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1"/>
  </p:notesMasterIdLst>
  <p:sldIdLst>
    <p:sldId id="273" r:id="rId2"/>
    <p:sldId id="274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2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902601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469268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299402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497407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379311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335635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4217329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483909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306412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872152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338260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714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4C0F5-EFD4-4E1F-BC88-5529B9C4DD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Case study 63</a:t>
            </a:r>
            <a:endParaRPr lang="th-T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EFF5D6-0EDC-406D-8897-898B5C97CB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Facilitator: Pawin </a:t>
            </a:r>
            <a:r>
              <a:rPr lang="en-US" dirty="0" err="1"/>
              <a:t>puapornpong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40075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417406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Physical examination</a:t>
            </a:r>
            <a:endParaRPr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27" name="Shape 12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Vital sign </a:t>
            </a:r>
            <a:r>
              <a:rPr lang="en-US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: BT 37.5 c ,BP 126/82 </a:t>
            </a:r>
            <a:r>
              <a:rPr lang="en-US" sz="28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mmHg,PR</a:t>
            </a:r>
            <a:r>
              <a:rPr lang="en-US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76 </a:t>
            </a:r>
            <a:r>
              <a:rPr lang="en-US" sz="28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bpm,RR</a:t>
            </a:r>
            <a:r>
              <a:rPr lang="en-US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18/min</a:t>
            </a:r>
            <a:endParaRPr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lvl="0" indent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General appearance </a:t>
            </a:r>
            <a:r>
              <a:rPr lang="en-US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: mild pale ,no petechiae ,no thyroid gland enlargement ,no hirsutism ,no sign of PCOS ,BW 64 kg ,</a:t>
            </a:r>
            <a:r>
              <a:rPr lang="en-US" sz="28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Ht</a:t>
            </a:r>
            <a:r>
              <a:rPr lang="en-US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150 cm ,BMI 28</a:t>
            </a:r>
            <a:endParaRPr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lvl="0" indent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Abdomen</a:t>
            </a:r>
            <a:r>
              <a:rPr lang="en-US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: soft ,no mass</a:t>
            </a:r>
            <a:endParaRPr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lvl="0" indent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Per vagina examination </a:t>
            </a:r>
            <a:r>
              <a:rPr lang="en-US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: Uterine enlargement ,tenderness ,</a:t>
            </a:r>
            <a:r>
              <a:rPr lang="en-US" sz="28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anexal</a:t>
            </a:r>
            <a:r>
              <a:rPr lang="en-US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normal ,vagina bloody discharge per cervix</a:t>
            </a:r>
            <a:endParaRPr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lvl="0" indent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Breast</a:t>
            </a:r>
            <a:r>
              <a:rPr lang="en-US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: no palpable mass</a:t>
            </a:r>
            <a:endParaRPr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lvl="0" indent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Lymph node </a:t>
            </a:r>
            <a:r>
              <a:rPr lang="en-US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: no lymphadenopathy</a:t>
            </a:r>
            <a:endParaRPr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lvl="0" indent="0">
              <a:spcBef>
                <a:spcPts val="640"/>
              </a:spcBef>
              <a:spcAft>
                <a:spcPts val="0"/>
              </a:spcAft>
              <a:buNone/>
            </a:pPr>
            <a:endParaRPr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3. Problem list &amp; DDx</a:t>
            </a:r>
            <a:endParaRPr sz="4400" b="0" i="0" u="none" strike="noStrike" cap="none">
              <a:solidFill>
                <a:schemeClr val="dk1"/>
              </a:solidFill>
              <a:latin typeface="TH Sarabun New" panose="020B0500040200020003" pitchFamily="34" charset="-34"/>
              <a:cs typeface="TH Sarabun New" panose="020B0500040200020003" pitchFamily="34" charset="-34"/>
              <a:sym typeface="Calibri"/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Hypermenorhea &amp; Progressive dysmenorrhea 6 months PTA</a:t>
            </a:r>
            <a:endParaRPr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Secondary Infertillity </a:t>
            </a:r>
            <a:endParaRPr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Obesity type 1</a:t>
            </a:r>
            <a:endParaRPr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TH Sarabun New" panose="020B0500040200020003" pitchFamily="34" charset="-34"/>
              <a:cs typeface="TH Sarabun New" panose="020B0500040200020003" pitchFamily="34" charset="-34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3. Problem list &amp; </a:t>
            </a:r>
            <a:r>
              <a:rPr lang="en-US" sz="4400" b="0" i="0" u="none" strike="noStrike" cap="none" dirty="0" err="1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DDx</a:t>
            </a:r>
            <a:endParaRPr sz="4400" b="0" i="0" u="none" strike="noStrike" cap="none" dirty="0">
              <a:solidFill>
                <a:schemeClr val="dk1"/>
              </a:solidFill>
              <a:latin typeface="TH Sarabun New" panose="020B0500040200020003" pitchFamily="34" charset="-34"/>
              <a:cs typeface="TH Sarabun New" panose="020B0500040200020003" pitchFamily="34" charset="-34"/>
              <a:sym typeface="Calibri"/>
            </a:endParaRPr>
          </a:p>
        </p:txBody>
      </p:sp>
      <p:sp>
        <p:nvSpPr>
          <p:cNvPr id="138" name="Shape 13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1. Adenomyosis , infertility ,  obesity</a:t>
            </a:r>
            <a:endParaRPr sz="32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2. Myoma uteri ,  obesity</a:t>
            </a:r>
            <a:endParaRPr sz="4400" b="0" i="0" u="none" strike="noStrike" cap="none" dirty="0">
              <a:solidFill>
                <a:schemeClr val="dk1"/>
              </a:solidFill>
              <a:latin typeface="TH Sarabun New" panose="020B0500040200020003" pitchFamily="34" charset="-34"/>
              <a:cs typeface="TH Sarabun New" panose="020B0500040200020003" pitchFamily="34" charset="-34"/>
              <a:sym typeface="Calibri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3. Endometriosis ,  obesity</a:t>
            </a:r>
            <a:endParaRPr sz="3200" b="0" i="0" u="none" strike="noStrike" cap="none" dirty="0">
              <a:solidFill>
                <a:schemeClr val="dk1"/>
              </a:solidFill>
              <a:latin typeface="TH Sarabun New" panose="020B0500040200020003" pitchFamily="34" charset="-34"/>
              <a:cs typeface="TH Sarabun New" panose="020B0500040200020003" pitchFamily="34" charset="-34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457200" y="41740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4. Lab investigation</a:t>
            </a:r>
            <a:endParaRPr sz="4400" b="0" i="0" u="none" strike="noStrike" cap="none" dirty="0">
              <a:solidFill>
                <a:schemeClr val="dk1"/>
              </a:solidFill>
              <a:latin typeface="TH Sarabun New" panose="020B0500040200020003" pitchFamily="34" charset="-34"/>
              <a:cs typeface="TH Sarabun New" panose="020B0500040200020003" pitchFamily="34" charset="-34"/>
              <a:sym typeface="Calibri"/>
            </a:endParaRPr>
          </a:p>
        </p:txBody>
      </p:sp>
      <p:sp>
        <p:nvSpPr>
          <p:cNvPr id="145" name="Shape 14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TVS</a:t>
            </a:r>
            <a:endParaRPr sz="3200" b="0" i="0" u="none" strike="noStrike" cap="none">
              <a:solidFill>
                <a:schemeClr val="dk1"/>
              </a:solidFill>
              <a:latin typeface="TH Sarabun New" panose="020B0500040200020003" pitchFamily="34" charset="-34"/>
              <a:cs typeface="TH Sarabun New" panose="020B0500040200020003" pitchFamily="34" charset="-34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Infertility test – Sperm analysis ,  hysterosalpingography</a:t>
            </a:r>
            <a:endParaRPr sz="3200" b="0" i="0" u="none" strike="noStrike" cap="none">
              <a:solidFill>
                <a:schemeClr val="dk1"/>
              </a:solidFill>
              <a:latin typeface="TH Sarabun New" panose="020B0500040200020003" pitchFamily="34" charset="-34"/>
              <a:cs typeface="TH Sarabun New" panose="020B0500040200020003" pitchFamily="34" charset="-34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457200" y="417406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Investigation</a:t>
            </a:r>
            <a:endParaRPr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51" name="Shape 15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TVS</a:t>
            </a:r>
            <a:r>
              <a:rPr lang="en-US" sz="32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: Thickening uterine wall 10x5x4 cm, </a:t>
            </a:r>
            <a:r>
              <a:rPr lang="en-US" sz="32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Heteroechoic</a:t>
            </a:r>
            <a:r>
              <a:rPr lang="en-US" sz="32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, endometrium 1 cm, adnexa: normal, no mass, no free fluid in cul-de-sac</a:t>
            </a:r>
            <a:endParaRPr sz="32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5. </a:t>
            </a:r>
            <a:r>
              <a:rPr lang="en-US" sz="4400" b="0" i="0" u="none" strike="noStrike" cap="none" dirty="0" err="1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Dignosis</a:t>
            </a:r>
            <a:endParaRPr sz="4400" b="0" i="0" u="none" strike="noStrike" cap="none" dirty="0">
              <a:solidFill>
                <a:schemeClr val="dk1"/>
              </a:solidFill>
              <a:latin typeface="TH Sarabun New" panose="020B0500040200020003" pitchFamily="34" charset="-34"/>
              <a:cs typeface="TH Sarabun New" panose="020B0500040200020003" pitchFamily="34" charset="-34"/>
              <a:sym typeface="Calibri"/>
            </a:endParaRPr>
          </a:p>
        </p:txBody>
      </p:sp>
      <p:sp>
        <p:nvSpPr>
          <p:cNvPr id="157" name="Shape 157"/>
          <p:cNvSpPr txBox="1">
            <a:spLocks noGrp="1"/>
          </p:cNvSpPr>
          <p:nvPr>
            <p:ph idx="1"/>
          </p:nvPr>
        </p:nvSpPr>
        <p:spPr>
          <a:xfrm>
            <a:off x="822960" y="2025349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Adenomyosis , infertility ,  obesity</a:t>
            </a:r>
            <a:endParaRPr sz="3200" b="0" i="0" u="none" strike="noStrike" cap="none" dirty="0">
              <a:solidFill>
                <a:schemeClr val="dk1"/>
              </a:solidFill>
              <a:latin typeface="TH Sarabun New" panose="020B0500040200020003" pitchFamily="34" charset="-34"/>
              <a:cs typeface="TH Sarabun New" panose="020B0500040200020003" pitchFamily="34" charset="-34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6. Management</a:t>
            </a:r>
            <a:endParaRPr sz="4400" b="0" i="0" u="none" strike="noStrike" cap="none" dirty="0">
              <a:solidFill>
                <a:schemeClr val="dk1"/>
              </a:solidFill>
              <a:latin typeface="TH Sarabun New" panose="020B0500040200020003" pitchFamily="34" charset="-34"/>
              <a:cs typeface="TH Sarabun New" panose="020B0500040200020003" pitchFamily="34" charset="-34"/>
              <a:sym typeface="Calibri"/>
            </a:endParaRPr>
          </a:p>
        </p:txBody>
      </p:sp>
      <p:sp>
        <p:nvSpPr>
          <p:cNvPr id="163" name="Shape 163"/>
          <p:cNvSpPr txBox="1">
            <a:spLocks noGrp="1"/>
          </p:cNvSpPr>
          <p:nvPr>
            <p:ph idx="1"/>
          </p:nvPr>
        </p:nvSpPr>
        <p:spPr>
          <a:xfrm>
            <a:off x="914400" y="19556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1. Adenomyosis</a:t>
            </a:r>
            <a:endParaRPr sz="3200" b="0" i="0" u="none" strike="noStrike" cap="none" dirty="0">
              <a:solidFill>
                <a:schemeClr val="dk1"/>
              </a:solidFill>
              <a:latin typeface="TH Sarabun New" panose="020B0500040200020003" pitchFamily="34" charset="-34"/>
              <a:cs typeface="TH Sarabun New" panose="020B0500040200020003" pitchFamily="34" charset="-34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Medical therapy </a:t>
            </a:r>
            <a:endParaRPr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	- NSAID</a:t>
            </a:r>
            <a:endParaRPr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Follow up 2-3 months</a:t>
            </a:r>
            <a:endParaRPr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TH Sarabun New" panose="020B0500040200020003" pitchFamily="34" charset="-34"/>
              <a:cs typeface="TH Sarabun New" panose="020B0500040200020003" pitchFamily="34" charset="-34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TH Sarabun New" panose="020B0500040200020003" pitchFamily="34" charset="-34"/>
              <a:cs typeface="TH Sarabun New" panose="020B0500040200020003" pitchFamily="34" charset="-34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6. Management</a:t>
            </a:r>
            <a:endParaRPr sz="4400" b="0" i="0" u="none" strike="noStrike" cap="none" dirty="0">
              <a:solidFill>
                <a:schemeClr val="dk1"/>
              </a:solidFill>
              <a:latin typeface="TH Sarabun New" panose="020B0500040200020003" pitchFamily="34" charset="-34"/>
              <a:cs typeface="TH Sarabun New" panose="020B0500040200020003" pitchFamily="34" charset="-34"/>
              <a:sym typeface="Calibri"/>
            </a:endParaRPr>
          </a:p>
        </p:txBody>
      </p:sp>
      <p:sp>
        <p:nvSpPr>
          <p:cNvPr id="168" name="Shape 16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2. Infertility</a:t>
            </a:r>
            <a:endParaRPr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	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ตรวจฝ่ายชายซ้ำ</a:t>
            </a:r>
            <a:r>
              <a:rPr lang="th-TH" sz="3200" b="0" i="0" u="none" strike="noStrike" cap="none" dirty="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อีกครั้งหลัง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ให้พักผ่อนอย่างเพียงพอ</a:t>
            </a:r>
            <a:endParaRPr lang="en-US" sz="3200" b="0" i="0" u="none" strike="noStrike" cap="none" dirty="0">
              <a:solidFill>
                <a:schemeClr val="dk1"/>
              </a:solidFill>
              <a:latin typeface="TH Sarabun New" panose="020B0500040200020003" pitchFamily="34" charset="-34"/>
              <a:cs typeface="TH Sarabun New" panose="020B0500040200020003" pitchFamily="34" charset="-34"/>
              <a:sym typeface="Calibri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	Artificial insemination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3. Obesity</a:t>
            </a:r>
            <a:endParaRPr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	Diet control </a:t>
            </a:r>
            <a:endParaRPr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	Life style modification</a:t>
            </a:r>
            <a:endParaRPr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	Exercise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ออกกำลังกายวันละ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30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นาที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3-5ครั้ง/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สัปดาห์</a:t>
            </a:r>
            <a:endParaRPr sz="3200" b="0" i="0" u="none" strike="noStrike" cap="none" dirty="0">
              <a:solidFill>
                <a:schemeClr val="dk1"/>
              </a:solidFill>
              <a:latin typeface="TH Sarabun New" panose="020B0500040200020003" pitchFamily="34" charset="-34"/>
              <a:cs typeface="TH Sarabun New" panose="020B0500040200020003" pitchFamily="34" charset="-34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TH Sarabun New" panose="020B0500040200020003" pitchFamily="34" charset="-34"/>
              <a:cs typeface="TH Sarabun New" panose="020B0500040200020003" pitchFamily="34" charset="-34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7. Patient </a:t>
            </a:r>
            <a:r>
              <a:rPr lang="en-US" sz="44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education</a:t>
            </a:r>
            <a:endParaRPr sz="4400" b="0" i="0" u="none" strike="noStrike" cap="none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  <a:sym typeface="Calibri"/>
            </a:endParaRPr>
          </a:p>
        </p:txBody>
      </p:sp>
      <p:sp>
        <p:nvSpPr>
          <p:cNvPr id="175" name="Shape 17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บอกให้คนไข้ทราบว่าเป็นภาวะเยื่อบุโพรงมดลูกเจริญผิดที่ไปอยู่ในชั้นกล้ามเนื้อมดลูก </a:t>
            </a:r>
            <a:r>
              <a:rPr lang="en-US" sz="32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เป็นเนื้องอกชนิดหนึ่งซึ่งไม่ใช่เนื้อร้ายหรือมะเร็ง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32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ทำให้มีประจำเดือนมามากและปวดประจำเดือน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32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โดยวิธีการรักษาสามารถทำได้โดยการรับประทานยา</a:t>
            </a:r>
            <a:endParaRPr lang="en-US" sz="3200" b="0" i="0" u="none" strike="noStrike" cap="none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ออกกำลังสม่ำเสมอ</a:t>
            </a:r>
            <a:r>
              <a:rPr lang="en-US" sz="32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ควบคุมอาหาร</a:t>
            </a:r>
            <a:r>
              <a:rPr lang="en-US" sz="32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ลดความอ้วน</a:t>
            </a:r>
            <a:endParaRPr sz="32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ภาวะมีบุตรยากเกิดจาก</a:t>
            </a:r>
            <a:r>
              <a:rPr lang="en-US" sz="32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ปัญหาทางฝ่ายชาย</a:t>
            </a:r>
            <a:r>
              <a:rPr lang="en-US" sz="32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มี</a:t>
            </a:r>
            <a:r>
              <a:rPr lang="en-US" sz="32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ตัว</a:t>
            </a:r>
            <a:r>
              <a:rPr lang="en-US" sz="32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อสุจิน้อย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32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จึงควรพักผ่อนให้เพียงพอ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32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งดสูบบุหรนี่และดื่มแอลกอฮอลล์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endParaRPr sz="32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9B542-2A11-4B60-9C25-4E37FE4D4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 you for your attention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90835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9E7E5-205E-4B37-8E56-0A8238353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Chief complaint</a:t>
            </a:r>
            <a:endParaRPr lang="th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B8FD0-24D9-480D-80E8-F32C43754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/>
              <a:t>หญิงไทยคู่ อายุ </a:t>
            </a:r>
            <a:r>
              <a:rPr lang="en-US" sz="3600" dirty="0"/>
              <a:t>37 </a:t>
            </a:r>
            <a:r>
              <a:rPr lang="th-TH" sz="3600" dirty="0"/>
              <a:t>ปี </a:t>
            </a:r>
          </a:p>
          <a:p>
            <a:r>
              <a:rPr lang="th-TH" sz="3600" dirty="0"/>
              <a:t>มีเลือดออกจากช่องคลอด </a:t>
            </a:r>
            <a:r>
              <a:rPr lang="en-US" sz="3600" dirty="0"/>
              <a:t>3 </a:t>
            </a:r>
            <a:r>
              <a:rPr lang="th-TH" sz="3600" dirty="0"/>
              <a:t>วันก่อนมาโรงพยาบาล</a:t>
            </a:r>
          </a:p>
        </p:txBody>
      </p:sp>
    </p:spTree>
    <p:extLst>
      <p:ext uri="{BB962C8B-B14F-4D97-AF65-F5344CB8AC3E}">
        <p14:creationId xmlns:p14="http://schemas.microsoft.com/office/powerpoint/2010/main" val="3139508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1. </a:t>
            </a:r>
            <a:r>
              <a:rPr lang="en-US" sz="4400" b="0" i="0" u="none" strike="noStrike" cap="none" dirty="0" err="1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ซักประวัติสำคัญเพิ่มเติม</a:t>
            </a:r>
            <a:endParaRPr sz="4400" b="0" i="0" u="none" strike="noStrike" cap="none" dirty="0">
              <a:solidFill>
                <a:schemeClr val="dk1"/>
              </a:solidFill>
              <a:latin typeface="TH Sarabun New" panose="020B0500040200020003" pitchFamily="34" charset="-34"/>
              <a:cs typeface="TH Sarabun New" panose="020B0500040200020003" pitchFamily="34" charset="-34"/>
              <a:sym typeface="Calibri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idx="1"/>
          </p:nvPr>
        </p:nvSpPr>
        <p:spPr>
          <a:xfrm>
            <a:off x="457200" y="191451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-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รูปแบบการเลือดออก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onset , duration , amount</a:t>
            </a:r>
            <a:r>
              <a:rPr lang="en-US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sz="28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ปริมาณมีเพิ่มขึ้น</a:t>
            </a:r>
            <a:r>
              <a:rPr lang="en-US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หรือลดลงหรือไม่</a:t>
            </a:r>
            <a:r>
              <a:rPr lang="en-US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, characteristic</a:t>
            </a:r>
            <a:r>
              <a:rPr lang="en-US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sz="28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ลักษณะสีเลือด</a:t>
            </a:r>
            <a:r>
              <a:rPr lang="en-US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ลิ่มเลือดปน</a:t>
            </a:r>
            <a:r>
              <a:rPr lang="en-US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? </a:t>
            </a:r>
            <a:r>
              <a:rPr lang="en-US" sz="28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มีชิ้นเนื้อ</a:t>
            </a:r>
            <a:r>
              <a:rPr lang="en-US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หรือเม็ดบางอย่างหลุดปนมาหรือไม่</a:t>
            </a:r>
            <a:r>
              <a:rPr lang="en-US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, interval , aggravating factor , association symptoms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เช่น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อารมณ์แปรปรวน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น้ำหนักลด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เหงื่อออก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ร้อนๆหนาวๆ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hirsutism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น้ำนมไหล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ประวัติการตกไข่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เช่น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คัดตึงเต้านม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ปวดท้องน้อย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มูกทางช่องคลอด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ประวัติขี้หนาว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น้ำหนักเพิ่ม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เซื่องซึม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ท้องผูก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และครั้งนี้ที่มาพบแพทย์เลือดห</a:t>
            </a:r>
            <a:r>
              <a:rPr lang="en-US" sz="28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ยุดไหลทางช่องคลอดหรือยัง</a:t>
            </a:r>
            <a:r>
              <a:rPr lang="en-US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ถ้ายังมีปริมาณมากขึ้นน้อยลงอย่างไร</a:t>
            </a:r>
            <a:endParaRPr sz="2800" b="0" i="0" u="none" strike="noStrike" cap="none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  <a:sym typeface="Calibri"/>
            </a:endParaRPr>
          </a:p>
          <a:p>
            <a:pPr marL="0" marR="0" lvl="0" indent="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-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ประวัติการมีประจำเดือน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ปริมาณ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ระดูครั้งสุดท้าย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ระดูที่เคยมี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ระยะเวลา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ระยะห่างระหว่างรอบเดือน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menarche , menopause , 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ลักษณะกะปริดกะปรอย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?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ไม่สม่ำเสมอ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?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Dysmennorhea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endParaRPr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idx="1"/>
          </p:nvPr>
        </p:nvSpPr>
        <p:spPr>
          <a:xfrm>
            <a:off x="822960" y="2042161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- 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ประวัติเลือดออกผิดปกติ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เลือดออกตามไรฟัน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จ้ำเลือดตามลำตัว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เลือดกำเดาไหลบ่อย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เลือดออกง่ายหยุดยาก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ประวัติคนในครอบครัวมีปัญหาโรคเลือด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ยาต้านการแข็งตัวของเลือด</a:t>
            </a:r>
            <a:endParaRPr sz="3200" b="0" i="0" u="none" strike="noStrike" cap="none" dirty="0">
              <a:solidFill>
                <a:schemeClr val="dk1"/>
              </a:solidFill>
              <a:latin typeface="TH Sarabun New" panose="020B0500040200020003" pitchFamily="34" charset="-34"/>
              <a:cs typeface="TH Sarabun New" panose="020B0500040200020003" pitchFamily="34" charset="-34"/>
              <a:sym typeface="Calibri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 -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ประวัติอุบัติเหตุบริเวณช่องท้อง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ช่องคลอด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ประวัติ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foreign body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สวนล้างช่องคลอด</a:t>
            </a:r>
            <a:endParaRPr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203200" indent="0">
              <a:buNone/>
            </a:pPr>
            <a:endParaRPr sz="3200" b="0" i="0" u="none" strike="noStrike" cap="none" dirty="0">
              <a:solidFill>
                <a:schemeClr val="dk1"/>
              </a:solidFill>
              <a:latin typeface="TH Sarabun New" panose="020B0500040200020003" pitchFamily="34" charset="-34"/>
              <a:cs typeface="TH Sarabun New" panose="020B0500040200020003" pitchFamily="34" charset="-34"/>
              <a:sym typeface="Calibri"/>
            </a:endParaRPr>
          </a:p>
        </p:txBody>
      </p:sp>
      <p:sp>
        <p:nvSpPr>
          <p:cNvPr id="6" name="Shape 84">
            <a:extLst>
              <a:ext uri="{FF2B5EF4-FFF2-40B4-BE49-F238E27FC236}">
                <a16:creationId xmlns:a16="http://schemas.microsoft.com/office/drawing/2014/main" id="{7AD167C4-BFD0-4213-BB8E-2797FA710693}"/>
              </a:ext>
            </a:extLst>
          </p:cNvPr>
          <p:cNvSpPr txBox="1">
            <a:spLocks/>
          </p:cNvSpPr>
          <p:nvPr/>
        </p:nvSpPr>
        <p:spPr>
          <a:xfrm>
            <a:off x="975360" y="4390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lang="th-TH" sz="440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1. ซักประวัติสำคัญเพิ่มเติม</a:t>
            </a:r>
            <a:endParaRPr lang="th-TH" sz="4400" dirty="0">
              <a:solidFill>
                <a:schemeClr val="dk1"/>
              </a:solidFill>
              <a:latin typeface="TH Sarabun New" panose="020B0500040200020003" pitchFamily="34" charset="-34"/>
              <a:cs typeface="TH Sarabun New" panose="020B0500040200020003" pitchFamily="34" charset="-34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idx="1"/>
          </p:nvPr>
        </p:nvSpPr>
        <p:spPr>
          <a:xfrm>
            <a:off x="457200" y="1883893"/>
            <a:ext cx="8229600" cy="50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-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ประวัติการตั้งครรภ์ในปัจจุบัน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PARA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ภาวะแทรกซ้อนขณะคลอด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,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ประวัติการแท้ง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การตั้งครรภ์ผิดปกติ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ขูดมดลูก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,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วิธีการคุมกำเนิด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เช่น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กิน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ฉีด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ฝังยาคุมกำเนิด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ห่วงคุมกำเนิด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,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ประวัติการมีบุตรยาก</a:t>
            </a:r>
            <a:endParaRPr sz="1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-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ประวัติการมีเพศสัมพันธ์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ครั้งล่าสุด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ครั้งแรก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,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รุนแรงหรือไม่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,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คู่นอนมีประวัติ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STD?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multipartner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? dyspareunia , post coital bleeding </a:t>
            </a:r>
            <a:endParaRPr sz="1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-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ประวัติ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STD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ตกขาว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ปริมาณ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กลิ่น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ลักษณะ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คันหรือไม่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แสบหรือไม่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มีปัสสาวะแสบขัด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ปัสสาวะเป็นเลือดหรือไม่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endParaRPr sz="1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-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ตรวจภายในครั้งล่าสุดเมื่อไหร่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PAP</a:t>
            </a:r>
            <a:r>
              <a:rPr lang="en-US" sz="18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ล่าสุดเมื่อไร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?</a:t>
            </a:r>
            <a:endParaRPr sz="2800" b="0" i="0" u="none" strike="noStrike" cap="none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  <a:sym typeface="Calibri"/>
            </a:endParaRPr>
          </a:p>
        </p:txBody>
      </p:sp>
      <p:sp>
        <p:nvSpPr>
          <p:cNvPr id="6" name="Shape 84">
            <a:extLst>
              <a:ext uri="{FF2B5EF4-FFF2-40B4-BE49-F238E27FC236}">
                <a16:creationId xmlns:a16="http://schemas.microsoft.com/office/drawing/2014/main" id="{F77361E3-30FB-4D85-A8A5-65DBBA46AD38}"/>
              </a:ext>
            </a:extLst>
          </p:cNvPr>
          <p:cNvSpPr txBox="1">
            <a:spLocks/>
          </p:cNvSpPr>
          <p:nvPr/>
        </p:nvSpPr>
        <p:spPr>
          <a:xfrm>
            <a:off x="975360" y="4390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lang="th-TH" sz="440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1. ซักประวัติสำคัญเพิ่มเติม</a:t>
            </a:r>
            <a:endParaRPr lang="th-TH" sz="4400" dirty="0">
              <a:solidFill>
                <a:schemeClr val="dk1"/>
              </a:solidFill>
              <a:latin typeface="TH Sarabun New" panose="020B0500040200020003" pitchFamily="34" charset="-34"/>
              <a:cs typeface="TH Sarabun New" panose="020B0500040200020003" pitchFamily="34" charset="-34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-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ประวัติขับถ่าย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มีท้องผูกหรือไม่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endParaRPr sz="1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-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คลำได้ก้อนบริเวณหน้าท้องหรือไม่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compression symptom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เช่นปัสสาวะบ่อย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ท้องผูก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ท้องงอืด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อึดอัดแน่นท้อง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กินยาแล้วไม่ดีขึ้น</a:t>
            </a:r>
            <a:endParaRPr sz="2800" b="0" i="0" u="none" strike="noStrike" cap="none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-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ประวัติโรคประจำตัว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ยาที่ใช้ประจำ</a:t>
            </a:r>
            <a:r>
              <a:rPr lang="en-US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sz="28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steroid,anticoagulant,NSAIDs</a:t>
            </a:r>
            <a:r>
              <a:rPr lang="en-US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ยาสมุนไพร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ยาหม้อ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ยาลูกกลอน</a:t>
            </a:r>
            <a:endParaRPr sz="1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-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แพ้ยา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แพ้อาหาร</a:t>
            </a:r>
            <a:endParaRPr sz="1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-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สูบบุหรี่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ดื่มแอลกอฮอลล์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IVDU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อาชีพ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endParaRPr sz="1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-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พฤติกรรมการออกกำลังกาย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ออกกำลังกายหนัก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?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ยกของหนัก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?</a:t>
            </a:r>
            <a:endParaRPr sz="1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-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ประวัติโรคมะเร็งในครอบครัว</a:t>
            </a:r>
            <a:endParaRPr sz="1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-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ประวัติการผ่าตัด</a:t>
            </a:r>
            <a:r>
              <a:rPr lang="en-US" sz="2800" b="0" i="0" u="none" strike="noStrike" cap="none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เข้าโรงพยาบาล</a:t>
            </a:r>
            <a:endParaRPr sz="1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03" name="Shape 103"/>
          <p:cNvSpPr txBox="1"/>
          <p:nvPr/>
        </p:nvSpPr>
        <p:spPr>
          <a:xfrm>
            <a:off x="571472" y="35716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  <a:sym typeface="Calibri"/>
              </a:rPr>
              <a:t>1. </a:t>
            </a:r>
            <a:r>
              <a:rPr lang="en-US" sz="4400" b="0" i="0" u="none" strike="noStrike" cap="none" dirty="0" err="1">
                <a:solidFill>
                  <a:schemeClr val="dk1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  <a:sym typeface="Calibri"/>
              </a:rPr>
              <a:t>ซักประวัติสำคัญเพิ่มเติม</a:t>
            </a:r>
            <a:endParaRPr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3377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2.ตรวจร่างกายที่สำคัญ</a:t>
            </a:r>
            <a:endParaRPr sz="4400" b="0" i="0" u="none" strike="noStrike" cap="none" dirty="0">
              <a:solidFill>
                <a:schemeClr val="dk1"/>
              </a:solidFill>
              <a:latin typeface="TH Sarabun New" panose="020B0500040200020003" pitchFamily="34" charset="-34"/>
              <a:cs typeface="TH Sarabun New" panose="020B0500040200020003" pitchFamily="34" charset="-34"/>
              <a:sym typeface="Calibri"/>
            </a:endParaRPr>
          </a:p>
        </p:txBody>
      </p:sp>
      <p:sp>
        <p:nvSpPr>
          <p:cNvPr id="109" name="Shape 109"/>
          <p:cNvSpPr txBox="1">
            <a:spLocks noGrp="1"/>
          </p:cNvSpPr>
          <p:nvPr>
            <p:ph idx="1"/>
          </p:nvPr>
        </p:nvSpPr>
        <p:spPr>
          <a:xfrm>
            <a:off x="457200" y="1994112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- Vital sign </a:t>
            </a:r>
            <a:endParaRPr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- GA : pale? ecchymosis? Petechiae? Acanthosis , thyroid , sign of PCOS , BMI</a:t>
            </a:r>
            <a:endParaRPr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- Abdomen : Tender? Palpable mass?  Liver and spleen enlargement </a:t>
            </a:r>
            <a:endParaRPr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- PV : uterine size , contour , consistency , tenderness , adnexal mass , mobility , vulva , vagina ,cervix , bladder , urethra , rectum</a:t>
            </a:r>
            <a:endParaRPr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- Breast exam</a:t>
            </a:r>
            <a:endParaRPr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- Extremity : Pitting edema </a:t>
            </a:r>
            <a:endParaRPr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-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TH Sarabun New" panose="020B0500040200020003" pitchFamily="34" charset="-34"/>
                <a:cs typeface="TH Sarabun New" panose="020B0500040200020003" pitchFamily="34" charset="-34"/>
                <a:sym typeface="Calibri"/>
              </a:rPr>
              <a:t>Lymphadenopahy</a:t>
            </a:r>
            <a:endParaRPr sz="2800" b="0" i="0" u="none" strike="noStrike" cap="none" dirty="0">
              <a:solidFill>
                <a:schemeClr val="dk1"/>
              </a:solidFill>
              <a:latin typeface="TH Sarabun New" panose="020B0500040200020003" pitchFamily="34" charset="-34"/>
              <a:cs typeface="TH Sarabun New" panose="020B0500040200020003" pitchFamily="34" charset="-34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397103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ข้อมูลที่ได้จากผู้ป่วย</a:t>
            </a:r>
            <a:endParaRPr sz="4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idx="1"/>
          </p:nvPr>
        </p:nvSpPr>
        <p:spPr>
          <a:xfrm>
            <a:off x="914400" y="1859919"/>
            <a:ext cx="8229600" cy="45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Clr>
                <a:srgbClr val="FF0000"/>
              </a:buClr>
              <a:buSzPts val="1800"/>
              <a:buNone/>
            </a:pPr>
            <a:r>
              <a:rPr lang="en-US" sz="24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หญิงไทย</a:t>
            </a:r>
            <a:r>
              <a:rPr lang="en-US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</a:p>
          <a:p>
            <a:pPr marL="0" indent="0">
              <a:buClr>
                <a:srgbClr val="FF0000"/>
              </a:buClr>
              <a:buSzPts val="1800"/>
              <a:buNone/>
            </a:pPr>
            <a:r>
              <a:rPr lang="en-US" sz="24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Chief complaint </a:t>
            </a:r>
            <a:r>
              <a:rPr lang="en-US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: </a:t>
            </a:r>
            <a:r>
              <a:rPr lang="en-US" sz="24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เลือดออกทางช่องคลอด</a:t>
            </a:r>
            <a:r>
              <a:rPr lang="en-US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3 </a:t>
            </a:r>
            <a:r>
              <a:rPr lang="en-US" sz="24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วันก่อนมาโรงพยาบาล</a:t>
            </a:r>
            <a:endParaRPr sz="2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spcBef>
                <a:spcPts val="0"/>
              </a:spcBef>
              <a:buClr>
                <a:srgbClr val="FF0000"/>
              </a:buClr>
              <a:buSzPts val="1800"/>
              <a:buNone/>
            </a:pPr>
            <a:r>
              <a:rPr lang="en-US" sz="24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Present illness </a:t>
            </a:r>
            <a:r>
              <a:rPr lang="en-US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: 3 day PTA </a:t>
            </a:r>
            <a:r>
              <a:rPr lang="en-US" sz="24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มีเลือดออกทางช่องคลอด</a:t>
            </a:r>
            <a:r>
              <a:rPr lang="en-US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ลักษณะเป็นเลือดสดปนลิ่มเลือด</a:t>
            </a:r>
            <a:r>
              <a:rPr lang="en-US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ปริมาณ</a:t>
            </a:r>
            <a:r>
              <a:rPr lang="en-US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5 </a:t>
            </a:r>
            <a:r>
              <a:rPr lang="en-US" sz="24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แผ่นต่อวัน</a:t>
            </a:r>
            <a:r>
              <a:rPr lang="en-US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มีอาการป่วดหน่วงบริเวณท้องน้อยมากกว่าปกติ</a:t>
            </a:r>
            <a:r>
              <a:rPr lang="en-US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ทานยาแก้ปวดแล้วอาการปวดดีขึ้น</a:t>
            </a:r>
            <a:r>
              <a:rPr lang="en-US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ไม่มีปัจจัยกระตุ้น</a:t>
            </a:r>
            <a:r>
              <a:rPr lang="en-US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ไม่มีประวัติหน้ามัน</a:t>
            </a:r>
            <a:r>
              <a:rPr lang="en-US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สิวขึ้น</a:t>
            </a:r>
            <a:r>
              <a:rPr lang="en-US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ขนดก</a:t>
            </a:r>
            <a:r>
              <a:rPr lang="en-US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ไม่มีน้ำหนักลดผิดปกติ</a:t>
            </a:r>
            <a:r>
              <a:rPr lang="en-US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ไม่มีอาการร้อนๆหนาวๆ</a:t>
            </a:r>
            <a:r>
              <a:rPr lang="en-US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ไม่ท้องผูก</a:t>
            </a:r>
            <a:endParaRPr sz="2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spcBef>
                <a:spcPts val="0"/>
              </a:spcBef>
              <a:buClr>
                <a:srgbClr val="FF0000"/>
              </a:buClr>
              <a:buSzPts val="1800"/>
              <a:buNone/>
            </a:pPr>
            <a:r>
              <a:rPr lang="en-US" sz="2400" b="1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Gyne</a:t>
            </a:r>
            <a:r>
              <a:rPr lang="en-US" sz="24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history </a:t>
            </a:r>
            <a:r>
              <a:rPr lang="en-US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: LMP </a:t>
            </a:r>
            <a:r>
              <a:rPr lang="en-US" sz="24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Inrerval</a:t>
            </a:r>
            <a:r>
              <a:rPr lang="en-US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28 </a:t>
            </a:r>
            <a:r>
              <a:rPr lang="en-US" sz="24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วัน</a:t>
            </a:r>
            <a:r>
              <a:rPr lang="en-US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duration </a:t>
            </a:r>
            <a:r>
              <a:rPr lang="en-US" sz="24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ปกติ</a:t>
            </a:r>
            <a:r>
              <a:rPr lang="en-US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5 </a:t>
            </a:r>
            <a:r>
              <a:rPr lang="en-US" sz="24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วัน</a:t>
            </a:r>
            <a:r>
              <a:rPr lang="en-US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เพิ่งมีมากขึ้นเมื่อ</a:t>
            </a:r>
            <a:r>
              <a:rPr lang="en-US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6 </a:t>
            </a:r>
            <a:r>
              <a:rPr lang="en-US" sz="24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เดือนก่อน</a:t>
            </a:r>
            <a:r>
              <a:rPr lang="en-US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</a:t>
            </a:r>
            <a:r>
              <a:rPr lang="en-US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6-7 </a:t>
            </a:r>
            <a:r>
              <a:rPr lang="en-US" sz="24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วัน</a:t>
            </a:r>
            <a:r>
              <a:rPr lang="en-US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ปริมาณมากขึ้นจาก</a:t>
            </a:r>
            <a:r>
              <a:rPr lang="en-US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3 </a:t>
            </a:r>
            <a:r>
              <a:rPr lang="en-US" sz="24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แผ่นผ้าอนามัย</a:t>
            </a:r>
            <a:r>
              <a:rPr lang="en-US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</a:t>
            </a:r>
            <a:r>
              <a:rPr lang="en-US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4-5 </a:t>
            </a:r>
            <a:r>
              <a:rPr lang="en-US" sz="24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แผ่นผ้าอนามัย</a:t>
            </a:r>
            <a:r>
              <a:rPr lang="en-US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ประจำเดือนครั้งแรกตอนอายุ</a:t>
            </a:r>
            <a:r>
              <a:rPr lang="en-US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15 </a:t>
            </a:r>
            <a:r>
              <a:rPr lang="en-US" sz="24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ปี</a:t>
            </a:r>
            <a:endParaRPr sz="2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spcBef>
                <a:spcPts val="0"/>
              </a:spcBef>
              <a:buClr>
                <a:srgbClr val="FF0000"/>
              </a:buClr>
              <a:buSzPts val="1800"/>
              <a:buNone/>
            </a:pPr>
            <a:r>
              <a:rPr lang="en-US" sz="24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Contraception</a:t>
            </a:r>
            <a:r>
              <a:rPr lang="en-US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: DMPA injection 3 </a:t>
            </a:r>
            <a:r>
              <a:rPr lang="en-US" sz="24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ปีหลังคลอดบุตรคนแรกแล้วหยุดการคุมกำเนิด</a:t>
            </a:r>
            <a:endParaRPr sz="2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spcBef>
                <a:spcPts val="0"/>
              </a:spcBef>
              <a:buClr>
                <a:srgbClr val="FF0000"/>
              </a:buClr>
              <a:buSzPts val="1800"/>
              <a:buNone/>
            </a:pPr>
            <a:r>
              <a:rPr lang="en-US" sz="24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ไม่มีประวัติ</a:t>
            </a:r>
            <a:r>
              <a:rPr lang="en-US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STD </a:t>
            </a:r>
            <a:r>
              <a:rPr lang="en-US" sz="24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ทั้งผู้ป่วยและคู่นอน</a:t>
            </a:r>
            <a:r>
              <a:rPr lang="en-US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SI </a:t>
            </a:r>
            <a:r>
              <a:rPr lang="en-US" sz="24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สม่ำเสมอ</a:t>
            </a:r>
            <a:r>
              <a:rPr lang="en-US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ตกขาวล่าสุด</a:t>
            </a:r>
            <a:r>
              <a:rPr lang="en-US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7ปีก่อนมาโรงพยาบาล</a:t>
            </a:r>
          </a:p>
          <a:p>
            <a:pPr marL="0" indent="0">
              <a:spcBef>
                <a:spcPts val="0"/>
              </a:spcBef>
              <a:buClr>
                <a:srgbClr val="FF0000"/>
              </a:buClr>
              <a:buSzPts val="1800"/>
              <a:buNone/>
            </a:pPr>
            <a:endParaRPr sz="2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indent="-342900">
              <a:spcBef>
                <a:spcPts val="0"/>
              </a:spcBef>
              <a:buClr>
                <a:srgbClr val="FF0000"/>
              </a:buClr>
              <a:buSzPts val="1800"/>
            </a:pPr>
            <a:endParaRPr sz="2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</a:pPr>
            <a:r>
              <a:rPr 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ข้อมูลที่ได้จากผู้ป่วย</a:t>
            </a:r>
            <a:endParaRPr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21" name="Shape 121"/>
          <p:cNvSpPr txBox="1">
            <a:spLocks noGrp="1"/>
          </p:cNvSpPr>
          <p:nvPr>
            <p:ph idx="1"/>
          </p:nvPr>
        </p:nvSpPr>
        <p:spPr>
          <a:xfrm>
            <a:off x="822960" y="2189717"/>
            <a:ext cx="8229600" cy="45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buSzPts val="1800"/>
              <a:buNone/>
            </a:pP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PAP smear </a:t>
            </a:r>
            <a: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ล่าสุด 7 ปีก่อน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buSzPts val="1800"/>
              <a:buNone/>
            </a:pP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OB history </a:t>
            </a:r>
            <a:r>
              <a:rPr lang="en-US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 PARA 1-0-0-1 </a:t>
            </a:r>
            <a: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ลูกคนแรกคลอดธรรมชาติ ไม่มี </a:t>
            </a:r>
            <a:r>
              <a:rPr lang="en-US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complication </a:t>
            </a:r>
            <a: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หลังคลอด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buSzPts val="1800"/>
              <a:buNone/>
            </a:pPr>
            <a: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มีประวัติมีบุตรยาก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buSzPts val="1800"/>
              <a:buNone/>
            </a:pPr>
            <a:r>
              <a:rPr lang="th-TH" sz="24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ปฎิ</a:t>
            </a:r>
            <a: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เสธประวัติอุบัติเหตุบริเวณท้อง และท้องน้อย</a:t>
            </a:r>
            <a:endParaRPr lang="en-US" sz="2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buSzPts val="1800"/>
              <a:buNone/>
            </a:pPr>
            <a:r>
              <a:rPr lang="en-US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No current medication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buSzPts val="1800"/>
              <a:buNone/>
            </a:pPr>
            <a:r>
              <a:rPr lang="en-US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No food/drug allergy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buSzPts val="1800"/>
              <a:buNone/>
            </a:pP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Social history </a:t>
            </a:r>
            <a:r>
              <a:rPr lang="en-US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 </a:t>
            </a:r>
            <a:r>
              <a:rPr lang="en-US" sz="24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ประกอบอาชีพเสริมสวย</a:t>
            </a:r>
            <a:r>
              <a:rPr lang="en-US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24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ไม่ค่อยได้ออกกำลังกาย</a:t>
            </a:r>
            <a:endParaRPr lang="en-US" sz="2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buSzPts val="1800"/>
              <a:buNone/>
            </a:pP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Personal history </a:t>
            </a:r>
            <a:r>
              <a:rPr lang="en-US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 Social drinking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buSzPts val="1800"/>
              <a:buNone/>
            </a:pP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Family history </a:t>
            </a:r>
            <a:r>
              <a:rPr lang="en-US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 </a:t>
            </a:r>
            <a:r>
              <a:rPr lang="en-US" sz="24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ยายมีประวัติเสียชีวิตจากมะเร็งเต้านม</a:t>
            </a:r>
            <a:endParaRPr sz="2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indent="-457200">
              <a:lnSpc>
                <a:spcPct val="100000"/>
              </a:lnSpc>
            </a:pPr>
            <a:endParaRPr sz="2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indent="-457200">
              <a:lnSpc>
                <a:spcPct val="100000"/>
              </a:lnSpc>
            </a:pPr>
            <a:endParaRPr sz="2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</TotalTime>
  <Words>1001</Words>
  <Application>Microsoft Office PowerPoint</Application>
  <PresentationFormat>On-screen Show (4:3)</PresentationFormat>
  <Paragraphs>90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Angsana New</vt:lpstr>
      <vt:lpstr>Arial</vt:lpstr>
      <vt:lpstr>Calibri</vt:lpstr>
      <vt:lpstr>Calibri Light</vt:lpstr>
      <vt:lpstr>Cordia New</vt:lpstr>
      <vt:lpstr>TH Sarabun New</vt:lpstr>
      <vt:lpstr>Retrospect</vt:lpstr>
      <vt:lpstr>Case study 63</vt:lpstr>
      <vt:lpstr>Chief complaint</vt:lpstr>
      <vt:lpstr>1. ซักประวัติสำคัญเพิ่มเติม</vt:lpstr>
      <vt:lpstr>PowerPoint Presentation</vt:lpstr>
      <vt:lpstr>PowerPoint Presentation</vt:lpstr>
      <vt:lpstr>PowerPoint Presentation</vt:lpstr>
      <vt:lpstr>2.ตรวจร่างกายที่สำคัญ</vt:lpstr>
      <vt:lpstr>ข้อมูลที่ได้จากผู้ป่วย</vt:lpstr>
      <vt:lpstr>ข้อมูลที่ได้จากผู้ป่วย</vt:lpstr>
      <vt:lpstr>Physical examination</vt:lpstr>
      <vt:lpstr>3. Problem list &amp; DDx</vt:lpstr>
      <vt:lpstr>3. Problem list &amp; DDx</vt:lpstr>
      <vt:lpstr>4. Lab investigation</vt:lpstr>
      <vt:lpstr>Investigation</vt:lpstr>
      <vt:lpstr>5. Dignosis</vt:lpstr>
      <vt:lpstr>6. Management</vt:lpstr>
      <vt:lpstr>6. Management</vt:lpstr>
      <vt:lpstr>7. Patient education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ซักประวัติสำคัญเพิ่มเติม</dc:title>
  <cp:lastModifiedBy>Pawin PPP</cp:lastModifiedBy>
  <cp:revision>7</cp:revision>
  <dcterms:modified xsi:type="dcterms:W3CDTF">2018-02-14T06:49:05Z</dcterms:modified>
</cp:coreProperties>
</file>