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086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449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089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0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4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8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7643213C-83FC-4580-A6A0-F4DD15E2F928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5372FC66-5D75-4FA1-AEDE-AF7D13EDF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401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3128"/>
            <a:ext cx="9144000" cy="1447413"/>
          </a:xfrm>
        </p:spPr>
        <p:txBody>
          <a:bodyPr>
            <a:normAutofit/>
          </a:bodyPr>
          <a:lstStyle/>
          <a:p>
            <a:r>
              <a:rPr lang="en-GB" sz="8000" b="1" dirty="0"/>
              <a:t>Case study 61</a:t>
            </a:r>
            <a:endParaRPr lang="en-US" sz="8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3611A2-8964-EA4F-A8D4-8A336D16C506}"/>
              </a:ext>
            </a:extLst>
          </p:cNvPr>
          <p:cNvSpPr txBox="1"/>
          <p:nvPr/>
        </p:nvSpPr>
        <p:spPr>
          <a:xfrm>
            <a:off x="1359568" y="3837460"/>
            <a:ext cx="982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Facilitator: Pawin Puapornpong</a:t>
            </a:r>
          </a:p>
        </p:txBody>
      </p:sp>
    </p:spTree>
    <p:extLst>
      <p:ext uri="{BB962C8B-B14F-4D97-AF65-F5344CB8AC3E}">
        <p14:creationId xmlns:p14="http://schemas.microsoft.com/office/powerpoint/2010/main" val="2698441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9C97-2DD6-964C-9FA7-29BC95F4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10680032" cy="4952492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Provisional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BF63B-B2E9-994F-B454-909A089CB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6776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Ectopic pregnancy</a:t>
            </a:r>
          </a:p>
          <a:p>
            <a:pPr marL="0" indent="0">
              <a:buNone/>
            </a:pP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58C93F-8690-D748-A854-1C4F7F1D9C12}"/>
              </a:ext>
            </a:extLst>
          </p:cNvPr>
          <p:cNvSpPr txBox="1"/>
          <p:nvPr/>
        </p:nvSpPr>
        <p:spPr>
          <a:xfrm>
            <a:off x="838200" y="2518032"/>
            <a:ext cx="111066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Differential diagnosis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F9141E-8E43-BB45-A078-AA892C1F21B4}"/>
              </a:ext>
            </a:extLst>
          </p:cNvPr>
          <p:cNvSpPr txBox="1"/>
          <p:nvPr/>
        </p:nvSpPr>
        <p:spPr>
          <a:xfrm>
            <a:off x="838199" y="3429000"/>
            <a:ext cx="111066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Abortion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Molar pregnancy</a:t>
            </a:r>
          </a:p>
        </p:txBody>
      </p:sp>
    </p:spTree>
    <p:extLst>
      <p:ext uri="{BB962C8B-B14F-4D97-AF65-F5344CB8AC3E}">
        <p14:creationId xmlns:p14="http://schemas.microsoft.com/office/powerpoint/2010/main" val="3322302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76" y="524443"/>
            <a:ext cx="9973994" cy="5563454"/>
          </a:xfrm>
        </p:spPr>
        <p:txBody>
          <a:bodyPr anchor="t">
            <a:normAutofit fontScale="90000"/>
          </a:bodyPr>
          <a:lstStyle/>
          <a:p>
            <a:pPr marL="457200" algn="l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Investigation</a:t>
            </a:r>
            <a:b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investigation for diagnosis :</a:t>
            </a:r>
            <a:b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Transvaginal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ultrasound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เพื่อดูว่ามีพยาธิสภาพอยู่ที่ใด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investigation for management :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Complete blood count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เพื่อประเมินภาวะซีดของผู้ป่วย เนื่องจากผู้ป่วยมีเลือดออก และประเมินความพร้อมก่อนผ่าตัด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Electrolyte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เพื่อประเมินภาวะ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electrolyte imbalance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ที่เกิดจากโรค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BUN Creatinine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เพื่อประเมินภาวะ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dehydration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HBsAg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เพื่อประเมินว่าผู้ป่วยมีการติดเชื้อ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HBV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หรือไม่เพื่อเป็นประโยชน์ต่อตัวของผู้ป่วยเอง ต่อแพทย์ และผู้ปฏิบัติการพยาบาลทุกคนจะได้ระมัดระวังเวลาทำการผ่าตัด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4805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830" y="535286"/>
            <a:ext cx="10824570" cy="6189071"/>
          </a:xfrm>
        </p:spPr>
        <p:txBody>
          <a:bodyPr anchor="t">
            <a:normAutofit/>
          </a:bodyPr>
          <a:lstStyle/>
          <a:p>
            <a:pPr algn="l"/>
            <a:b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6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Transvaginal</a:t>
            </a:r>
            <a: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ultrasound finding</a:t>
            </a:r>
            <a:br>
              <a:rPr lang="en-US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แปลผล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gestational sac absent , yolk sac absent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fetal heart absent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uterine finding: midline echo: intact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endometrial structure: secretory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ectopic pregnancy location: left fallopian tube, size 52mm x 39mm, inhomogeneous conglomerate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right ovary: visibility, clearly seen. Normal morphology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left ovary: visibility, clearly seen. Normal morphology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สรุปผล </a:t>
            </a:r>
            <a:r>
              <a:rPr lang="en-GB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en-GB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Lt adnexa mass 5*3.9 cm , anterior to uterus with tenderness during transducer pressure, no IUP seen, moderate amount of free fluid</a:t>
            </a:r>
            <a:endParaRPr lang="th-TH" sz="28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9108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784" y="709949"/>
            <a:ext cx="5348008" cy="5792849"/>
          </a:xfrm>
        </p:spPr>
        <p:txBody>
          <a:bodyPr anchor="t">
            <a:normAutofit fontScale="90000"/>
          </a:bodyPr>
          <a:lstStyle/>
          <a:p>
            <a:pPr algn="l">
              <a:spcBef>
                <a:spcPts val="2400"/>
              </a:spcBef>
              <a:spcAft>
                <a:spcPts val="1800"/>
              </a:spcAft>
            </a:pPr>
            <a:r>
              <a:rPr lang="en-US" sz="4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Complete</a:t>
            </a:r>
            <a:r>
              <a:rPr lang="en-US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blood count</a:t>
            </a:r>
            <a:br>
              <a:rPr lang="th-TH" sz="4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b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Hb</a:t>
            </a: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12.1		g/</a:t>
            </a: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dL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Hct</a:t>
            </a: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37.2		%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Red cell count	4.58		x10*6/mm3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MCV		81.2		</a:t>
            </a: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fL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MCH		</a:t>
            </a:r>
            <a:r>
              <a:rPr lang="en-US" sz="27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26.4</a:t>
            </a: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L	</a:t>
            </a: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pg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MCHC		32.5		g/</a:t>
            </a: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dL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RDW		12.6		%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White cell count	</a:t>
            </a:r>
            <a:r>
              <a:rPr lang="en-US" sz="27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13.5</a:t>
            </a: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H	x10*3/mm3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NRBC		0.0		/100 WBC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Platelets		293		x10*3/mm3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MPV		11.5		</a:t>
            </a:r>
            <a:r>
              <a:rPr lang="en-US" sz="27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fL</a:t>
            </a:r>
            <a:b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7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Platelet smear	Adequate</a:t>
            </a:r>
            <a:br>
              <a:rPr lang="en-US" sz="2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B57EB390-CB79-497E-8FF0-BA65C84AF3DE}"/>
              </a:ext>
            </a:extLst>
          </p:cNvPr>
          <p:cNvSpPr/>
          <p:nvPr/>
        </p:nvSpPr>
        <p:spPr>
          <a:xfrm>
            <a:off x="7291136" y="2014163"/>
            <a:ext cx="46916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Differential White cell</a:t>
            </a:r>
            <a:b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Total % (diff)			100	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Neutrophil			</a:t>
            </a:r>
            <a:r>
              <a:rPr lang="en-US" sz="24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72.8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H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Lymphocyte			18.8	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Eosinophil			5.1	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Monocyte				3.2	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Basophil				0.1		%</a:t>
            </a:r>
            <a:b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Red cell morphology</a:t>
            </a:r>
            <a:br>
              <a:rPr lang="en-US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4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Polychromasia</a:t>
            </a:r>
            <a:r>
              <a:rPr lang="en-US" sz="24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Few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0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6" y="990540"/>
            <a:ext cx="10139325" cy="5602634"/>
          </a:xfrm>
        </p:spPr>
        <p:txBody>
          <a:bodyPr anchor="t">
            <a:norm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แปลผล</a:t>
            </a:r>
            <a:b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Hb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และ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HCt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อยู่ในเกณฑ์ปกติ ผู้ป่วยไม่มีภาวะ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anemia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White cell count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อยู่ในเกณฑ์ที่สูงและมี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neutrophil predominate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ทั้งนี้อาจเกิดจากการแตกของท่อนำไข่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Platelet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อยู่ในเกณฑ์ที่ปกติ</a:t>
            </a:r>
          </a:p>
        </p:txBody>
      </p:sp>
    </p:spTree>
    <p:extLst>
      <p:ext uri="{BB962C8B-B14F-4D97-AF65-F5344CB8AC3E}">
        <p14:creationId xmlns:p14="http://schemas.microsoft.com/office/powerpoint/2010/main" val="591093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752" y="561240"/>
            <a:ext cx="9578561" cy="6296759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BUN &amp; </a:t>
            </a:r>
            <a:r>
              <a:rPr lang="en-US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Creatinine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Blood urea nitrogen		</a:t>
            </a:r>
            <a:r>
              <a:rPr lang="en-US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3.8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L	mg/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dL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Creatinine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0.55		mg/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dL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eGFR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(MDRD)			146.9		mL/min per 1.73 m2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eGFR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(CKD-EPI)			133.6		mL/min per 1.73 m2 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แปลผล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ผู้ป่วยมี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BUN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ที่ต่ำกว่าเกณฑ์เกิดจากการตั้งครรภ์เพราะมีการเพิ่ม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plasma volume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Electrolyte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Na				137.3		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mmol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K				4.3		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mmol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Cl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			107		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mmol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HCO3-				</a:t>
            </a:r>
            <a:r>
              <a:rPr lang="en-US" sz="2800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21.2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L	</a:t>
            </a:r>
            <a:r>
              <a:rPr lang="en-US" sz="28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mmol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/L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Anion Gap			13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แปลผล </a:t>
            </a:r>
            <a:r>
              <a:rPr lang="en-US" sz="28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 </a:t>
            </a: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ผู้ป่วยไม่มีภาวะ </a:t>
            </a:r>
            <a: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electrolyte imbalance</a:t>
            </a:r>
            <a:br>
              <a:rPr lang="en-US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2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            </a:t>
            </a:r>
            <a:endParaRPr lang="th-TH" sz="2800" u="sng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8294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382558" y="2672866"/>
            <a:ext cx="87748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HBsAg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interpretation</a:t>
            </a:r>
            <a:r>
              <a:rPr lang="en-GB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negative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th-TH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แปลผล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ผู้ป่วยไม่มีการติดเชื้อ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HBV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1325606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10668000" cy="4952492"/>
          </a:xfrm>
        </p:spPr>
        <p:txBody>
          <a:bodyPr/>
          <a:lstStyle/>
          <a:p>
            <a:r>
              <a:rPr lang="en-US" dirty="0"/>
              <a:t>Management</a:t>
            </a:r>
            <a:r>
              <a:rPr lang="th-TH" dirty="0"/>
              <a:t> </a:t>
            </a:r>
            <a:r>
              <a:rPr lang="th-TH" dirty="0">
                <a:solidFill>
                  <a:schemeClr val="accent5"/>
                </a:solidFill>
              </a:rPr>
              <a:t>ที่ควร</a:t>
            </a:r>
            <a:r>
              <a:rPr lang="th-TH" dirty="0" err="1">
                <a:solidFill>
                  <a:schemeClr val="accent5"/>
                </a:solidFill>
              </a:rPr>
              <a:t>ทำใน</a:t>
            </a:r>
            <a:r>
              <a:rPr lang="th-TH" dirty="0">
                <a:solidFill>
                  <a:schemeClr val="accent5"/>
                </a:solidFill>
              </a:rPr>
              <a:t>รายนี้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853" y="1600201"/>
            <a:ext cx="5694947" cy="45259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Admit</a:t>
            </a:r>
          </a:p>
          <a:p>
            <a:r>
              <a:rPr lang="en-US" dirty="0">
                <a:solidFill>
                  <a:schemeClr val="accent5"/>
                </a:solidFill>
              </a:rPr>
              <a:t>Surgery counseling</a:t>
            </a:r>
          </a:p>
          <a:p>
            <a:r>
              <a:rPr lang="en-US" dirty="0">
                <a:solidFill>
                  <a:schemeClr val="accent5"/>
                </a:solidFill>
              </a:rPr>
              <a:t>Record V/S </a:t>
            </a:r>
          </a:p>
          <a:p>
            <a:pPr lvl="1"/>
            <a:r>
              <a:rPr lang="en-US" sz="2000" dirty="0"/>
              <a:t>Caution for hypotension </a:t>
            </a:r>
            <a:r>
              <a:rPr lang="en-US" sz="2000" dirty="0" err="1"/>
              <a:t>brady</a:t>
            </a:r>
            <a:r>
              <a:rPr lang="en-US" sz="2000" dirty="0"/>
              <a:t>/</a:t>
            </a:r>
            <a:r>
              <a:rPr lang="en-US" sz="2000" dirty="0" err="1"/>
              <a:t>trachy-cardia</a:t>
            </a:r>
            <a:r>
              <a:rPr lang="en-US" sz="2000" dirty="0"/>
              <a:t>/</a:t>
            </a:r>
            <a:r>
              <a:rPr lang="en-US" sz="2000" dirty="0" err="1"/>
              <a:t>pnea</a:t>
            </a:r>
            <a:endParaRPr lang="en-US" sz="2000" dirty="0"/>
          </a:p>
          <a:p>
            <a:r>
              <a:rPr lang="en-US" dirty="0" err="1">
                <a:solidFill>
                  <a:schemeClr val="accent5"/>
                </a:solidFill>
              </a:rPr>
              <a:t>Hct</a:t>
            </a:r>
            <a:r>
              <a:rPr lang="en-US" dirty="0">
                <a:solidFill>
                  <a:schemeClr val="accent5"/>
                </a:solidFill>
              </a:rPr>
              <a:t>, CBC,</a:t>
            </a:r>
            <a:r>
              <a:rPr lang="en-US" dirty="0"/>
              <a:t> Anti-HIV</a:t>
            </a:r>
            <a:r>
              <a:rPr lang="th-TH" dirty="0"/>
              <a:t> for pre-op</a:t>
            </a:r>
            <a:endParaRPr lang="en-US" dirty="0"/>
          </a:p>
          <a:p>
            <a:r>
              <a:rPr lang="en-US" dirty="0">
                <a:solidFill>
                  <a:schemeClr val="accent5"/>
                </a:solidFill>
              </a:rPr>
              <a:t>NPO</a:t>
            </a:r>
            <a:r>
              <a:rPr lang="th-TH" dirty="0"/>
              <a:t> for pre-op</a:t>
            </a:r>
            <a:endParaRPr lang="en-US" dirty="0"/>
          </a:p>
          <a:p>
            <a:r>
              <a:rPr lang="en-US" dirty="0" err="1">
                <a:solidFill>
                  <a:schemeClr val="accent5"/>
                </a:solidFill>
              </a:rPr>
              <a:t>Grp.Blood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th-TH" dirty="0"/>
              <a:t>เตรียม </a:t>
            </a:r>
            <a:r>
              <a:rPr lang="en-US" dirty="0"/>
              <a:t>whole blood 2-4 unit</a:t>
            </a:r>
          </a:p>
          <a:p>
            <a:r>
              <a:rPr lang="en-US" dirty="0">
                <a:solidFill>
                  <a:schemeClr val="accent5"/>
                </a:solidFill>
              </a:rPr>
              <a:t>NSS 1,000 </a:t>
            </a:r>
            <a:r>
              <a:rPr lang="en-US" dirty="0" err="1">
                <a:solidFill>
                  <a:schemeClr val="accent5"/>
                </a:solidFill>
              </a:rPr>
              <a:t>mL</a:t>
            </a:r>
            <a:r>
              <a:rPr lang="en-US" dirty="0">
                <a:solidFill>
                  <a:schemeClr val="accent5"/>
                </a:solidFill>
              </a:rPr>
              <a:t> iv drip</a:t>
            </a:r>
          </a:p>
          <a:p>
            <a:r>
              <a:rPr lang="en-US" dirty="0"/>
              <a:t>If shock treat as </a:t>
            </a:r>
            <a:r>
              <a:rPr lang="en-US" dirty="0" err="1"/>
              <a:t>hypovolumic</a:t>
            </a:r>
            <a:r>
              <a:rPr lang="en-US" dirty="0"/>
              <a:t> shock 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5052" y="1600201"/>
            <a:ext cx="5694948" cy="459449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</a:t>
            </a:r>
            <a:r>
              <a:rPr lang="en-US" dirty="0" err="1"/>
              <a:t>Methotrexate</a:t>
            </a:r>
            <a:r>
              <a:rPr lang="en-US" dirty="0"/>
              <a:t> in</a:t>
            </a:r>
          </a:p>
          <a:p>
            <a:pPr lvl="1"/>
            <a:r>
              <a:rPr lang="en-US" dirty="0"/>
              <a:t>Could f/u</a:t>
            </a:r>
          </a:p>
          <a:p>
            <a:pPr lvl="1"/>
            <a:r>
              <a:rPr lang="en-US" dirty="0"/>
              <a:t>Without pelvic pain</a:t>
            </a:r>
          </a:p>
          <a:p>
            <a:pPr lvl="1"/>
            <a:r>
              <a:rPr lang="en-US" dirty="0"/>
              <a:t>No fetal heart beat by </a:t>
            </a:r>
            <a:r>
              <a:rPr lang="en-US" dirty="0" err="1"/>
              <a:t>ultasound</a:t>
            </a:r>
            <a:endParaRPr lang="en-US" dirty="0"/>
          </a:p>
          <a:p>
            <a:pPr lvl="1"/>
            <a:r>
              <a:rPr lang="en-US" dirty="0" err="1"/>
              <a:t>Adnexa</a:t>
            </a:r>
            <a:r>
              <a:rPr lang="en-US" dirty="0"/>
              <a:t> mass </a:t>
            </a:r>
            <a:r>
              <a:rPr lang="en-US" dirty="0">
                <a:latin typeface="Calibri"/>
                <a:cs typeface="Calibri"/>
              </a:rPr>
              <a:t>↓</a:t>
            </a:r>
            <a:r>
              <a:rPr lang="en-US" dirty="0"/>
              <a:t>3.5 cm</a:t>
            </a:r>
          </a:p>
          <a:p>
            <a:r>
              <a:rPr lang="en-US" dirty="0"/>
              <a:t>Emergency Surgery by laparoscopy/ </a:t>
            </a:r>
            <a:r>
              <a:rPr lang="en-US" dirty="0" err="1"/>
              <a:t>laparotomy</a:t>
            </a:r>
            <a:endParaRPr lang="en-US" dirty="0"/>
          </a:p>
          <a:p>
            <a:pPr lvl="1"/>
            <a:r>
              <a:rPr lang="en-US" dirty="0" err="1"/>
              <a:t>Salping</a:t>
            </a:r>
            <a:r>
              <a:rPr lang="th-TH" dirty="0" err="1"/>
              <a:t>o</a:t>
            </a:r>
            <a:r>
              <a:rPr lang="en-US" dirty="0" err="1"/>
              <a:t>tomy</a:t>
            </a:r>
            <a:r>
              <a:rPr lang="en-US" dirty="0"/>
              <a:t> </a:t>
            </a:r>
            <a:r>
              <a:rPr lang="th-TH" dirty="0"/>
              <a:t>ทำเมื่อ </a:t>
            </a:r>
            <a:r>
              <a:rPr lang="en-US" dirty="0"/>
              <a:t>v/s stable, </a:t>
            </a:r>
            <a:r>
              <a:rPr lang="en-US" dirty="0">
                <a:latin typeface="Calibri"/>
                <a:cs typeface="Calibri"/>
              </a:rPr>
              <a:t>↓</a:t>
            </a:r>
            <a:r>
              <a:rPr lang="en-US" dirty="0"/>
              <a:t>3 cm, locate at </a:t>
            </a:r>
            <a:r>
              <a:rPr lang="th-TH" dirty="0"/>
              <a:t>ปลาย </a:t>
            </a:r>
            <a:r>
              <a:rPr lang="en-US" dirty="0"/>
              <a:t>1/3 </a:t>
            </a:r>
            <a:r>
              <a:rPr lang="th-TH" dirty="0"/>
              <a:t>ของหลอดมดลูก</a:t>
            </a:r>
            <a:r>
              <a:rPr lang="en-US" dirty="0"/>
              <a:t>, </a:t>
            </a:r>
            <a:r>
              <a:rPr lang="en-US" dirty="0" err="1"/>
              <a:t>unruptured</a:t>
            </a:r>
            <a:r>
              <a:rPr lang="en-US" dirty="0"/>
              <a:t> ectopic pregnancy</a:t>
            </a:r>
            <a:endParaRPr lang="th-TH" dirty="0"/>
          </a:p>
          <a:p>
            <a:pPr lvl="1"/>
            <a:r>
              <a:rPr lang="th-TH" dirty="0"/>
              <a:t>Salpingoectomy</a:t>
            </a:r>
          </a:p>
          <a:p>
            <a:pPr marL="457200" lvl="1" indent="0">
              <a:buNone/>
            </a:pPr>
            <a:r>
              <a:rPr lang="th-TH" b="1" dirty="0">
                <a:solidFill>
                  <a:schemeClr val="accent5"/>
                </a:solidFill>
              </a:rPr>
              <a:t>partial </a:t>
            </a:r>
            <a:r>
              <a:rPr lang="th-TH" b="1" dirty="0"/>
              <a:t>ตัดแค่พยาธิสภาพ ทำเมื่อ เก็บรังไข่ไว้ทำงานผลิตฮอร์โมน</a:t>
            </a:r>
          </a:p>
          <a:p>
            <a:pPr marL="457200" lvl="1" indent="0">
              <a:buNone/>
            </a:pPr>
            <a:r>
              <a:rPr lang="th-TH" b="1" dirty="0"/>
              <a:t>Total ตัดทั้งท่อนำไข่และรังไข่ ทำเมื่อืรังไข่อีกข้างทำงานได้ดี</a:t>
            </a:r>
            <a:endParaRPr lang="en-US" b="1" dirty="0"/>
          </a:p>
          <a:p>
            <a:r>
              <a:rPr lang="en-US" dirty="0" err="1"/>
              <a:t>Familly</a:t>
            </a:r>
            <a:r>
              <a:rPr lang="en-US" dirty="0"/>
              <a:t> </a:t>
            </a:r>
            <a:r>
              <a:rPr lang="en-US" dirty="0" err="1"/>
              <a:t>counselling</a:t>
            </a:r>
            <a:r>
              <a:rPr lang="en-US" dirty="0"/>
              <a:t> if suspect of pregnant – recurrence 10 - 14</a:t>
            </a:r>
            <a:r>
              <a:rPr lang="en-US" dirty="0">
                <a:cs typeface="Calibri"/>
              </a:rPr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985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A2A4-91C9-4CD6-8D41-9863BB3DE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your attention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241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91" y="0"/>
            <a:ext cx="10515600" cy="1325563"/>
          </a:xfrm>
        </p:spPr>
        <p:txBody>
          <a:bodyPr/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HISTORY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80623" y="956399"/>
                <a:ext cx="10945969" cy="5682659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b="1" dirty="0">
                    <a:latin typeface="TH Sarabun New" panose="020B0500040200020003" pitchFamily="34" charset="-34"/>
                  </a:rPr>
                  <a:t>Case</a:t>
                </a:r>
                <a:r>
                  <a:rPr lang="en-US" dirty="0">
                    <a:latin typeface="TH Sarabun New" panose="020B0500040200020003" pitchFamily="34" charset="-34"/>
                  </a:rPr>
                  <a:t> : </a:t>
                </a:r>
                <a:r>
                  <a:rPr lang="th-TH" dirty="0">
                    <a:latin typeface="TH Sarabun New" panose="020B0500040200020003" pitchFamily="34" charset="-34"/>
                  </a:rPr>
                  <a:t>ผู้ป่วยหญิงไทยคู่อายุ </a:t>
                </a:r>
                <a:r>
                  <a:rPr lang="en-US" dirty="0">
                    <a:latin typeface="TH Sarabun New" panose="020B0500040200020003" pitchFamily="34" charset="-34"/>
                  </a:rPr>
                  <a:t>22</a:t>
                </a:r>
                <a:r>
                  <a:rPr lang="th-TH" dirty="0">
                    <a:latin typeface="TH Sarabun New" panose="020B0500040200020003" pitchFamily="34" charset="-34"/>
                  </a:rPr>
                  <a:t> ปี เชื้อชาติไทย สัญชาติไทย ศาสนาพุทธ</a:t>
                </a:r>
                <a:br>
                  <a:rPr lang="th-TH" dirty="0">
                    <a:latin typeface="TH Sarabun New" panose="020B0500040200020003" pitchFamily="34" charset="-34"/>
                  </a:rPr>
                </a:br>
                <a:r>
                  <a:rPr lang="th-TH" dirty="0">
                    <a:latin typeface="TH Sarabun New" panose="020B0500040200020003" pitchFamily="34" charset="-34"/>
                  </a:rPr>
                  <a:t>	</a:t>
                </a:r>
                <a:r>
                  <a:rPr lang="en-US" dirty="0">
                    <a:latin typeface="TH Sarabun New" panose="020B0500040200020003" pitchFamily="34" charset="-34"/>
                  </a:rPr>
                  <a:t>  </a:t>
                </a:r>
                <a:r>
                  <a:rPr lang="th-TH" dirty="0">
                    <a:latin typeface="TH Sarabun New" panose="020B0500040200020003" pitchFamily="34" charset="-34"/>
                  </a:rPr>
                  <a:t>ภูมิลำเนาจังหวัด อุดรธานี สิทธิการรักษา บัตรทองศูนย์การแพทย์</a:t>
                </a:r>
                <a:br>
                  <a:rPr lang="th-TH" dirty="0">
                    <a:latin typeface="TH Sarabun New" panose="020B0500040200020003" pitchFamily="34" charset="-34"/>
                  </a:rPr>
                </a:br>
                <a:r>
                  <a:rPr lang="en-GB" dirty="0">
                    <a:latin typeface="TH Sarabun New" panose="020B0500040200020003" pitchFamily="34" charset="-34"/>
                  </a:rPr>
                  <a:t>  </a:t>
                </a:r>
                <a:r>
                  <a:rPr lang="th-TH" dirty="0">
                    <a:latin typeface="TH Sarabun New" panose="020B0500040200020003" pitchFamily="34" charset="-34"/>
                  </a:rPr>
                  <a:t> </a:t>
                </a:r>
                <a:r>
                  <a:rPr lang="en-GB" dirty="0">
                    <a:latin typeface="TH Sarabun New" panose="020B0500040200020003" pitchFamily="34" charset="-34"/>
                  </a:rPr>
                  <a:t>       </a:t>
                </a:r>
                <a:r>
                  <a:rPr lang="en-US" dirty="0">
                    <a:latin typeface="TH Sarabun New" panose="020B0500040200020003" pitchFamily="34" charset="-34"/>
                  </a:rPr>
                  <a:t>G1P0</a:t>
                </a:r>
                <a:r>
                  <a:rPr lang="en-GB" dirty="0">
                    <a:latin typeface="TH Sarabun New" panose="020B0500040200020003" pitchFamily="34" charset="-34"/>
                  </a:rPr>
                  <a:t>A0</a:t>
                </a:r>
                <a:r>
                  <a:rPr lang="en-US" dirty="0">
                    <a:latin typeface="TH Sarabun New" panose="020B0500040200020003" pitchFamily="34" charset="-34"/>
                  </a:rPr>
                  <a:t> GA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latin typeface="TH Sarabun New" panose="020B0500040200020003" pitchFamily="34" charset="-34"/>
                  </a:rPr>
                  <a:t> </a:t>
                </a:r>
                <a:r>
                  <a:rPr lang="en-US" dirty="0" err="1">
                    <a:latin typeface="TH Sarabun New" panose="020B0500040200020003" pitchFamily="34" charset="-34"/>
                  </a:rPr>
                  <a:t>wk</a:t>
                </a:r>
                <a:r>
                  <a:rPr lang="en-US" dirty="0">
                    <a:latin typeface="TH Sarabun New" panose="020B0500040200020003" pitchFamily="34" charset="-34"/>
                  </a:rPr>
                  <a:t> by LMP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b="1" dirty="0">
                    <a:latin typeface="TH Sarabun New" panose="020B0500040200020003" pitchFamily="34" charset="-34"/>
                  </a:rPr>
                  <a:t>CC</a:t>
                </a:r>
                <a:r>
                  <a:rPr lang="en-US" dirty="0">
                    <a:latin typeface="TH Sarabun New" panose="020B0500040200020003" pitchFamily="34" charset="-34"/>
                  </a:rPr>
                  <a:t> : 	</a:t>
                </a:r>
                <a:r>
                  <a:rPr lang="th-TH" dirty="0">
                    <a:latin typeface="TH Sarabun New" panose="020B0500040200020003" pitchFamily="34" charset="-34"/>
                  </a:rPr>
                  <a:t>เลือดออกทางช่องคลอด </a:t>
                </a:r>
                <a:r>
                  <a:rPr lang="en-US" dirty="0">
                    <a:latin typeface="TH Sarabun New" panose="020B0500040200020003" pitchFamily="34" charset="-34"/>
                  </a:rPr>
                  <a:t>4 </a:t>
                </a:r>
                <a:r>
                  <a:rPr lang="th-TH" dirty="0">
                    <a:latin typeface="TH Sarabun New" panose="020B0500040200020003" pitchFamily="34" charset="-34"/>
                  </a:rPr>
                  <a:t>ชั่วโมงก่อนมาโรงพยาบาล</a:t>
                </a:r>
                <a:endParaRPr lang="en-US" dirty="0">
                  <a:latin typeface="TH Sarabun New" panose="020B0500040200020003" pitchFamily="34" charset="-34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b="1" dirty="0">
                    <a:latin typeface="TH Sarabun New" panose="020B0500040200020003" pitchFamily="34" charset="-34"/>
                  </a:rPr>
                  <a:t>PI</a:t>
                </a:r>
                <a:r>
                  <a:rPr lang="en-US" dirty="0">
                    <a:latin typeface="TH Sarabun New" panose="020B0500040200020003" pitchFamily="34" charset="-34"/>
                  </a:rPr>
                  <a:t>   :	- 1 </a:t>
                </a:r>
                <a:r>
                  <a:rPr lang="th-TH" dirty="0">
                    <a:latin typeface="TH Sarabun New" panose="020B0500040200020003" pitchFamily="34" charset="-34"/>
                  </a:rPr>
                  <a:t>สัปดาห์ก่อนมาโรงพยาบาล มีเลือดออกมา</a:t>
                </a:r>
                <a:r>
                  <a:rPr lang="en-GB" dirty="0">
                    <a:latin typeface="TH Sarabun New" panose="020B0500040200020003" pitchFamily="34" charset="-34"/>
                  </a:rPr>
                  <a:t> (</a:t>
                </a:r>
                <a:r>
                  <a:rPr lang="th-TH" dirty="0">
                    <a:latin typeface="TH Sarabun New" panose="020B0500040200020003" pitchFamily="34" charset="-34"/>
                  </a:rPr>
                  <a:t>เป็นแบบ </a:t>
                </a:r>
                <a:r>
                  <a:rPr lang="en-GB" dirty="0">
                    <a:latin typeface="TH Sarabun New" panose="020B0500040200020003" pitchFamily="34" charset="-34"/>
                  </a:rPr>
                  <a:t>spotting) </a:t>
                </a:r>
                <a:r>
                  <a:rPr lang="th-TH" dirty="0">
                    <a:latin typeface="TH Sarabun New" panose="020B0500040200020003" pitchFamily="34" charset="-34"/>
                  </a:rPr>
                  <a:t>ทางช่องคลอดประมาณ </a:t>
                </a:r>
                <a:r>
                  <a:rPr lang="en-US" dirty="0">
                    <a:latin typeface="TH Sarabun New" panose="020B0500040200020003" pitchFamily="34" charset="-34"/>
                  </a:rPr>
                  <a:t>2</a:t>
                </a:r>
                <a:r>
                  <a:rPr lang="th-TH" dirty="0">
                    <a:latin typeface="TH Sarabun New" panose="020B0500040200020003" pitchFamily="34" charset="-34"/>
                  </a:rPr>
                  <a:t> วัน ผู้ป่วยคิดว่าเป็นประจำเดือน</a:t>
                </a:r>
                <a:r>
                  <a:rPr lang="en-US" dirty="0">
                    <a:latin typeface="TH Sarabun New" panose="020B0500040200020003" pitchFamily="34" charset="-34"/>
                  </a:rPr>
                  <a:t> </a:t>
                </a:r>
                <a:r>
                  <a:rPr lang="th-TH" dirty="0">
                    <a:latin typeface="TH Sarabun New" panose="020B0500040200020003" pitchFamily="34" charset="-34"/>
                  </a:rPr>
                  <a:t>แต่มาน้อยกว่าปกติ</a:t>
                </a:r>
                <a:br>
                  <a:rPr lang="th-TH" dirty="0">
                    <a:latin typeface="TH Sarabun New" panose="020B0500040200020003" pitchFamily="34" charset="-34"/>
                  </a:rPr>
                </a:br>
                <a:r>
                  <a:rPr lang="en-US" dirty="0">
                    <a:latin typeface="TH Sarabun New" panose="020B0500040200020003" pitchFamily="34" charset="-34"/>
                  </a:rPr>
                  <a:t>	- 4 </a:t>
                </a:r>
                <a:r>
                  <a:rPr lang="th-TH" dirty="0">
                    <a:latin typeface="TH Sarabun New" panose="020B0500040200020003" pitchFamily="34" charset="-34"/>
                  </a:rPr>
                  <a:t>ชั่วโมงก่อนมาโรงพยาบาล</a:t>
                </a:r>
                <a:r>
                  <a:rPr lang="en-US" dirty="0">
                    <a:latin typeface="TH Sarabun New" panose="020B0500040200020003" pitchFamily="34" charset="-34"/>
                  </a:rPr>
                  <a:t> </a:t>
                </a:r>
                <a:r>
                  <a:rPr lang="th-TH" dirty="0">
                    <a:latin typeface="TH Sarabun New" panose="020B0500040200020003" pitchFamily="34" charset="-34"/>
                  </a:rPr>
                  <a:t>มีเลือดออกมาทางช่องคลอด ลักษณะเป็นลิ่มเลือดขนาดเท่าลูก</a:t>
                </a:r>
                <a:r>
                  <a:rPr lang="en-US" dirty="0">
                    <a:latin typeface="TH Sarabun New" panose="020B0500040200020003" pitchFamily="34" charset="-34"/>
                  </a:rPr>
                  <a:t> </a:t>
                </a:r>
                <a:r>
                  <a:rPr lang="th-TH" dirty="0">
                    <a:latin typeface="TH Sarabun New" panose="020B0500040200020003" pitchFamily="34" charset="-34"/>
                  </a:rPr>
                  <a:t>ปิงปอง ไม่มีก้อนเนื้อและไม่มีก้อนลักษณะคล้ายพุงปลาหลุดออกมา ต่อมามีอาการปวดบิดๆที่ท้องทางด้านซ้ายร่วมด้วยปวดหน่วงบริเวณหัวหน่าว อาการปวดเป็นเท่าเดิมตลอดเวลา ไม่มีทำอะไรแล้วดีขึ้น </a:t>
                </a:r>
                <a:r>
                  <a:rPr lang="en-US" dirty="0">
                    <a:latin typeface="TH Sarabun New" panose="020B0500040200020003" pitchFamily="34" charset="-34"/>
                  </a:rPr>
                  <a:t>pain score 9/10</a:t>
                </a:r>
                <a:r>
                  <a:rPr lang="th-TH" dirty="0">
                    <a:latin typeface="TH Sarabun New" panose="020B0500040200020003" pitchFamily="34" charset="-34"/>
                  </a:rPr>
                  <a:t> ไม่มีอาการทาง </a:t>
                </a:r>
                <a:r>
                  <a:rPr lang="en-US" dirty="0">
                    <a:latin typeface="TH Sarabun New" panose="020B0500040200020003" pitchFamily="34" charset="-34"/>
                  </a:rPr>
                  <a:t>anemic symptom </a:t>
                </a:r>
                <a:r>
                  <a:rPr lang="th-TH" dirty="0">
                    <a:latin typeface="TH Sarabun New" panose="020B0500040200020003" pitchFamily="34" charset="-34"/>
                  </a:rPr>
                  <a:t>เช่นเหนื่อยง่าย หน้ามืด ไปโรงพยาบาลสายไหม(คลอง </a:t>
                </a:r>
                <a:r>
                  <a:rPr lang="en-US" dirty="0">
                    <a:latin typeface="TH Sarabun New" panose="020B0500040200020003" pitchFamily="34" charset="-34"/>
                  </a:rPr>
                  <a:t>8</a:t>
                </a:r>
                <a:r>
                  <a:rPr lang="th-TH" dirty="0">
                    <a:latin typeface="TH Sarabun New" panose="020B0500040200020003" pitchFamily="34" charset="-34"/>
                  </a:rPr>
                  <a:t>) ได้ทำการตรวจ </a:t>
                </a:r>
                <a:r>
                  <a:rPr lang="en-US" dirty="0">
                    <a:latin typeface="TH Sarabun New" panose="020B0500040200020003" pitchFamily="34" charset="-34"/>
                  </a:rPr>
                  <a:t>PV </a:t>
                </a:r>
                <a:r>
                  <a:rPr lang="th-TH" dirty="0">
                    <a:latin typeface="TH Sarabun New" panose="020B0500040200020003" pitchFamily="34" charset="-34"/>
                  </a:rPr>
                  <a:t>พบ </a:t>
                </a:r>
                <a:r>
                  <a:rPr lang="en-US" dirty="0">
                    <a:latin typeface="TH Sarabun New" panose="020B0500040200020003" pitchFamily="34" charset="-34"/>
                  </a:rPr>
                  <a:t>blood clot per </a:t>
                </a:r>
                <a:r>
                  <a:rPr lang="en-US" dirty="0" err="1">
                    <a:latin typeface="TH Sarabun New" panose="020B0500040200020003" pitchFamily="34" charset="-34"/>
                  </a:rPr>
                  <a:t>os</a:t>
                </a:r>
                <a:r>
                  <a:rPr lang="en-US" dirty="0">
                    <a:latin typeface="TH Sarabun New" panose="020B0500040200020003" pitchFamily="34" charset="-34"/>
                  </a:rPr>
                  <a:t> , urine pregnancy test positive </a:t>
                </a:r>
                <a:r>
                  <a:rPr lang="th-TH" dirty="0">
                    <a:latin typeface="TH Sarabun New" panose="020B0500040200020003" pitchFamily="34" charset="-34"/>
                  </a:rPr>
                  <a:t>ทางโรงพยาบาลสายไหมจึงทำการส่งตัวมาที่โรงพยาบาลศูนย์การแพทย์ตามสิทธิการรักษา และเนื่องจากทางโรงพยาบาลไม่มีเครื่อง </a:t>
                </a:r>
                <a:r>
                  <a:rPr lang="en-US" dirty="0">
                    <a:latin typeface="TH Sarabun New" panose="020B0500040200020003" pitchFamily="34" charset="-34"/>
                  </a:rPr>
                  <a:t>ultrasound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0623" y="956399"/>
                <a:ext cx="10945969" cy="5682659"/>
              </a:xfrm>
              <a:blipFill rotWithShape="1">
                <a:blip r:embed="rId2"/>
                <a:stretch>
                  <a:fillRect l="-947" t="-1717" r="-1670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613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442" y="236336"/>
            <a:ext cx="10515600" cy="1325563"/>
          </a:xfrm>
        </p:spPr>
        <p:txBody>
          <a:bodyPr/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HISTORY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2" y="1024562"/>
            <a:ext cx="10515600" cy="540657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:  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ปฏิเสธประวัติโรคประจำตัว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ปฏิเสธประวัติแพ้ยาแพ้อาหาร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ไม่มียาที่ใช้ประจำนอกเหนือจากยาคุมกำเนิด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ปฏิเสธประวัติได้รับอุบัติเหตุ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ปฏิเสธประวัติเข้ารับการผ่าตัด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>
              <a:lnSpc>
                <a:spcPct val="110000"/>
              </a:lnSpc>
            </a:pP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OB &amp; </a:t>
            </a:r>
            <a:r>
              <a:rPr lang="en-US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Gyne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History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G1P0 GA 5+3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wk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by LMP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LMP  2/7/59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มาทั้งสิ้น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วัน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PMP  2/6/59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นาน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วัน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            2/5/59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นาน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วัน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ปกติประจำเดือนมามาก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วันแรกใช้ผ้าอนามัย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4-5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ผืน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หลังจากนั้นเป็นเลือดเก่าๆ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endParaRPr lang="th-TH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72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8" y="287852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1542290"/>
            <a:ext cx="10515600" cy="4351338"/>
          </a:xfrm>
        </p:spPr>
        <p:txBody>
          <a:bodyPr>
            <a:normAutofit/>
          </a:bodyPr>
          <a:lstStyle/>
          <a:p>
            <a:pPr marL="0" indent="-457200">
              <a:lnSpc>
                <a:spcPct val="110000"/>
              </a:lnSpc>
              <a:spcBef>
                <a:spcPts val="600"/>
              </a:spcBef>
            </a:pP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OB &amp; </a:t>
            </a:r>
            <a:r>
              <a:rPr lang="en-US" sz="32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Gyne</a:t>
            </a:r>
            <a:r>
              <a:rPr lang="en-US" sz="32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History (continued)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มีเพศสัมพันธ์ล่าสุดเมื่อ 5 วันที่แล้ว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ปฏิเสธประวัติโรคติดต่อทางเพศสัมพันธ์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ไม่มีอาการปวดประจำเดือน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รับประทานยาคุมมาประมาณ 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21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วัน ทานสม่ำเสมอ ไม่มีลืมทาน</a:t>
            </a:r>
            <a:b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	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- </a:t>
            </a:r>
            <a:r>
              <a:rPr lang="th-TH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ไม่ได้ทำการฝากครรภ์</a:t>
            </a:r>
            <a:endParaRPr lang="en-US" sz="32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26675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10728158" cy="4952492"/>
          </a:xfrm>
        </p:spPr>
        <p:txBody>
          <a:bodyPr/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PHYSICAL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4" y="1529410"/>
            <a:ext cx="10515600" cy="449076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V/S : BT 36.7 C , PR 82 bpm , RR 22 /min , BP 124/70 mmHg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GA : A Thai female, Good consciousness , not pale , no jaundice , no cyanosis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HEENT : No pale conjunctiva, anicteric sclera 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CVS : normal S1,S2 , no murmur, no thrill, full regular pulse , regular rhythm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RS : good air entry, normal breath sound both lungs, no adventitious sound 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ABD :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palpable cystic mass at Left pubic area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tenderness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, no rebound tenderness , no guarding ,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normoactive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bowel sound</a:t>
            </a:r>
          </a:p>
          <a:p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EXT : no rash , no petechiae , CRT &lt;2 s , no pitting edema  </a:t>
            </a:r>
          </a:p>
        </p:txBody>
      </p:sp>
    </p:spTree>
    <p:extLst>
      <p:ext uri="{BB962C8B-B14F-4D97-AF65-F5344CB8AC3E}">
        <p14:creationId xmlns:p14="http://schemas.microsoft.com/office/powerpoint/2010/main" val="236417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10559716" cy="4952492"/>
          </a:xfrm>
        </p:spPr>
        <p:txBody>
          <a:bodyPr/>
          <a:lstStyle/>
          <a:p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PHYSICAL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EXAMINATION</a:t>
            </a:r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091" y="1413501"/>
            <a:ext cx="10855817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Per vaginal examination</a:t>
            </a:r>
            <a:r>
              <a:rPr lang="th-TH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GB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Vaginal :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blood clot per vagina 3 mL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Cervix : no tissue per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, </a:t>
            </a: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os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closed,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cervical motion tenderness both side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Uterus : normal size,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mild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tenderness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Adnexa : 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tender </a:t>
            </a:r>
            <a:r>
              <a:rPr lang="en-US" sz="3200" dirty="0" err="1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Lt.adnexa</a:t>
            </a:r>
            <a:r>
              <a:rPr lang="en-US" sz="3200" dirty="0">
                <a:solidFill>
                  <a:srgbClr val="FF00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b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en-US" sz="32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Cul</a:t>
            </a:r>
            <a:r>
              <a:rPr lang="en-US" sz="32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de sac : no bulging </a:t>
            </a:r>
          </a:p>
        </p:txBody>
      </p:sp>
    </p:spTree>
    <p:extLst>
      <p:ext uri="{BB962C8B-B14F-4D97-AF65-F5344CB8AC3E}">
        <p14:creationId xmlns:p14="http://schemas.microsoft.com/office/powerpoint/2010/main" val="898848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5761" y="669701"/>
            <a:ext cx="5051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/>
              <a:t>การซักประวัติและตรวจร่างกายเพิ่มเติม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9245" y="1558342"/>
            <a:ext cx="11662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h-TH" sz="2800" dirty="0"/>
              <a:t>อาการเกี่ยวกับการตั้งครรภ์ เช่น อาการคลื่นไส้อาเจียน คัดตึงเต้านม  ปัสสาวะบ่อย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h-TH" sz="2800" dirty="0"/>
              <a:t>ประวัติเกี่ยวกับโรคติดต่อทางเพศสัมพันธ์ เช่น การมีเลือดออกหลังมีเพศสัมพันธ์  การมีเลือดออกกระปริดกระปรอย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Breast exam : Montgomery sign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Pregnancy sign : </a:t>
            </a:r>
            <a:r>
              <a:rPr lang="en-US" sz="2800" dirty="0" err="1"/>
              <a:t>Jacquemier’s</a:t>
            </a:r>
            <a:r>
              <a:rPr lang="en-US" sz="2800" dirty="0"/>
              <a:t> sign, </a:t>
            </a:r>
            <a:r>
              <a:rPr lang="en-US" sz="2800" dirty="0" err="1"/>
              <a:t>Hegar’s</a:t>
            </a:r>
            <a:r>
              <a:rPr lang="en-US" sz="2800" dirty="0"/>
              <a:t> sign, </a:t>
            </a:r>
            <a:r>
              <a:rPr lang="en-US" sz="2800" dirty="0" err="1"/>
              <a:t>Osiander’s</a:t>
            </a:r>
            <a:r>
              <a:rPr lang="en-US" sz="2800" dirty="0"/>
              <a:t> sign, softening of cervix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Sign of dehydration : dry lips, sunken eyeballs , JVP , skin turgor</a:t>
            </a:r>
          </a:p>
          <a:p>
            <a:pPr marL="457200" indent="-457200">
              <a:buFont typeface="Arial" pitchFamily="34" charset="0"/>
              <a:buChar char="•"/>
            </a:pPr>
            <a:endParaRPr lang="th-TH" sz="2800" dirty="0"/>
          </a:p>
          <a:p>
            <a:pPr marL="457200" indent="-457200">
              <a:buFont typeface="Arial" pitchFamily="34" charset="0"/>
              <a:buChar char="•"/>
            </a:pPr>
            <a:endParaRPr lang="th-TH" sz="2800" dirty="0"/>
          </a:p>
          <a:p>
            <a:pPr marL="457200" indent="-457200">
              <a:buFont typeface="Arial" pitchFamily="34" charset="0"/>
              <a:buChar char="•"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85326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2C7C-5576-8D47-9059-AD9967131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6886" y="602629"/>
            <a:ext cx="9144000" cy="926756"/>
          </a:xfrm>
        </p:spPr>
        <p:txBody>
          <a:bodyPr>
            <a:normAutofit/>
          </a:bodyPr>
          <a:lstStyle/>
          <a:p>
            <a:pPr algn="l"/>
            <a:r>
              <a:rPr lang="en-US" sz="48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Problem list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6E2DF-141D-DB44-805C-763C147340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4602" y="1788944"/>
            <a:ext cx="10569263" cy="319518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Left suprapubic pain with abnormal vaginal bleeding 4 </a:t>
            </a:r>
            <a:r>
              <a:rPr lang="en-US" sz="36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hrs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PTA</a:t>
            </a:r>
          </a:p>
          <a:p>
            <a:pPr marL="457200" indent="-457200" algn="l">
              <a:buFont typeface="+mj-lt"/>
              <a:buAutoNum type="arabicPeriod"/>
            </a:pP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Palpable cystic mass at left </a:t>
            </a:r>
            <a:r>
              <a:rPr lang="en-US" sz="3600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suprapubic</a:t>
            </a: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area</a:t>
            </a:r>
          </a:p>
          <a:p>
            <a:pPr marL="457200" indent="-457200" algn="l">
              <a:buFont typeface="+mj-lt"/>
              <a:buAutoNum type="arabicPeriod"/>
            </a:pPr>
            <a:endParaRPr lang="en-US" sz="3600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36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Failure of contraception</a:t>
            </a:r>
          </a:p>
        </p:txBody>
      </p:sp>
    </p:spTree>
    <p:extLst>
      <p:ext uri="{BB962C8B-B14F-4D97-AF65-F5344CB8AC3E}">
        <p14:creationId xmlns:p14="http://schemas.microsoft.com/office/powerpoint/2010/main" val="3517995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62A7DAE3-31D7-634E-AD03-72913F607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สี่เหลี่ยมผืนผ้า 8">
            <a:extLst>
              <a:ext uri="{FF2B5EF4-FFF2-40B4-BE49-F238E27FC236}">
                <a16:creationId xmlns:a16="http://schemas.microsoft.com/office/drawing/2014/main" id="{8DE343A2-7E42-4EA2-868E-523211CB1845}"/>
              </a:ext>
            </a:extLst>
          </p:cNvPr>
          <p:cNvSpPr/>
          <p:nvPr/>
        </p:nvSpPr>
        <p:spPr>
          <a:xfrm>
            <a:off x="1322363" y="1899138"/>
            <a:ext cx="2264899" cy="7749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สี่เหลี่ยมผืนผ้า 9">
            <a:extLst>
              <a:ext uri="{FF2B5EF4-FFF2-40B4-BE49-F238E27FC236}">
                <a16:creationId xmlns:a16="http://schemas.microsoft.com/office/drawing/2014/main" id="{BD1978DF-1FF0-4968-9092-8921B09FF09D}"/>
              </a:ext>
            </a:extLst>
          </p:cNvPr>
          <p:cNvSpPr/>
          <p:nvPr/>
        </p:nvSpPr>
        <p:spPr>
          <a:xfrm>
            <a:off x="2278966" y="3303565"/>
            <a:ext cx="3277772" cy="19436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>
            <a:extLst>
              <a:ext uri="{FF2B5EF4-FFF2-40B4-BE49-F238E27FC236}">
                <a16:creationId xmlns:a16="http://schemas.microsoft.com/office/drawing/2014/main" id="{14244D22-97E8-4F4F-889B-935D551B9FE4}"/>
              </a:ext>
            </a:extLst>
          </p:cNvPr>
          <p:cNvSpPr/>
          <p:nvPr/>
        </p:nvSpPr>
        <p:spPr>
          <a:xfrm>
            <a:off x="80889" y="2674039"/>
            <a:ext cx="1351671" cy="6049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47616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40C0F"/>
      </a:dk2>
      <a:lt2>
        <a:srgbClr val="F2F0EF"/>
      </a:lt2>
      <a:accent1>
        <a:srgbClr val="51303B"/>
      </a:accent1>
      <a:accent2>
        <a:srgbClr val="ABA299"/>
      </a:accent2>
      <a:accent3>
        <a:srgbClr val="475A6B"/>
      </a:accent3>
      <a:accent4>
        <a:srgbClr val="9A5853"/>
      </a:accent4>
      <a:accent5>
        <a:srgbClr val="A98E58"/>
      </a:accent5>
      <a:accent6>
        <a:srgbClr val="754C66"/>
      </a:accent6>
      <a:hlink>
        <a:srgbClr val="448593"/>
      </a:hlink>
      <a:folHlink>
        <a:srgbClr val="935E7A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36CA9F4A-BB34-428E-BF18-E0AFB26A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691</TotalTime>
  <Words>440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Century Schoolbook</vt:lpstr>
      <vt:lpstr>Corbel</vt:lpstr>
      <vt:lpstr>DilleniaUPC</vt:lpstr>
      <vt:lpstr>TH Sarabun New</vt:lpstr>
      <vt:lpstr>Headlines</vt:lpstr>
      <vt:lpstr>Case study 61</vt:lpstr>
      <vt:lpstr>HISTORY</vt:lpstr>
      <vt:lpstr>HISTORY</vt:lpstr>
      <vt:lpstr>HISTORY</vt:lpstr>
      <vt:lpstr>PHYSICAL EXAMINATION</vt:lpstr>
      <vt:lpstr>PHYSICAL EXAMINATION</vt:lpstr>
      <vt:lpstr>PowerPoint Presentation</vt:lpstr>
      <vt:lpstr>Problem list</vt:lpstr>
      <vt:lpstr>PowerPoint Presentation</vt:lpstr>
      <vt:lpstr>Provisional diagnosis</vt:lpstr>
      <vt:lpstr>Investigation investigation for diagnosis : 1. Transvaginal ultrasound เพื่อดูว่ามีพยาธิสภาพอยู่ที่ใด investigation for management : 1. Complete blood count เพื่อประเมินภาวะซีดของผู้ป่วย เนื่องจากผู้ป่วยมีเลือดออก และประเมินความพร้อมก่อนผ่าตัด 2. Electrolyte เพื่อประเมินภาวะ electrolyte imbalance ที่เกิดจากโรค 3. BUN Creatinine เพื่อประเมินภาวะ dehydration 4. HBsAg เพื่อประเมินว่าผู้ป่วยมีการติดเชื้อ HBV หรือไม่เพื่อเป็นประโยชน์ต่อตัวของผู้ป่วยเอง ต่อแพทย์ และผู้ปฏิบัติการพยาบาลทุกคนจะได้ระมัดระวังเวลาทำการผ่าตัด </vt:lpstr>
      <vt:lpstr> Transvaginal ultrasound finding   แปลผล : gestational sac absent , yolk sac absent   fetal heart absent   uterine finding: midline echo: intact   endometrial structure: secretory   ectopic pregnancy location: left fallopian tube, size 52mm x 39mm, inhomogeneous conglomerate   right ovary: visibility, clearly seen. Normal morphology   left ovary: visibility, clearly seen. Normal morphology  สรุปผล : Lt adnexa mass 5*3.9 cm , anterior to uterus with tenderness during transducer pressure, no IUP seen, moderate amount of free fluid</vt:lpstr>
      <vt:lpstr>Complete blood count  Hb  12.1  g/dL Hct  37.2  % Red cell count 4.58  x10*6/mm3 MCV  81.2  fL MCH  26.4 L pg MCHC  32.5  g/dL RDW  12.6  % White cell count 13.5 H x10*3/mm3 NRBC  0.0  /100 WBC Platelets  293  x10*3/mm3 MPV  11.5  fL Platelet smear Adequate </vt:lpstr>
      <vt:lpstr>แปลผล - Hb และ HCt อยู่ในเกณฑ์ปกติ ผู้ป่วยไม่มีภาวะ anemia - White cell count อยู่ในเกณฑ์ที่สูงและมี neutrophil predominate ทั้งนี้อาจเกิดจากการแตกของท่อนำไข่ - Platelet อยู่ในเกณฑ์ที่ปกติ</vt:lpstr>
      <vt:lpstr>BUN &amp; Creatinine Blood urea nitrogen  3.8 L mg/dL Creatinine   0.55  mg/dL eGFR(MDRD)   146.9  mL/min per 1.73 m2 eGFR(CKD-EPI)   133.6  mL/min per 1.73 m2  แปลผล : ผู้ป่วยมี BUN ที่ต่ำกว่าเกณฑ์เกิดจากการตั้งครรภ์เพราะมีการเพิ่ม plasma volume Electrolyte Na    137.3  mmol/L K    4.3  mmol/L Cl    107  mmol/L HCO3-    21.2 L mmol/L Anion Gap   13 แปลผล : ผู้ป่วยไม่มีภาวะ electrolyte imbalance              </vt:lpstr>
      <vt:lpstr>PowerPoint Presentation</vt:lpstr>
      <vt:lpstr>Management ที่ควรทำในรายนี้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topping</dc:creator>
  <cp:lastModifiedBy>Pawin PPP</cp:lastModifiedBy>
  <cp:revision>57</cp:revision>
  <dcterms:created xsi:type="dcterms:W3CDTF">2018-01-15T10:22:54Z</dcterms:created>
  <dcterms:modified xsi:type="dcterms:W3CDTF">2018-02-13T08:26:37Z</dcterms:modified>
</cp:coreProperties>
</file>