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uphu Wo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2-20T16:08:27.612" idx="1">
    <p:pos x="6000" y="0"/>
    <p:text>ถ้าหากรอได้พิจารณาให้ corticosteroid 48 ชั่วโมงก่อนทำการคลอด</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8" name="Shape 4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04778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227378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2316536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691251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599334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0790161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0784182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40468940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36211358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11758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11898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63633927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79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7018005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902849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4858983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6196426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66177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6184089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537278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2/14/2018</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marL="0" lvl="0" indent="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77995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americanpregnancy.org/high-blood-pressure-during-pregnancy"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americanpregnancy.org/week-by-week/20-weeks-pregna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81525"/>
            <a:ext cx="8520600" cy="2052600"/>
          </a:xfrm>
          <a:prstGeom prst="rect">
            <a:avLst/>
          </a:prstGeom>
        </p:spPr>
        <p:txBody>
          <a:bodyPr wrap="square" lIns="91425" tIns="91425" rIns="91425" bIns="91425" anchor="b" anchorCtr="0">
            <a:noAutofit/>
          </a:bodyPr>
          <a:lstStyle/>
          <a:p>
            <a:pPr marL="0" lvl="0" indent="0">
              <a:spcBef>
                <a:spcPts val="0"/>
              </a:spcBef>
              <a:buNone/>
            </a:pPr>
            <a:r>
              <a:rPr lang="en-US" sz="6000" dirty="0"/>
              <a:t>Case study 64</a:t>
            </a:r>
            <a:endParaRPr lang="en" sz="6000" dirty="0"/>
          </a:p>
        </p:txBody>
      </p:sp>
      <p:sp>
        <p:nvSpPr>
          <p:cNvPr id="55" name="Shape 55"/>
          <p:cNvSpPr txBox="1">
            <a:spLocks noGrp="1"/>
          </p:cNvSpPr>
          <p:nvPr>
            <p:ph type="subTitle" idx="1"/>
          </p:nvPr>
        </p:nvSpPr>
        <p:spPr>
          <a:xfrm>
            <a:off x="311700" y="4034512"/>
            <a:ext cx="8520600" cy="654925"/>
          </a:xfrm>
          <a:prstGeom prst="rect">
            <a:avLst/>
          </a:prstGeom>
        </p:spPr>
        <p:txBody>
          <a:bodyPr wrap="square" lIns="91425" tIns="91425" rIns="91425" bIns="91425" anchor="t" anchorCtr="0">
            <a:noAutofit/>
          </a:bodyPr>
          <a:lstStyle/>
          <a:p>
            <a:pPr marL="0" lvl="0" indent="0">
              <a:spcBef>
                <a:spcPts val="0"/>
              </a:spcBef>
              <a:buNone/>
            </a:pPr>
            <a:r>
              <a:rPr lang="en-US" dirty="0"/>
              <a:t>Facilitator: Pawin Puapornpong</a:t>
            </a:r>
            <a:endParaRPr lang="en" dirty="0"/>
          </a:p>
          <a:p>
            <a:pPr marL="0" lvl="0" indent="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107" name="Shape 107"/>
          <p:cNvSpPr txBox="1">
            <a:spLocks noGrp="1"/>
          </p:cNvSpPr>
          <p:nvPr>
            <p:ph type="body" idx="1"/>
          </p:nvPr>
        </p:nvSpPr>
        <p:spPr>
          <a:prstGeom prst="rect">
            <a:avLst/>
          </a:prstGeom>
        </p:spPr>
        <p:txBody>
          <a:bodyPr wrap="square" lIns="91425" tIns="91425" rIns="91425" bIns="91425" anchor="t" anchorCtr="0">
            <a:noAutofit/>
          </a:bodyPr>
          <a:lstStyle/>
          <a:p>
            <a:pPr marL="0" indent="-69850">
              <a:buClr>
                <a:schemeClr val="dk1"/>
              </a:buClr>
              <a:buSzPts val="1100"/>
              <a:buNone/>
            </a:pPr>
            <a:r>
              <a:rPr lang="en" sz="2400" dirty="0"/>
              <a:t>Extremities : no pitting edema, capillary refill &lt; 2 sec normoreflexia all extremities</a:t>
            </a:r>
          </a:p>
          <a:p>
            <a:pPr marL="0" lvl="0" indent="-69850">
              <a:spcBef>
                <a:spcPts val="0"/>
              </a:spcBef>
              <a:buClr>
                <a:schemeClr val="dk1"/>
              </a:buClr>
              <a:buSzPts val="1100"/>
              <a:buFont typeface="Arial"/>
              <a:buNone/>
            </a:pPr>
            <a:r>
              <a:rPr lang="en" sz="2400" dirty="0"/>
              <a:t>Neurology : E4M6V5, oriented to time place person, grossly intact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a:spLocks noGrp="1"/>
          </p:cNvSpPr>
          <p:nvPr>
            <p:ph type="body" idx="1"/>
          </p:nvPr>
        </p:nvSpPr>
        <p:spPr>
          <a:xfrm>
            <a:off x="311700" y="863550"/>
            <a:ext cx="8520600" cy="34164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3200" dirty="0"/>
              <a:t>ANC risk </a:t>
            </a:r>
          </a:p>
          <a:p>
            <a:pPr marL="0" lvl="0" indent="-69850">
              <a:spcBef>
                <a:spcPts val="0"/>
              </a:spcBef>
              <a:buClr>
                <a:schemeClr val="dk1"/>
              </a:buClr>
              <a:buSzPts val="1100"/>
              <a:buFont typeface="Arial"/>
              <a:buNone/>
            </a:pPr>
            <a:r>
              <a:rPr lang="en" sz="3200" dirty="0"/>
              <a:t>1.preeclampsia with severe feature</a:t>
            </a:r>
          </a:p>
          <a:p>
            <a:pPr marL="0" lvl="0" indent="0">
              <a:spcBef>
                <a:spcPts val="0"/>
              </a:spcBef>
              <a:buNone/>
            </a:pPr>
            <a:r>
              <a:rPr lang="en" sz="3200" dirty="0"/>
              <a:t>2.Previous preterm PROM (GA 34 week) </a:t>
            </a:r>
          </a:p>
          <a:p>
            <a:pPr marL="0" lvl="0" indent="0">
              <a:spcBef>
                <a:spcPts val="0"/>
              </a:spcBef>
              <a:buNone/>
            </a:pPr>
            <a:r>
              <a:rPr lang="en" sz="3200" dirty="0"/>
              <a:t>3.breech presentation</a:t>
            </a:r>
          </a:p>
          <a:p>
            <a:pPr marL="0" lvl="0" indent="-69850">
              <a:spcBef>
                <a:spcPts val="0"/>
              </a:spcBef>
              <a:buClr>
                <a:schemeClr val="dk1"/>
              </a:buClr>
              <a:buSzPts val="1100"/>
              <a:buFont typeface="Arial"/>
              <a:buNone/>
            </a:pPr>
            <a:r>
              <a:rPr lang="en" sz="3200" dirty="0"/>
              <a:t>4.mild Anemia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wrap="square" lIns="91425" tIns="91425" rIns="91425" bIns="91425" anchor="ctr" anchorCtr="0">
            <a:noAutofit/>
          </a:bodyPr>
          <a:lstStyle/>
          <a:p>
            <a:pPr marL="0" lvl="0" indent="0">
              <a:spcBef>
                <a:spcPts val="0"/>
              </a:spcBef>
              <a:buNone/>
            </a:pPr>
            <a:r>
              <a:rPr lang="en" sz="6000" dirty="0"/>
              <a:t>Discussion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wrap="square" lIns="91425" tIns="91425" rIns="91425" bIns="91425" anchor="t" anchorCtr="0">
            <a:noAutofit/>
          </a:bodyPr>
          <a:lstStyle/>
          <a:p>
            <a:pPr marL="0" lvl="0" indent="0" algn="ctr">
              <a:spcBef>
                <a:spcPts val="0"/>
              </a:spcBef>
              <a:buNone/>
            </a:pPr>
            <a:r>
              <a:rPr lang="en" dirty="0"/>
              <a:t>Pre-ecclampsia</a:t>
            </a:r>
          </a:p>
        </p:txBody>
      </p:sp>
      <p:sp>
        <p:nvSpPr>
          <p:cNvPr id="124" name="Shape 124"/>
          <p:cNvSpPr txBox="1">
            <a:spLocks noGrp="1"/>
          </p:cNvSpPr>
          <p:nvPr>
            <p:ph type="body" idx="1"/>
          </p:nvPr>
        </p:nvSpPr>
        <p:spPr>
          <a:prstGeom prst="rect">
            <a:avLst/>
          </a:prstGeom>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marL="457200" lvl="0" indent="-330200" rtl="0">
              <a:spcBef>
                <a:spcPts val="0"/>
              </a:spcBef>
              <a:spcAft>
                <a:spcPts val="0"/>
              </a:spcAft>
              <a:buClr>
                <a:srgbClr val="A61C00"/>
              </a:buClr>
              <a:buSzPts val="1600"/>
              <a:buFont typeface="Times New Roman"/>
              <a:buChar char="-"/>
            </a:pPr>
            <a:r>
              <a:rPr lang="en" sz="1600" b="1" u="sng" dirty="0">
                <a:solidFill>
                  <a:schemeClr val="accent1"/>
                </a:solidFill>
                <a:latin typeface="Times New Roman"/>
                <a:ea typeface="Times New Roman"/>
                <a:cs typeface="Times New Roman"/>
                <a:sym typeface="Times New Roman"/>
              </a:rPr>
              <a:t>H</a:t>
            </a:r>
            <a:r>
              <a:rPr lang="en" sz="1600" b="1" u="sng" dirty="0">
                <a:solidFill>
                  <a:schemeClr val="accent1"/>
                </a:solidFill>
                <a:latin typeface="Times New Roman"/>
                <a:ea typeface="Times New Roman"/>
                <a:cs typeface="Times New Roman"/>
                <a:sym typeface="Times New Roman"/>
                <a:hlinkClick r:id="rId3"/>
              </a:rPr>
              <a:t>igh blood pressure</a:t>
            </a:r>
            <a:r>
              <a:rPr lang="en" sz="1600" b="1" u="sng" dirty="0">
                <a:solidFill>
                  <a:schemeClr val="accent1"/>
                </a:solidFill>
                <a:highlight>
                  <a:srgbClr val="FFFFFF"/>
                </a:highlight>
                <a:latin typeface="Times New Roman"/>
                <a:ea typeface="Times New Roman"/>
                <a:cs typeface="Times New Roman"/>
                <a:sym typeface="Times New Roman"/>
              </a:rPr>
              <a:t> </a:t>
            </a:r>
          </a:p>
          <a:p>
            <a:pPr marL="457200" lvl="0" indent="-330200" rtl="0">
              <a:spcBef>
                <a:spcPts val="0"/>
              </a:spcBef>
              <a:spcAft>
                <a:spcPts val="0"/>
              </a:spcAft>
              <a:buClr>
                <a:srgbClr val="A61C00"/>
              </a:buClr>
              <a:buSzPts val="1600"/>
              <a:buFont typeface="Times New Roman"/>
              <a:buChar char="-"/>
            </a:pPr>
            <a:r>
              <a:rPr lang="en" sz="1600" dirty="0">
                <a:solidFill>
                  <a:srgbClr val="A61C00"/>
                </a:solidFill>
                <a:highlight>
                  <a:srgbClr val="FFFFFF"/>
                </a:highlight>
                <a:latin typeface="Times New Roman"/>
                <a:ea typeface="Times New Roman"/>
                <a:cs typeface="Times New Roman"/>
                <a:sym typeface="Times New Roman"/>
              </a:rPr>
              <a:t>&gt;=140 or &gt;=/90 </a:t>
            </a:r>
            <a:r>
              <a:rPr lang="en" sz="1600" dirty="0">
                <a:solidFill>
                  <a:srgbClr val="2A2A2A"/>
                </a:solidFill>
              </a:rPr>
              <a:t>on</a:t>
            </a:r>
            <a:r>
              <a:rPr lang="en" sz="1600" dirty="0">
                <a:solidFill>
                  <a:srgbClr val="980000"/>
                </a:solidFill>
              </a:rPr>
              <a:t> two occasions</a:t>
            </a:r>
            <a:r>
              <a:rPr lang="en" sz="1600" dirty="0">
                <a:solidFill>
                  <a:srgbClr val="2A2A2A"/>
                </a:solidFill>
              </a:rPr>
              <a:t> at least </a:t>
            </a:r>
            <a:r>
              <a:rPr lang="en" sz="1600" dirty="0">
                <a:solidFill>
                  <a:srgbClr val="980000"/>
                </a:solidFill>
              </a:rPr>
              <a:t>4 hours</a:t>
            </a:r>
            <a:r>
              <a:rPr lang="en" sz="1600" dirty="0">
                <a:solidFill>
                  <a:srgbClr val="2A2A2A"/>
                </a:solidFill>
              </a:rPr>
              <a:t> apart in a previously normotensive patient</a:t>
            </a:r>
          </a:p>
          <a:p>
            <a:pPr marL="457200" lvl="0" indent="-330200" rtl="0">
              <a:spcBef>
                <a:spcPts val="0"/>
              </a:spcBef>
              <a:spcAft>
                <a:spcPts val="0"/>
              </a:spcAft>
              <a:buClr>
                <a:srgbClr val="2A2A2A"/>
              </a:buClr>
              <a:buSzPts val="1600"/>
              <a:buChar char="-"/>
            </a:pPr>
            <a:r>
              <a:rPr lang="en" sz="1600" dirty="0">
                <a:solidFill>
                  <a:srgbClr val="2A2A2A"/>
                </a:solidFill>
              </a:rPr>
              <a:t>&gt;=160 or &gt;=/110 can be confirm within minutes</a:t>
            </a:r>
          </a:p>
          <a:p>
            <a:pPr marL="457200" lvl="0" indent="-330200" rtl="0">
              <a:spcBef>
                <a:spcPts val="0"/>
              </a:spcBef>
              <a:spcAft>
                <a:spcPts val="0"/>
              </a:spcAft>
              <a:buClr>
                <a:srgbClr val="A61C00"/>
              </a:buClr>
              <a:buSzPts val="1600"/>
              <a:buFont typeface="Times New Roman"/>
              <a:buChar char="-"/>
            </a:pPr>
            <a:r>
              <a:rPr lang="en" sz="1600" b="1" dirty="0">
                <a:solidFill>
                  <a:srgbClr val="A61C00"/>
                </a:solidFill>
                <a:highlight>
                  <a:srgbClr val="FFFFFF"/>
                </a:highlight>
                <a:latin typeface="Times New Roman"/>
                <a:ea typeface="Times New Roman"/>
                <a:cs typeface="Times New Roman"/>
                <a:sym typeface="Times New Roman"/>
              </a:rPr>
              <a:t>Prot</a:t>
            </a:r>
            <a:r>
              <a:rPr lang="en" sz="1600" b="1" dirty="0">
                <a:solidFill>
                  <a:srgbClr val="980000"/>
                </a:solidFill>
                <a:highlight>
                  <a:srgbClr val="FFFFFF"/>
                </a:highlight>
                <a:latin typeface="Times New Roman"/>
                <a:ea typeface="Times New Roman"/>
                <a:cs typeface="Times New Roman"/>
                <a:sym typeface="Times New Roman"/>
              </a:rPr>
              <a:t>einuria</a:t>
            </a:r>
          </a:p>
          <a:p>
            <a:pPr marL="457200" lvl="0" indent="-330200" rtl="0">
              <a:spcBef>
                <a:spcPts val="0"/>
              </a:spcBef>
              <a:spcAft>
                <a:spcPts val="0"/>
              </a:spcAft>
              <a:buClr>
                <a:srgbClr val="A61C00"/>
              </a:buClr>
              <a:buSzPts val="1600"/>
              <a:buFont typeface="Times New Roman"/>
              <a:buChar char="-"/>
            </a:pPr>
            <a:r>
              <a:rPr lang="en" sz="1600" dirty="0">
                <a:solidFill>
                  <a:srgbClr val="980000"/>
                </a:solidFill>
              </a:rPr>
              <a:t>&gt;=0.3 grams</a:t>
            </a:r>
            <a:r>
              <a:rPr lang="en" sz="1600" dirty="0">
                <a:solidFill>
                  <a:srgbClr val="2A2A2A"/>
                </a:solidFill>
              </a:rPr>
              <a:t> in a 24-hour urine specimen</a:t>
            </a:r>
          </a:p>
          <a:p>
            <a:pPr marL="457200" lvl="0" indent="-330200" rtl="0">
              <a:spcBef>
                <a:spcPts val="0"/>
              </a:spcBef>
              <a:spcAft>
                <a:spcPts val="0"/>
              </a:spcAft>
              <a:buClr>
                <a:srgbClr val="A61C00"/>
              </a:buClr>
              <a:buSzPts val="1600"/>
              <a:buFont typeface="Times New Roman"/>
              <a:buChar char="-"/>
            </a:pPr>
            <a:r>
              <a:rPr lang="en" sz="1600" dirty="0">
                <a:solidFill>
                  <a:srgbClr val="2A2A2A"/>
                </a:solidFill>
              </a:rPr>
              <a:t>protein (mg/dL)/creatinine (mg/dL) ratio &gt;= 0.3 or </a:t>
            </a:r>
          </a:p>
          <a:p>
            <a:pPr marL="457200" lvl="0" indent="-330200" rtl="0">
              <a:spcBef>
                <a:spcPts val="0"/>
              </a:spcBef>
              <a:spcAft>
                <a:spcPts val="0"/>
              </a:spcAft>
              <a:buClr>
                <a:srgbClr val="A61C00"/>
              </a:buClr>
              <a:buSzPts val="1600"/>
              <a:buFont typeface="Times New Roman"/>
              <a:buChar char="-"/>
            </a:pPr>
            <a:r>
              <a:rPr lang="en" sz="1600" dirty="0">
                <a:solidFill>
                  <a:srgbClr val="2A2A2A"/>
                </a:solidFill>
              </a:rPr>
              <a:t>urine dipstick protein of 1+  (severe preecclampsia 2+ atleast 2 occasions)</a:t>
            </a:r>
          </a:p>
          <a:p>
            <a:pPr marL="457200" lvl="0" indent="-330200" rtl="0">
              <a:spcBef>
                <a:spcPts val="0"/>
              </a:spcBef>
              <a:spcAft>
                <a:spcPts val="0"/>
              </a:spcAft>
              <a:buClr>
                <a:srgbClr val="A61C00"/>
              </a:buClr>
              <a:buSzPts val="1600"/>
              <a:buFont typeface="Times New Roman"/>
              <a:buChar char="-"/>
            </a:pPr>
            <a:r>
              <a:rPr lang="en" sz="1600" dirty="0">
                <a:solidFill>
                  <a:srgbClr val="2A2A2A"/>
                </a:solidFill>
              </a:rPr>
              <a:t>with or without pathologic edema.</a:t>
            </a:r>
          </a:p>
          <a:p>
            <a:pPr marL="457200" lvl="0" indent="-330200" rtl="0">
              <a:spcBef>
                <a:spcPts val="0"/>
              </a:spcBef>
              <a:spcAft>
                <a:spcPts val="0"/>
              </a:spcAft>
              <a:buClr>
                <a:srgbClr val="A61C00"/>
              </a:buClr>
              <a:buSzPts val="1600"/>
              <a:buFont typeface="Times New Roman"/>
              <a:buChar char="-"/>
            </a:pPr>
            <a:r>
              <a:rPr lang="en" sz="1600" b="1" dirty="0">
                <a:solidFill>
                  <a:srgbClr val="A61C00"/>
                </a:solidFill>
                <a:highlight>
                  <a:srgbClr val="FFFFFF"/>
                </a:highlight>
                <a:latin typeface="Times New Roman"/>
                <a:ea typeface="Times New Roman"/>
                <a:cs typeface="Times New Roman"/>
                <a:sym typeface="Times New Roman"/>
              </a:rPr>
              <a:t>After </a:t>
            </a:r>
            <a:r>
              <a:rPr lang="en" sz="1600" b="1" dirty="0">
                <a:solidFill>
                  <a:srgbClr val="A61C00"/>
                </a:solidFill>
                <a:latin typeface="Times New Roman"/>
                <a:ea typeface="Times New Roman"/>
                <a:cs typeface="Times New Roman"/>
                <a:sym typeface="Times New Roman"/>
                <a:hlinkClick r:id="rId4"/>
              </a:rPr>
              <a:t>week 20 of pregnancy</a:t>
            </a:r>
          </a:p>
          <a:p>
            <a:pPr marL="457200" lvl="0" indent="-330200" rtl="0">
              <a:spcBef>
                <a:spcPts val="0"/>
              </a:spcBef>
              <a:buClr>
                <a:srgbClr val="333333"/>
              </a:buClr>
              <a:buSzPts val="1600"/>
              <a:buFont typeface="Times New Roman"/>
              <a:buChar char="-"/>
            </a:pPr>
            <a:r>
              <a:rPr lang="en" sz="1600" dirty="0">
                <a:solidFill>
                  <a:srgbClr val="2A2A2A"/>
                </a:solidFill>
              </a:rPr>
              <a:t>as late as 4-6 weeks post partum</a:t>
            </a:r>
          </a:p>
          <a:p>
            <a:pPr marL="0" lvl="0" indent="0">
              <a:spcBef>
                <a:spcPts val="0"/>
              </a:spcBef>
              <a:buNone/>
            </a:pPr>
            <a:endParaRPr sz="1650" dirty="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prstGeom prst="rect">
            <a:avLst/>
          </a:prstGeom>
        </p:spPr>
        <p:txBody>
          <a:bodyPr wrap="square" lIns="91425" tIns="91425" rIns="91425" bIns="91425" anchor="t" anchorCtr="0">
            <a:noAutofit/>
          </a:bodyPr>
          <a:lstStyle/>
          <a:p>
            <a:pPr marL="0" lvl="0" indent="0" algn="ctr">
              <a:spcBef>
                <a:spcPts val="0"/>
              </a:spcBef>
              <a:buNone/>
            </a:pPr>
            <a:r>
              <a:rPr lang="en"/>
              <a:t>Severe feature</a:t>
            </a:r>
          </a:p>
        </p:txBody>
      </p:sp>
      <p:sp>
        <p:nvSpPr>
          <p:cNvPr id="130" name="Shape 130"/>
          <p:cNvSpPr txBox="1">
            <a:spLocks noGrp="1"/>
          </p:cNvSpPr>
          <p:nvPr>
            <p:ph type="body" idx="1"/>
          </p:nvPr>
        </p:nvSpPr>
        <p:spPr>
          <a:xfrm>
            <a:off x="311700" y="1017724"/>
            <a:ext cx="8520600" cy="3859075"/>
          </a:xfrm>
          <a:prstGeom prst="rect">
            <a:avLst/>
          </a:prstGeom>
        </p:spPr>
        <p:txBody>
          <a:bodyPr wrap="square" lIns="91425" tIns="91425" rIns="91425" bIns="91425" anchor="t" anchorCtr="0">
            <a:noAutofit/>
          </a:bodyPr>
          <a:lstStyle/>
          <a:p>
            <a:pPr marL="800100" lvl="0" indent="-330200" rtl="0">
              <a:spcBef>
                <a:spcPts val="0"/>
              </a:spcBef>
              <a:spcAft>
                <a:spcPts val="0"/>
              </a:spcAft>
              <a:buClr>
                <a:srgbClr val="2A2A2A"/>
              </a:buClr>
              <a:buSzPts val="1600"/>
              <a:buChar char="●"/>
            </a:pPr>
            <a:r>
              <a:rPr lang="en" sz="1800" dirty="0">
                <a:solidFill>
                  <a:srgbClr val="980000"/>
                </a:solidFill>
              </a:rPr>
              <a:t>&gt;=160 or &gt;=110 </a:t>
            </a:r>
            <a:r>
              <a:rPr lang="en" sz="1800" dirty="0">
                <a:solidFill>
                  <a:srgbClr val="2A2A2A"/>
                </a:solidFill>
              </a:rPr>
              <a:t>mm Hg on t</a:t>
            </a:r>
            <a:r>
              <a:rPr lang="en" sz="1800" dirty="0">
                <a:solidFill>
                  <a:srgbClr val="980000"/>
                </a:solidFill>
              </a:rPr>
              <a:t>wo occasions</a:t>
            </a:r>
            <a:r>
              <a:rPr lang="en" sz="1800" dirty="0">
                <a:solidFill>
                  <a:srgbClr val="2A2A2A"/>
                </a:solidFill>
              </a:rPr>
              <a:t> at least </a:t>
            </a:r>
            <a:r>
              <a:rPr lang="en" sz="1800" dirty="0">
                <a:solidFill>
                  <a:srgbClr val="980000"/>
                </a:solidFill>
              </a:rPr>
              <a:t>4 hours</a:t>
            </a:r>
            <a:r>
              <a:rPr lang="en" sz="1800" dirty="0">
                <a:solidFill>
                  <a:srgbClr val="2A2A2A"/>
                </a:solidFill>
              </a:rPr>
              <a:t> apart while the patient is on bed rest</a:t>
            </a:r>
          </a:p>
          <a:p>
            <a:pPr marL="800100" lvl="0" indent="-330200" rtl="0">
              <a:spcBef>
                <a:spcPts val="0"/>
              </a:spcBef>
              <a:spcAft>
                <a:spcPts val="0"/>
              </a:spcAft>
              <a:buClr>
                <a:srgbClr val="2A2A2A"/>
              </a:buClr>
              <a:buSzPts val="1600"/>
              <a:buChar char="●"/>
            </a:pPr>
            <a:r>
              <a:rPr lang="en" sz="1800" dirty="0">
                <a:solidFill>
                  <a:srgbClr val="980000"/>
                </a:solidFill>
              </a:rPr>
              <a:t>Impaired hepatic function</a:t>
            </a:r>
            <a:r>
              <a:rPr lang="en" sz="1800" dirty="0">
                <a:solidFill>
                  <a:srgbClr val="2A2A2A"/>
                </a:solidFill>
              </a:rPr>
              <a:t> - elevated </a:t>
            </a:r>
            <a:r>
              <a:rPr lang="en" sz="1800" dirty="0">
                <a:solidFill>
                  <a:srgbClr val="980000"/>
                </a:solidFill>
              </a:rPr>
              <a:t>liver enzymes </a:t>
            </a:r>
            <a:r>
              <a:rPr lang="en" sz="1800" dirty="0">
                <a:solidFill>
                  <a:srgbClr val="2A2A2A"/>
                </a:solidFill>
              </a:rPr>
              <a:t>(double the normal), </a:t>
            </a:r>
            <a:r>
              <a:rPr lang="en" sz="1800" dirty="0">
                <a:solidFill>
                  <a:srgbClr val="980000"/>
                </a:solidFill>
              </a:rPr>
              <a:t>severe persistent upper quadrant or epigastric pain</a:t>
            </a:r>
            <a:r>
              <a:rPr lang="en" sz="1800" dirty="0">
                <a:solidFill>
                  <a:srgbClr val="2A2A2A"/>
                </a:solidFill>
              </a:rPr>
              <a:t> that does not respond to pharmacotherapy </a:t>
            </a:r>
          </a:p>
          <a:p>
            <a:pPr marL="800100" lvl="0" indent="-330200" rtl="0">
              <a:spcBef>
                <a:spcPts val="0"/>
              </a:spcBef>
              <a:spcAft>
                <a:spcPts val="0"/>
              </a:spcAft>
              <a:buClr>
                <a:srgbClr val="2A2A2A"/>
              </a:buClr>
              <a:buSzPts val="1600"/>
              <a:buChar char="●"/>
            </a:pPr>
            <a:r>
              <a:rPr lang="en" sz="1800" dirty="0">
                <a:solidFill>
                  <a:srgbClr val="980000"/>
                </a:solidFill>
              </a:rPr>
              <a:t>Progressive renal insufficiency</a:t>
            </a:r>
            <a:r>
              <a:rPr lang="en" sz="1800" dirty="0">
                <a:solidFill>
                  <a:srgbClr val="2A2A2A"/>
                </a:solidFill>
              </a:rPr>
              <a:t> (</a:t>
            </a:r>
            <a:r>
              <a:rPr lang="en" sz="1800" dirty="0">
                <a:solidFill>
                  <a:srgbClr val="980000"/>
                </a:solidFill>
              </a:rPr>
              <a:t>serum creatinine &gt;1.1 mg/dL or a doubling</a:t>
            </a:r>
            <a:r>
              <a:rPr lang="en" sz="1800" dirty="0">
                <a:solidFill>
                  <a:srgbClr val="2A2A2A"/>
                </a:solidFill>
              </a:rPr>
              <a:t> of the serum creatinine concentration in the absence of other renal disease)</a:t>
            </a:r>
          </a:p>
          <a:p>
            <a:pPr marL="800100" lvl="0" indent="-330200" rtl="0">
              <a:spcBef>
                <a:spcPts val="0"/>
              </a:spcBef>
              <a:spcAft>
                <a:spcPts val="0"/>
              </a:spcAft>
              <a:buClr>
                <a:srgbClr val="980000"/>
              </a:buClr>
              <a:buSzPts val="1600"/>
              <a:buChar char="●"/>
            </a:pPr>
            <a:r>
              <a:rPr lang="en" sz="1800" dirty="0">
                <a:solidFill>
                  <a:srgbClr val="980000"/>
                </a:solidFill>
              </a:rPr>
              <a:t>New onset cerebral or visual disturbances</a:t>
            </a:r>
          </a:p>
          <a:p>
            <a:pPr marL="800100" lvl="0" indent="-330200" rtl="0">
              <a:spcBef>
                <a:spcPts val="0"/>
              </a:spcBef>
              <a:spcAft>
                <a:spcPts val="0"/>
              </a:spcAft>
              <a:buClr>
                <a:srgbClr val="980000"/>
              </a:buClr>
              <a:buSzPts val="1600"/>
              <a:buChar char="●"/>
            </a:pPr>
            <a:r>
              <a:rPr lang="en" sz="1800" dirty="0">
                <a:solidFill>
                  <a:srgbClr val="980000"/>
                </a:solidFill>
              </a:rPr>
              <a:t>Pulmonary edema</a:t>
            </a:r>
          </a:p>
          <a:p>
            <a:pPr marL="800100" lvl="0" indent="-330200" rtl="0">
              <a:spcBef>
                <a:spcPts val="0"/>
              </a:spcBef>
              <a:spcAft>
                <a:spcPts val="0"/>
              </a:spcAft>
              <a:buClr>
                <a:srgbClr val="2A2A2A"/>
              </a:buClr>
              <a:buSzPts val="1600"/>
              <a:buChar char="●"/>
            </a:pPr>
            <a:r>
              <a:rPr lang="en" sz="1800" dirty="0">
                <a:solidFill>
                  <a:srgbClr val="2A2A2A"/>
                </a:solidFill>
              </a:rPr>
              <a:t>Thrombocytopenia (</a:t>
            </a:r>
            <a:r>
              <a:rPr lang="en" sz="1800" dirty="0">
                <a:solidFill>
                  <a:srgbClr val="980000"/>
                </a:solidFill>
              </a:rPr>
              <a:t>platelet count &lt;100,000</a:t>
            </a:r>
            <a:r>
              <a:rPr lang="en" sz="1800" dirty="0">
                <a:solidFill>
                  <a:srgbClr val="2A2A2A"/>
                </a:solidFill>
              </a:rPr>
              <a:t>/μL)</a:t>
            </a:r>
          </a:p>
          <a:p>
            <a:pPr marL="0" lvl="0" indent="0">
              <a:spcBef>
                <a:spcPts val="0"/>
              </a:spcBef>
              <a:buNone/>
            </a:pPr>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p:spPr>
        <p:txBody>
          <a:bodyPr wrap="square" lIns="91425" tIns="91425" rIns="91425" bIns="91425" anchor="t" anchorCtr="0">
            <a:noAutofit/>
          </a:bodyPr>
          <a:lstStyle/>
          <a:p>
            <a:pPr marL="0" lvl="0" indent="0" algn="ctr">
              <a:spcBef>
                <a:spcPts val="0"/>
              </a:spcBef>
              <a:buNone/>
            </a:pPr>
            <a:r>
              <a:rPr lang="en"/>
              <a:t>Diagnosis</a:t>
            </a:r>
          </a:p>
        </p:txBody>
      </p:sp>
      <p:sp>
        <p:nvSpPr>
          <p:cNvPr id="136" name="Shape 136"/>
          <p:cNvSpPr txBox="1">
            <a:spLocks noGrp="1"/>
          </p:cNvSpPr>
          <p:nvPr>
            <p:ph type="body" idx="1"/>
          </p:nvPr>
        </p:nvSpPr>
        <p:spPr>
          <a:xfrm>
            <a:off x="311700" y="1017726"/>
            <a:ext cx="8520600" cy="4030524"/>
          </a:xfrm>
          <a:prstGeom prst="rect">
            <a:avLst/>
          </a:prstGeom>
        </p:spPr>
        <p:txBody>
          <a:bodyPr wrap="square" lIns="91425" tIns="91425" rIns="91425" bIns="91425" anchor="t" anchorCtr="0">
            <a:noAutofit/>
          </a:bodyPr>
          <a:lstStyle/>
          <a:p>
            <a:pPr marL="800100" lvl="0" indent="-330200" rtl="0">
              <a:spcBef>
                <a:spcPts val="0"/>
              </a:spcBef>
              <a:spcAft>
                <a:spcPts val="0"/>
              </a:spcAft>
              <a:buClr>
                <a:srgbClr val="2A2A2A"/>
              </a:buClr>
              <a:buSzPts val="1600"/>
              <a:buChar char="●"/>
            </a:pPr>
            <a:r>
              <a:rPr lang="en" sz="1600" dirty="0">
                <a:solidFill>
                  <a:srgbClr val="2A2A2A"/>
                </a:solidFill>
              </a:rPr>
              <a:t>CBC ; coagulation profile should be perform (</a:t>
            </a:r>
            <a:r>
              <a:rPr lang="en" sz="1350" dirty="0">
                <a:solidFill>
                  <a:srgbClr val="2A2A2A"/>
                </a:solidFill>
              </a:rPr>
              <a:t>clinical value is unclear when the platelet count is 100,000/mm</a:t>
            </a:r>
            <a:r>
              <a:rPr lang="en" sz="1100" baseline="30000" dirty="0">
                <a:solidFill>
                  <a:srgbClr val="2A2A2A"/>
                </a:solidFill>
              </a:rPr>
              <a:t>3</a:t>
            </a:r>
            <a:r>
              <a:rPr lang="en" sz="1350" dirty="0">
                <a:solidFill>
                  <a:srgbClr val="2A2A2A"/>
                </a:solidFill>
              </a:rPr>
              <a:t> or more with no evidence of bleeding.</a:t>
            </a:r>
            <a:r>
              <a:rPr lang="en" sz="1600" dirty="0">
                <a:solidFill>
                  <a:srgbClr val="2A2A2A"/>
                </a:solidFill>
              </a:rPr>
              <a:t>)</a:t>
            </a:r>
          </a:p>
          <a:p>
            <a:pPr marL="800100" lvl="0" indent="-330200" rtl="0">
              <a:spcBef>
                <a:spcPts val="0"/>
              </a:spcBef>
              <a:spcAft>
                <a:spcPts val="0"/>
              </a:spcAft>
              <a:buClr>
                <a:srgbClr val="2A2A2A"/>
              </a:buClr>
              <a:buSzPts val="1600"/>
              <a:buChar char="●"/>
            </a:pPr>
            <a:r>
              <a:rPr lang="en" sz="1600" dirty="0">
                <a:solidFill>
                  <a:srgbClr val="2A2A2A"/>
                </a:solidFill>
              </a:rPr>
              <a:t>Serum alanine aminotransferase (ALT) and aspartate aminotransferase (AST) levels</a:t>
            </a:r>
          </a:p>
          <a:p>
            <a:pPr marL="800100" lvl="0" indent="-330200" rtl="0">
              <a:spcBef>
                <a:spcPts val="0"/>
              </a:spcBef>
              <a:spcAft>
                <a:spcPts val="0"/>
              </a:spcAft>
              <a:buClr>
                <a:srgbClr val="2A2A2A"/>
              </a:buClr>
              <a:buSzPts val="1600"/>
              <a:buChar char="●"/>
            </a:pPr>
            <a:r>
              <a:rPr lang="en" sz="1600" dirty="0">
                <a:solidFill>
                  <a:srgbClr val="2A2A2A"/>
                </a:solidFill>
              </a:rPr>
              <a:t>Serum creatinine</a:t>
            </a:r>
          </a:p>
          <a:p>
            <a:pPr marL="800100" lvl="0" indent="-330200" rtl="0">
              <a:spcBef>
                <a:spcPts val="0"/>
              </a:spcBef>
              <a:spcAft>
                <a:spcPts val="0"/>
              </a:spcAft>
              <a:buClr>
                <a:srgbClr val="2A2A2A"/>
              </a:buClr>
              <a:buSzPts val="1600"/>
              <a:buChar char="●"/>
            </a:pPr>
            <a:r>
              <a:rPr lang="en" sz="1600" dirty="0">
                <a:solidFill>
                  <a:srgbClr val="2A2A2A"/>
                </a:solidFill>
              </a:rPr>
              <a:t>Uric acid (</a:t>
            </a:r>
            <a:r>
              <a:rPr lang="en" sz="1400" dirty="0">
                <a:solidFill>
                  <a:schemeClr val="dk1"/>
                </a:solidFill>
              </a:rPr>
              <a:t>เพราะGFRลดลงจากendothelium&amp;mesangialcellบวม</a:t>
            </a:r>
            <a:r>
              <a:rPr lang="en" sz="1600" dirty="0">
                <a:solidFill>
                  <a:srgbClr val="2A2A2A"/>
                </a:solidFill>
              </a:rPr>
              <a:t>)</a:t>
            </a:r>
          </a:p>
          <a:p>
            <a:pPr marL="800100" lvl="0" indent="-330200" rtl="0">
              <a:spcBef>
                <a:spcPts val="0"/>
              </a:spcBef>
              <a:spcAft>
                <a:spcPts val="0"/>
              </a:spcAft>
              <a:buClr>
                <a:srgbClr val="2A2A2A"/>
              </a:buClr>
              <a:buSzPts val="1600"/>
              <a:buChar char="●"/>
            </a:pPr>
            <a:r>
              <a:rPr lang="en" sz="1600" dirty="0">
                <a:solidFill>
                  <a:srgbClr val="2A2A2A"/>
                </a:solidFill>
              </a:rPr>
              <a:t>24-hour urine collection for protein and creatinine (criterion standard) or urine dipstick analysis</a:t>
            </a:r>
          </a:p>
          <a:p>
            <a:pPr marL="0" lvl="0" indent="0" rtl="0">
              <a:spcBef>
                <a:spcPts val="0"/>
              </a:spcBef>
              <a:spcAft>
                <a:spcPts val="0"/>
              </a:spcAft>
              <a:buNone/>
            </a:pPr>
            <a:endParaRPr sz="1600" dirty="0">
              <a:solidFill>
                <a:srgbClr val="2A2A2A"/>
              </a:solidFill>
            </a:endParaRPr>
          </a:p>
          <a:p>
            <a:pPr marL="0" lvl="0" indent="0">
              <a:spcBef>
                <a:spcPts val="0"/>
              </a:spcBef>
              <a:buNone/>
            </a:pPr>
            <a:r>
              <a:rPr lang="en" sz="1600" dirty="0">
                <a:solidFill>
                  <a:schemeClr val="bg2">
                    <a:lumMod val="50000"/>
                  </a:schemeClr>
                </a:solidFill>
              </a:rPr>
              <a:t>HELLP syndrome is suspected</a:t>
            </a:r>
          </a:p>
          <a:p>
            <a:pPr marL="800100" lvl="0" indent="-330200" rtl="0">
              <a:spcBef>
                <a:spcPts val="0"/>
              </a:spcBef>
              <a:spcAft>
                <a:spcPts val="0"/>
              </a:spcAft>
              <a:buClr>
                <a:srgbClr val="2A2A2A"/>
              </a:buClr>
              <a:buSzPts val="1600"/>
              <a:buChar char="●"/>
            </a:pPr>
            <a:r>
              <a:rPr lang="en" sz="1600" dirty="0">
                <a:solidFill>
                  <a:srgbClr val="2A2A2A"/>
                </a:solidFill>
              </a:rPr>
              <a:t>Peripheral blood smear (MAHA blood picture)</a:t>
            </a:r>
          </a:p>
          <a:p>
            <a:pPr marL="800100" lvl="0" indent="-330200" rtl="0">
              <a:spcBef>
                <a:spcPts val="0"/>
              </a:spcBef>
              <a:spcAft>
                <a:spcPts val="0"/>
              </a:spcAft>
              <a:buClr>
                <a:srgbClr val="2A2A2A"/>
              </a:buClr>
              <a:buSzPts val="1600"/>
              <a:buChar char="●"/>
            </a:pPr>
            <a:r>
              <a:rPr lang="en" sz="1600" dirty="0">
                <a:solidFill>
                  <a:srgbClr val="2A2A2A"/>
                </a:solidFill>
              </a:rPr>
              <a:t>Serum lactate dehydrogenase (LDH) (</a:t>
            </a:r>
            <a:r>
              <a:rPr lang="en" sz="1400" dirty="0">
                <a:solidFill>
                  <a:schemeClr val="dk1"/>
                </a:solidFill>
              </a:rPr>
              <a:t>ดูhemolysis;ไม􏰂ควรเกิน600IU/L)</a:t>
            </a:r>
          </a:p>
          <a:p>
            <a:pPr marL="800100" lvl="0" indent="-330200" rtl="0">
              <a:spcBef>
                <a:spcPts val="0"/>
              </a:spcBef>
              <a:spcAft>
                <a:spcPts val="0"/>
              </a:spcAft>
              <a:buClr>
                <a:srgbClr val="2A2A2A"/>
              </a:buClr>
              <a:buSzPts val="1600"/>
              <a:buChar char="●"/>
            </a:pPr>
            <a:r>
              <a:rPr lang="en" sz="1600" dirty="0">
                <a:solidFill>
                  <a:srgbClr val="2A2A2A"/>
                </a:solidFill>
              </a:rPr>
              <a:t>Indirect bilirubin</a:t>
            </a:r>
          </a:p>
          <a:p>
            <a:pPr marL="0" lvl="0" indent="0">
              <a:spcBef>
                <a:spcPts val="0"/>
              </a:spcBef>
              <a:buNone/>
            </a:pPr>
            <a:endParaRPr sz="1350" dirty="0">
              <a:solidFill>
                <a:srgbClr val="2A2A2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sz="3600" dirty="0">
                <a:solidFill>
                  <a:schemeClr val="dk2"/>
                </a:solidFill>
              </a:rPr>
              <a:t>ในหญิงตั้งครรภ์รายนี้</a:t>
            </a:r>
          </a:p>
        </p:txBody>
      </p:sp>
      <p:sp>
        <p:nvSpPr>
          <p:cNvPr id="142" name="Shape 142"/>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400" dirty="0">
                <a:solidFill>
                  <a:srgbClr val="980000"/>
                </a:solidFill>
              </a:rPr>
              <a:t>170/110mmHg</a:t>
            </a:r>
            <a:r>
              <a:rPr lang="en" sz="2400" dirty="0"/>
              <a:t> </a:t>
            </a:r>
          </a:p>
          <a:p>
            <a:pPr marL="457200" lvl="0" indent="-342900" rtl="0">
              <a:spcBef>
                <a:spcPts val="0"/>
              </a:spcBef>
              <a:spcAft>
                <a:spcPts val="0"/>
              </a:spcAft>
              <a:buSzPts val="1800"/>
              <a:buChar char="-"/>
            </a:pPr>
            <a:r>
              <a:rPr lang="en" sz="2400" dirty="0"/>
              <a:t>ไม่มีปวดหัวตาพร่าจุกแน่นลิ้นปี่ lung clear </a:t>
            </a:r>
          </a:p>
          <a:p>
            <a:pPr marL="457200" lvl="0" indent="-342900" rtl="0">
              <a:spcBef>
                <a:spcPts val="0"/>
              </a:spcBef>
              <a:spcAft>
                <a:spcPts val="0"/>
              </a:spcAft>
              <a:buSzPts val="1800"/>
              <a:buChar char="-"/>
            </a:pPr>
            <a:r>
              <a:rPr lang="en" sz="2400" dirty="0"/>
              <a:t>UA - Urine protein 3+</a:t>
            </a:r>
          </a:p>
          <a:p>
            <a:pPr marL="457200" lvl="0" indent="-342900" rtl="0">
              <a:spcBef>
                <a:spcPts val="0"/>
              </a:spcBef>
              <a:spcAft>
                <a:spcPts val="0"/>
              </a:spcAft>
              <a:buSzPts val="1800"/>
              <a:buChar char="-"/>
            </a:pPr>
            <a:r>
              <a:rPr lang="en" sz="2400" dirty="0"/>
              <a:t>ตรวจวัดได้ใน visit นี้ โดยก่อนหน้านี้ไม่เคยมีประวัติความดันสูงมาก่อน (หลัง 20wks)</a:t>
            </a:r>
          </a:p>
          <a:p>
            <a:pPr marL="457200" lvl="0" indent="-342900">
              <a:spcBef>
                <a:spcPts val="0"/>
              </a:spcBef>
              <a:buSzPts val="1800"/>
              <a:buChar char="-"/>
            </a:pPr>
            <a:r>
              <a:rPr lang="en" sz="2400" dirty="0"/>
              <a:t>Uric acid 8.23mg/dl (2.6-6)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0" y="516121"/>
            <a:ext cx="3330600" cy="572700"/>
          </a:xfrm>
          <a:prstGeom prst="rect">
            <a:avLst/>
          </a:prstGeom>
        </p:spPr>
        <p:txBody>
          <a:bodyPr wrap="square" lIns="91425" tIns="91425" rIns="91425" bIns="91425" anchor="t" anchorCtr="0">
            <a:noAutofit/>
          </a:bodyPr>
          <a:lstStyle/>
          <a:p>
            <a:pPr marL="0" lvl="0" indent="0" algn="ctr">
              <a:spcBef>
                <a:spcPts val="0"/>
              </a:spcBef>
              <a:buNone/>
            </a:pPr>
            <a:r>
              <a:rPr lang="en"/>
              <a:t>Management </a:t>
            </a:r>
          </a:p>
        </p:txBody>
      </p:sp>
      <p:sp>
        <p:nvSpPr>
          <p:cNvPr id="148" name="Shape 148"/>
          <p:cNvSpPr txBox="1">
            <a:spLocks noGrp="1"/>
          </p:cNvSpPr>
          <p:nvPr>
            <p:ph type="body" idx="1"/>
          </p:nvPr>
        </p:nvSpPr>
        <p:spPr>
          <a:xfrm>
            <a:off x="940792" y="1371600"/>
            <a:ext cx="6317258" cy="3133632"/>
          </a:xfrm>
          <a:prstGeom prst="rect">
            <a:avLst/>
          </a:prstGeom>
        </p:spPr>
        <p:txBody>
          <a:bodyPr wrap="square" lIns="91425" tIns="91425" rIns="91425" bIns="91425" anchor="t" anchorCtr="0">
            <a:noAutofit/>
          </a:bodyPr>
          <a:lstStyle/>
          <a:p>
            <a:pPr marL="0" lvl="0" indent="0">
              <a:spcBef>
                <a:spcPts val="0"/>
              </a:spcBef>
              <a:buNone/>
            </a:pPr>
            <a:r>
              <a:rPr lang="th-TH" sz="2800" dirty="0"/>
              <a:t>ควรพิจารณาตามระยะของการคลอด</a:t>
            </a:r>
            <a:endParaRPr lang="en-US" sz="2800" dirty="0"/>
          </a:p>
          <a:p>
            <a:pPr marL="0" lvl="0" indent="0">
              <a:spcBef>
                <a:spcPts val="0"/>
              </a:spcBef>
              <a:buNone/>
            </a:pPr>
            <a:r>
              <a:rPr lang="en-US" sz="2800" dirty="0"/>
              <a:t>-</a:t>
            </a:r>
            <a:r>
              <a:rPr lang="en" sz="2800" dirty="0"/>
              <a:t>Intrapartum </a:t>
            </a:r>
          </a:p>
          <a:p>
            <a:pPr marL="0" lvl="0" indent="0">
              <a:spcBef>
                <a:spcPts val="0"/>
              </a:spcBef>
              <a:buNone/>
            </a:pPr>
            <a:r>
              <a:rPr lang="en" sz="2800" dirty="0"/>
              <a:t>-postpartum</a:t>
            </a:r>
          </a:p>
          <a:p>
            <a:pPr marL="0" lvl="0" indent="0">
              <a:spcBef>
                <a:spcPts val="0"/>
              </a:spcBef>
              <a:buNone/>
            </a:pPr>
            <a:r>
              <a:rPr lang="th-TH" sz="2800" dirty="0"/>
              <a:t>การติดตามการรักษา</a:t>
            </a:r>
          </a:p>
          <a:p>
            <a:pPr marL="0" lvl="0" indent="0">
              <a:spcBef>
                <a:spcPts val="0"/>
              </a:spcBef>
              <a:buNone/>
            </a:pPr>
            <a:r>
              <a:rPr lang="th-TH" sz="2800" dirty="0"/>
              <a:t>การพยากรณ์โรค</a:t>
            </a:r>
            <a:endParaRPr lang="en"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28675" y="800100"/>
            <a:ext cx="7200900" cy="2100974"/>
          </a:xfrm>
          <a:prstGeom prst="rect">
            <a:avLst/>
          </a:prstGeom>
        </p:spPr>
        <p:txBody>
          <a:bodyPr wrap="square" lIns="91425" tIns="91425" rIns="91425" bIns="91425" anchor="t" anchorCtr="0">
            <a:noAutofit/>
          </a:bodyPr>
          <a:lstStyle/>
          <a:p>
            <a:pPr marL="0" lvl="0" indent="0" algn="l">
              <a:spcBef>
                <a:spcPts val="0"/>
              </a:spcBef>
              <a:buNone/>
            </a:pPr>
            <a:r>
              <a:rPr lang="th-TH" sz="2400" dirty="0">
                <a:solidFill>
                  <a:schemeClr val="bg2">
                    <a:lumMod val="50000"/>
                  </a:schemeClr>
                </a:solidFill>
              </a:rPr>
              <a:t>การให้ </a:t>
            </a:r>
            <a:r>
              <a:rPr lang="en-US" sz="2400" dirty="0">
                <a:solidFill>
                  <a:schemeClr val="bg2">
                    <a:lumMod val="50000"/>
                  </a:schemeClr>
                </a:solidFill>
              </a:rPr>
              <a:t>Magnesium </a:t>
            </a:r>
            <a:r>
              <a:rPr lang="en-US" sz="2400" dirty="0" err="1">
                <a:solidFill>
                  <a:schemeClr val="bg2">
                    <a:lumMod val="50000"/>
                  </a:schemeClr>
                </a:solidFill>
              </a:rPr>
              <a:t>sulphate</a:t>
            </a:r>
            <a:br>
              <a:rPr lang="en-US" sz="2400" dirty="0"/>
            </a:br>
            <a:r>
              <a:rPr lang="en" sz="2400" dirty="0"/>
              <a:t>Loading dose 4-6 g dilute in 100 ml normal saline iv over 15-20 min and continuous infusion 2 g/hr</a:t>
            </a:r>
          </a:p>
        </p:txBody>
      </p:sp>
      <p:sp>
        <p:nvSpPr>
          <p:cNvPr id="163" name="Shape 163"/>
          <p:cNvSpPr txBox="1"/>
          <p:nvPr/>
        </p:nvSpPr>
        <p:spPr>
          <a:xfrm>
            <a:off x="723900" y="2618750"/>
            <a:ext cx="8124700" cy="2100974"/>
          </a:xfrm>
          <a:prstGeom prst="rect">
            <a:avLst/>
          </a:prstGeom>
          <a:noFill/>
          <a:ln>
            <a:noFill/>
          </a:ln>
        </p:spPr>
        <p:txBody>
          <a:bodyPr wrap="square" lIns="91425" tIns="91425" rIns="91425" bIns="91425" anchor="t" anchorCtr="0">
            <a:noAutofit/>
          </a:bodyPr>
          <a:lstStyle/>
          <a:p>
            <a:pPr marL="0" lvl="0" indent="0">
              <a:spcBef>
                <a:spcPts val="0"/>
              </a:spcBef>
              <a:buNone/>
            </a:pPr>
            <a:r>
              <a:rPr lang="en" sz="2400" dirty="0"/>
              <a:t>พิจารณาหยุดให้ maintainace dose เมื่อครบ 24 ชั่วโมง หรือ</a:t>
            </a:r>
          </a:p>
          <a:p>
            <a:pPr marL="457200" lvl="0" indent="-304800" rtl="0">
              <a:spcBef>
                <a:spcPts val="0"/>
              </a:spcBef>
              <a:spcAft>
                <a:spcPts val="0"/>
              </a:spcAft>
              <a:buSzPts val="1200"/>
              <a:buAutoNum type="arabicPeriod"/>
            </a:pPr>
            <a:r>
              <a:rPr lang="en" sz="2400" dirty="0"/>
              <a:t>Loss of Patellar reflex</a:t>
            </a:r>
          </a:p>
          <a:p>
            <a:pPr marL="457200" lvl="0" indent="-304800" rtl="0">
              <a:spcBef>
                <a:spcPts val="0"/>
              </a:spcBef>
              <a:spcAft>
                <a:spcPts val="0"/>
              </a:spcAft>
              <a:buSzPts val="1200"/>
              <a:buAutoNum type="arabicPeriod"/>
            </a:pPr>
            <a:r>
              <a:rPr lang="en" sz="2400" dirty="0"/>
              <a:t>Respiratory rate &lt; 12-14 /min</a:t>
            </a:r>
          </a:p>
          <a:p>
            <a:pPr marL="457200" lvl="0" indent="-304800" rtl="0">
              <a:spcBef>
                <a:spcPts val="0"/>
              </a:spcBef>
              <a:buSzPts val="1200"/>
              <a:buAutoNum type="arabicPeriod"/>
            </a:pPr>
            <a:r>
              <a:rPr lang="en" sz="2400" dirty="0"/>
              <a:t>Urine output ออกน้อยกว่า 25ml/hr หรือน้อยกว่า 100/4 hr</a:t>
            </a:r>
          </a:p>
          <a:p>
            <a:pPr marL="0" lvl="0" indent="0">
              <a:spcBef>
                <a:spcPts val="0"/>
              </a:spcBef>
              <a:buNone/>
            </a:pPr>
            <a:r>
              <a:rPr lang="en" sz="2400" dirty="0"/>
              <a:t>*จำเป็นต้องเตรียม calcium gluconate 1 g เอาไว้เผื่อมี magnesium toxicity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573300" y="2098781"/>
            <a:ext cx="7997400" cy="607200"/>
          </a:xfrm>
          <a:prstGeom prst="rect">
            <a:avLst/>
          </a:prstGeom>
        </p:spPr>
        <p:txBody>
          <a:bodyPr wrap="square" lIns="91425" tIns="91425" rIns="91425" bIns="91425" anchor="b" anchorCtr="0">
            <a:noAutofit/>
          </a:bodyPr>
          <a:lstStyle/>
          <a:p>
            <a:pPr marL="0" lvl="0" indent="0">
              <a:spcBef>
                <a:spcPts val="0"/>
              </a:spcBef>
              <a:buNone/>
            </a:pPr>
            <a:r>
              <a:rPr lang="en" sz="4400" dirty="0"/>
              <a:t>Breech presentation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61" name="Shape 61"/>
          <p:cNvSpPr txBox="1">
            <a:spLocks noGrp="1"/>
          </p:cNvSpPr>
          <p:nvPr>
            <p:ph type="body" idx="1"/>
          </p:nvPr>
        </p:nvSpPr>
        <p:spPr>
          <a:xfrm>
            <a:off x="311697" y="1190901"/>
            <a:ext cx="8520600" cy="3416400"/>
          </a:xfrm>
          <a:prstGeom prst="rect">
            <a:avLst/>
          </a:prstGeom>
        </p:spPr>
        <p:txBody>
          <a:bodyPr wrap="square" lIns="91425" tIns="91425" rIns="91425" bIns="91425" anchor="t" anchorCtr="0">
            <a:noAutofit/>
          </a:bodyPr>
          <a:lstStyle/>
          <a:p>
            <a:pPr marL="0" lvl="0" indent="0">
              <a:spcBef>
                <a:spcPts val="0"/>
              </a:spcBef>
              <a:buNone/>
            </a:pPr>
            <a:r>
              <a:rPr lang="en" sz="2400" dirty="0"/>
              <a:t>Case : ผู้หญิงชาวลาว อายุ 27 ปี G2P1A0 GA 33+3 wk by LMP</a:t>
            </a:r>
          </a:p>
          <a:p>
            <a:pPr marL="0" lvl="0" indent="0">
              <a:spcBef>
                <a:spcPts val="0"/>
              </a:spcBef>
              <a:buNone/>
            </a:pPr>
            <a:r>
              <a:rPr lang="en" sz="2400" dirty="0"/>
              <a:t>Chief complaint : เจ็บครรภ์ถี่ขึ้น 3 ชั่วโมงก่อนมาโรงพยาบาล (04.00น.)</a:t>
            </a:r>
          </a:p>
          <a:p>
            <a:pPr marL="0" lvl="0" indent="-69850" rtl="0">
              <a:spcBef>
                <a:spcPts val="0"/>
              </a:spcBef>
              <a:buClr>
                <a:schemeClr val="dk1"/>
              </a:buClr>
              <a:buSzPts val="1100"/>
              <a:buFont typeface="Arial"/>
              <a:buNone/>
            </a:pPr>
            <a:r>
              <a:rPr lang="en" sz="2400" dirty="0"/>
              <a:t>Present illness</a:t>
            </a:r>
          </a:p>
          <a:p>
            <a:pPr marL="457200" lvl="0" indent="-342900" rtl="0">
              <a:spcBef>
                <a:spcPts val="0"/>
              </a:spcBef>
              <a:buSzPts val="1800"/>
              <a:buChar char="-"/>
            </a:pPr>
            <a:r>
              <a:rPr lang="en" sz="2400" dirty="0"/>
              <a:t>3 ชั่วโมงก่อนมาโรงพยาบาล มีอาการเจ็บครรภ์บีบๆมากขึ้น ครั้งละ 30 วินาทีต่อครั้งแต่ละครั้งห่างกัน 10-15 นาที ท้องแข็งมากขึ้น ลูกดิ้นดี มีมูกเลือดไหลติดกางเกงใน ไม่มีน้ำเดิน ไม่มีกลิ่นเหม็น ไม่มีปัสสาวะแสบขัด ไม่มีท้องเสียถ่ายเหลว ไม่มีตกขาว ไม่มีคลื่นไส้อาเจียน ไม่มีจุกแน่นลิ้นปี่ ไม่มีไข้ ไม่มีอาการปวดศีรษะ ไม่มีตาพร่ามัว ไม่มีชักเกร็ง หรือกระตุก รู้สึกตัวดี  </a:t>
            </a:r>
          </a:p>
          <a:p>
            <a:pPr marL="0" lvl="0" indent="0">
              <a:spcBef>
                <a:spcPts val="0"/>
              </a:spcBef>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2633925"/>
            <a:ext cx="8520600" cy="572700"/>
          </a:xfrm>
          <a:prstGeom prst="rect">
            <a:avLst/>
          </a:prstGeom>
        </p:spPr>
        <p:txBody>
          <a:bodyPr wrap="square" lIns="91425" tIns="91425" rIns="91425" bIns="91425" anchor="t" anchorCtr="0">
            <a:noAutofit/>
          </a:bodyPr>
          <a:lstStyle/>
          <a:p>
            <a:pPr marL="0" lvl="0" indent="0" algn="l">
              <a:spcBef>
                <a:spcPts val="0"/>
              </a:spcBef>
              <a:buNone/>
            </a:pPr>
            <a:r>
              <a:rPr lang="en" sz="3200" dirty="0"/>
              <a:t>Diagnosis</a:t>
            </a:r>
          </a:p>
        </p:txBody>
      </p:sp>
      <p:sp>
        <p:nvSpPr>
          <p:cNvPr id="175" name="Shape 175"/>
          <p:cNvSpPr txBox="1">
            <a:spLocks noGrp="1"/>
          </p:cNvSpPr>
          <p:nvPr>
            <p:ph type="body" idx="1"/>
          </p:nvPr>
        </p:nvSpPr>
        <p:spPr>
          <a:xfrm>
            <a:off x="311700" y="3308075"/>
            <a:ext cx="8520600" cy="15795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000" dirty="0"/>
              <a:t>Abdominal palpation : Leopold’s  maneuvers</a:t>
            </a:r>
          </a:p>
          <a:p>
            <a:pPr marL="457200" lvl="0" indent="-342900" rtl="0">
              <a:spcBef>
                <a:spcPts val="0"/>
              </a:spcBef>
              <a:spcAft>
                <a:spcPts val="0"/>
              </a:spcAft>
              <a:buSzPts val="1800"/>
              <a:buChar char="-"/>
            </a:pPr>
            <a:r>
              <a:rPr lang="en" sz="2000" dirty="0"/>
              <a:t>PV : presentation, Sagittal suture, station, fontanelle</a:t>
            </a:r>
          </a:p>
          <a:p>
            <a:pPr marL="457200" lvl="0" indent="-342900">
              <a:spcBef>
                <a:spcPts val="0"/>
              </a:spcBef>
              <a:buSzPts val="1800"/>
              <a:buChar char="-"/>
            </a:pPr>
            <a:r>
              <a:rPr lang="en" sz="2000" dirty="0"/>
              <a:t>Sonography/Radiography</a:t>
            </a:r>
          </a:p>
        </p:txBody>
      </p:sp>
      <p:sp>
        <p:nvSpPr>
          <p:cNvPr id="176" name="Shape 176"/>
          <p:cNvSpPr txBox="1">
            <a:spLocks noGrp="1"/>
          </p:cNvSpPr>
          <p:nvPr>
            <p:ph type="subTitle" idx="4294967295"/>
          </p:nvPr>
        </p:nvSpPr>
        <p:spPr>
          <a:xfrm>
            <a:off x="311700" y="255925"/>
            <a:ext cx="8520112" cy="2327275"/>
          </a:xfrm>
          <a:prstGeom prst="rect">
            <a:avLst/>
          </a:prstGeom>
        </p:spPr>
        <p:txBody>
          <a:bodyPr wrap="square" lIns="91425" tIns="91425" rIns="91425" bIns="91425" anchor="t" anchorCtr="0">
            <a:noAutofit/>
          </a:bodyPr>
          <a:lstStyle/>
          <a:p>
            <a:pPr marL="0" lvl="0" indent="0" algn="l" rtl="0">
              <a:spcBef>
                <a:spcPts val="0"/>
              </a:spcBef>
              <a:buNone/>
            </a:pPr>
            <a:r>
              <a:rPr lang="en" sz="4000" dirty="0">
                <a:solidFill>
                  <a:srgbClr val="000000"/>
                </a:solidFill>
              </a:rPr>
              <a:t>Cause</a:t>
            </a:r>
          </a:p>
          <a:p>
            <a:pPr marL="457200" lvl="0" indent="-342900" algn="l" rtl="0">
              <a:spcBef>
                <a:spcPts val="0"/>
              </a:spcBef>
              <a:spcAft>
                <a:spcPts val="0"/>
              </a:spcAft>
              <a:buSzPts val="1800"/>
              <a:buChar char="-"/>
            </a:pPr>
            <a:r>
              <a:rPr lang="en" sz="2000" dirty="0"/>
              <a:t>Endogenous factors involve fetal inability to adequately move</a:t>
            </a:r>
          </a:p>
          <a:p>
            <a:pPr marL="457200" lvl="0" indent="-342900" algn="l" rtl="0">
              <a:spcBef>
                <a:spcPts val="0"/>
              </a:spcBef>
              <a:buSzPts val="1800"/>
              <a:buChar char="-"/>
            </a:pPr>
            <a:r>
              <a:rPr lang="en" sz="2000" dirty="0"/>
              <a:t>Exogenous factors refer to insufficient intrauterine space available for fetal movements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311700" y="744575"/>
            <a:ext cx="8520600" cy="792600"/>
          </a:xfrm>
          <a:prstGeom prst="rect">
            <a:avLst/>
          </a:prstGeom>
        </p:spPr>
        <p:txBody>
          <a:bodyPr wrap="square" lIns="91425" tIns="91425" rIns="91425" bIns="91425" anchor="b" anchorCtr="0">
            <a:noAutofit/>
          </a:bodyPr>
          <a:lstStyle/>
          <a:p>
            <a:pPr marL="0" lvl="0" indent="-69850">
              <a:spcBef>
                <a:spcPts val="0"/>
              </a:spcBef>
              <a:buClr>
                <a:schemeClr val="dk1"/>
              </a:buClr>
              <a:buSzPts val="1100"/>
              <a:buFont typeface="Arial"/>
              <a:buNone/>
            </a:pPr>
            <a:r>
              <a:rPr lang="en"/>
              <a:t>Breech presentation</a:t>
            </a:r>
          </a:p>
        </p:txBody>
      </p:sp>
      <p:sp>
        <p:nvSpPr>
          <p:cNvPr id="182" name="Shape 182"/>
          <p:cNvSpPr txBox="1">
            <a:spLocks noGrp="1"/>
          </p:cNvSpPr>
          <p:nvPr>
            <p:ph type="subTitle" idx="1"/>
          </p:nvPr>
        </p:nvSpPr>
        <p:spPr>
          <a:xfrm>
            <a:off x="411675" y="1908795"/>
            <a:ext cx="8520600" cy="1929780"/>
          </a:xfrm>
          <a:prstGeom prst="rect">
            <a:avLst/>
          </a:prstGeom>
        </p:spPr>
        <p:txBody>
          <a:bodyPr wrap="square" lIns="91425" tIns="91425" rIns="91425" bIns="91425" anchor="t" anchorCtr="0">
            <a:noAutofit/>
          </a:bodyPr>
          <a:lstStyle/>
          <a:p>
            <a:pPr marL="0" lvl="0" indent="0" algn="l">
              <a:spcBef>
                <a:spcPts val="0"/>
              </a:spcBef>
              <a:buNone/>
            </a:pPr>
            <a:r>
              <a:rPr lang="en" sz="3200" dirty="0"/>
              <a:t>ในผู้ป่วยรายนี้ มาตรวจพบจากการตรวจร่างกาย (18 ธ.ค. 2560) </a:t>
            </a:r>
            <a:r>
              <a:rPr lang="en" sz="2400" dirty="0"/>
              <a:t>Pawlik grip : longitudinal lie, breech presentation</a:t>
            </a:r>
            <a:endParaRPr lang="en"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Complication of Breech Presentation</a:t>
            </a:r>
          </a:p>
        </p:txBody>
      </p:sp>
      <p:sp>
        <p:nvSpPr>
          <p:cNvPr id="188" name="Shape 188"/>
          <p:cNvSpPr txBox="1">
            <a:spLocks noGrp="1"/>
          </p:cNvSpPr>
          <p:nvPr>
            <p:ph type="body" idx="1"/>
          </p:nvPr>
        </p:nvSpPr>
        <p:spPr>
          <a:xfrm>
            <a:off x="300438" y="1152525"/>
            <a:ext cx="3974700" cy="3416400"/>
          </a:xfrm>
          <a:prstGeom prst="rect">
            <a:avLst/>
          </a:prstGeom>
          <a:solidFill>
            <a:srgbClr val="EAD1DC"/>
          </a:solidFill>
        </p:spPr>
        <p:txBody>
          <a:bodyPr wrap="square" lIns="91425" tIns="91425" rIns="91425" bIns="91425" anchor="t" anchorCtr="0">
            <a:noAutofit/>
          </a:bodyPr>
          <a:lstStyle/>
          <a:p>
            <a:pPr marL="0" lvl="0" indent="0">
              <a:spcBef>
                <a:spcPts val="0"/>
              </a:spcBef>
              <a:buNone/>
            </a:pPr>
            <a:r>
              <a:rPr lang="en" sz="2400" dirty="0">
                <a:solidFill>
                  <a:schemeClr val="bg2">
                    <a:lumMod val="50000"/>
                  </a:schemeClr>
                </a:solidFill>
              </a:rPr>
              <a:t>Marternal</a:t>
            </a:r>
          </a:p>
          <a:p>
            <a:pPr marL="0" lvl="0" indent="0">
              <a:spcBef>
                <a:spcPts val="0"/>
              </a:spcBef>
              <a:buNone/>
            </a:pPr>
            <a:r>
              <a:rPr lang="en" sz="2400" dirty="0"/>
              <a:t>-Birth canal injury</a:t>
            </a:r>
          </a:p>
          <a:p>
            <a:pPr marL="0" lvl="0" indent="0">
              <a:spcBef>
                <a:spcPts val="0"/>
              </a:spcBef>
              <a:buNone/>
            </a:pPr>
            <a:r>
              <a:rPr lang="en" sz="2400" dirty="0"/>
              <a:t>-Uterine atony</a:t>
            </a:r>
          </a:p>
          <a:p>
            <a:pPr marL="0" lvl="0" indent="0">
              <a:spcBef>
                <a:spcPts val="0"/>
              </a:spcBef>
              <a:buNone/>
            </a:pPr>
            <a:r>
              <a:rPr lang="en" sz="2400" dirty="0"/>
              <a:t>-Postpartum hemorrhage</a:t>
            </a:r>
          </a:p>
        </p:txBody>
      </p:sp>
      <p:sp>
        <p:nvSpPr>
          <p:cNvPr id="189" name="Shape 189"/>
          <p:cNvSpPr txBox="1">
            <a:spLocks noGrp="1"/>
          </p:cNvSpPr>
          <p:nvPr>
            <p:ph type="body" idx="4294967295"/>
          </p:nvPr>
        </p:nvSpPr>
        <p:spPr>
          <a:xfrm>
            <a:off x="4572000" y="1162150"/>
            <a:ext cx="4275137" cy="3416300"/>
          </a:xfrm>
          <a:prstGeom prst="rect">
            <a:avLst/>
          </a:prstGeom>
          <a:solidFill>
            <a:srgbClr val="CFE2F3"/>
          </a:solidFill>
        </p:spPr>
        <p:txBody>
          <a:bodyPr wrap="square" lIns="91425" tIns="91425" rIns="91425" bIns="91425" anchor="t" anchorCtr="0">
            <a:noAutofit/>
          </a:bodyPr>
          <a:lstStyle/>
          <a:p>
            <a:pPr marL="0" lvl="0" indent="0" rtl="0">
              <a:spcBef>
                <a:spcPts val="0"/>
              </a:spcBef>
              <a:buNone/>
            </a:pPr>
            <a:r>
              <a:rPr lang="en" sz="2000" dirty="0">
                <a:solidFill>
                  <a:schemeClr val="bg2">
                    <a:lumMod val="50000"/>
                  </a:schemeClr>
                </a:solidFill>
              </a:rPr>
              <a:t>Fetal</a:t>
            </a:r>
          </a:p>
          <a:p>
            <a:pPr marL="0" lvl="0" indent="0" rtl="0">
              <a:spcBef>
                <a:spcPts val="0"/>
              </a:spcBef>
              <a:buNone/>
            </a:pPr>
            <a:r>
              <a:rPr lang="en" sz="2000" dirty="0"/>
              <a:t>-Head entrapment ,feto pelvic disproportion (ไม่ใช้ CPD)</a:t>
            </a:r>
          </a:p>
          <a:p>
            <a:pPr marL="0" lvl="0" indent="0" rtl="0">
              <a:spcBef>
                <a:spcPts val="0"/>
              </a:spcBef>
              <a:buNone/>
            </a:pPr>
            <a:r>
              <a:rPr lang="en" sz="2000" dirty="0"/>
              <a:t>-Birth trauma : neck, arm </a:t>
            </a:r>
          </a:p>
          <a:p>
            <a:pPr marL="0" lvl="0" indent="0" rtl="0">
              <a:spcBef>
                <a:spcPts val="0"/>
              </a:spcBef>
              <a:buNone/>
            </a:pPr>
            <a:r>
              <a:rPr lang="en" sz="2000" dirty="0"/>
              <a:t>-Umbilical cord prolapse</a:t>
            </a:r>
            <a:r>
              <a:rPr lang="th-TH" sz="2000" dirty="0"/>
              <a:t> </a:t>
            </a:r>
            <a:r>
              <a:rPr lang="en" sz="2000" dirty="0"/>
              <a:t>(complete , incomplete), cord compression, placental detachment -&gt; asphyxia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dirty="0"/>
              <a:t>Management</a:t>
            </a:r>
          </a:p>
        </p:txBody>
      </p:sp>
      <p:sp>
        <p:nvSpPr>
          <p:cNvPr id="195" name="Shape 195"/>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400" dirty="0">
                <a:solidFill>
                  <a:schemeClr val="bg2">
                    <a:lumMod val="50000"/>
                  </a:schemeClr>
                </a:solidFill>
              </a:rPr>
              <a:t>ECV (External Cephalic Version)</a:t>
            </a:r>
          </a:p>
          <a:p>
            <a:pPr marL="0" lvl="0" indent="0">
              <a:spcBef>
                <a:spcPts val="0"/>
              </a:spcBef>
              <a:buNone/>
            </a:pPr>
            <a:r>
              <a:rPr lang="en" sz="2400" dirty="0"/>
              <a:t>-may try : to change the presentation to vertex</a:t>
            </a:r>
          </a:p>
          <a:p>
            <a:pPr marL="0" lvl="0" indent="0">
              <a:spcBef>
                <a:spcPts val="0"/>
              </a:spcBef>
              <a:buNone/>
            </a:pPr>
            <a:r>
              <a:rPr lang="en" sz="2400" dirty="0"/>
              <a:t>Attempt if : GA at or after 37wk. (before 37wk. is likely to fail), membrane intact, amniotic fluid is adequate, no complications (fetal growth restriction, previous c/s delivery, fetal abnormality, twin, HT)</a:t>
            </a:r>
          </a:p>
          <a:p>
            <a:pPr marL="0" lvl="0" indent="0">
              <a:spcBef>
                <a:spcPts val="0"/>
              </a:spcBef>
              <a:buNone/>
            </a:pPr>
            <a:r>
              <a:rPr lang="en" sz="2400" dirty="0"/>
              <a:t>-if success : proceed with N</a:t>
            </a:r>
            <a:r>
              <a:rPr lang="en-US" sz="2400" dirty="0" err="1"/>
              <a:t>ormal</a:t>
            </a:r>
            <a:r>
              <a:rPr lang="en-US" sz="2400" dirty="0"/>
              <a:t> </a:t>
            </a:r>
            <a:r>
              <a:rPr lang="en" sz="2400" dirty="0"/>
              <a:t>L</a:t>
            </a:r>
            <a:r>
              <a:rPr lang="en-US" sz="2400" dirty="0" err="1"/>
              <a:t>abor</a:t>
            </a:r>
            <a:endParaRPr lang="en" sz="2400" dirty="0"/>
          </a:p>
          <a:p>
            <a:pPr marL="0" lvl="0" indent="0">
              <a:spcBef>
                <a:spcPts val="0"/>
              </a:spcBef>
              <a:buNone/>
            </a:pPr>
            <a:r>
              <a:rPr lang="en" sz="2400" dirty="0"/>
              <a:t>-if not : vaginal breech delivery and C/S are choices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Management</a:t>
            </a:r>
          </a:p>
        </p:txBody>
      </p:sp>
      <p:sp>
        <p:nvSpPr>
          <p:cNvPr id="201" name="Shape 201"/>
          <p:cNvSpPr txBox="1">
            <a:spLocks noGrp="1"/>
          </p:cNvSpPr>
          <p:nvPr>
            <p:ph type="body" idx="1"/>
          </p:nvPr>
        </p:nvSpPr>
        <p:spPr>
          <a:xfrm>
            <a:off x="311700" y="1152475"/>
            <a:ext cx="4398900" cy="3416400"/>
          </a:xfrm>
          <a:prstGeom prst="rect">
            <a:avLst/>
          </a:prstGeom>
          <a:solidFill>
            <a:srgbClr val="D9D9D9"/>
          </a:solidFill>
        </p:spPr>
        <p:txBody>
          <a:bodyPr wrap="square" lIns="91425" tIns="91425" rIns="91425" bIns="91425" anchor="t" anchorCtr="0">
            <a:noAutofit/>
          </a:bodyPr>
          <a:lstStyle/>
          <a:p>
            <a:pPr marL="0" lvl="0" indent="0">
              <a:spcBef>
                <a:spcPts val="0"/>
              </a:spcBef>
              <a:buNone/>
            </a:pPr>
            <a:r>
              <a:rPr lang="en" sz="2400"/>
              <a:t>Cesarean section</a:t>
            </a:r>
          </a:p>
        </p:txBody>
      </p:sp>
      <p:sp>
        <p:nvSpPr>
          <p:cNvPr id="202" name="Shape 202"/>
          <p:cNvSpPr txBox="1">
            <a:spLocks noGrp="1"/>
          </p:cNvSpPr>
          <p:nvPr>
            <p:ph type="body" idx="2"/>
          </p:nvPr>
        </p:nvSpPr>
        <p:spPr>
          <a:prstGeom prst="rect">
            <a:avLst/>
          </a:prstGeom>
          <a:solidFill>
            <a:schemeClr val="accent6"/>
          </a:solidFill>
        </p:spPr>
        <p:txBody>
          <a:bodyPr wrap="square" lIns="91425" tIns="91425" rIns="91425" bIns="91425" anchor="t" anchorCtr="0">
            <a:noAutofit/>
          </a:bodyPr>
          <a:lstStyle/>
          <a:p>
            <a:pPr marL="0" lvl="0" indent="0">
              <a:spcBef>
                <a:spcPts val="0"/>
              </a:spcBef>
              <a:buNone/>
            </a:pPr>
            <a:r>
              <a:rPr lang="en" sz="2400"/>
              <a:t>Vaginal breech delivery</a:t>
            </a:r>
          </a:p>
          <a:p>
            <a:pPr marL="457200" lvl="0" indent="-342900">
              <a:spcBef>
                <a:spcPts val="0"/>
              </a:spcBef>
              <a:spcAft>
                <a:spcPts val="0"/>
              </a:spcAft>
              <a:buSzPts val="1800"/>
              <a:buAutoNum type="arabicPeriod"/>
            </a:pPr>
            <a:r>
              <a:rPr lang="en" sz="1800"/>
              <a:t>Spontaneous breech delivery</a:t>
            </a:r>
          </a:p>
          <a:p>
            <a:pPr marL="457200" lvl="0" indent="-342900">
              <a:spcBef>
                <a:spcPts val="0"/>
              </a:spcBef>
              <a:spcAft>
                <a:spcPts val="0"/>
              </a:spcAft>
              <a:buSzPts val="1800"/>
              <a:buAutoNum type="arabicPeriod"/>
            </a:pPr>
            <a:r>
              <a:rPr lang="en" sz="1800"/>
              <a:t>Assisted breech delivery</a:t>
            </a:r>
          </a:p>
          <a:p>
            <a:pPr marL="457200" lvl="0" indent="-342900">
              <a:spcBef>
                <a:spcPts val="0"/>
              </a:spcBef>
              <a:buSzPts val="1800"/>
              <a:buAutoNum type="arabicPeriod"/>
            </a:pPr>
            <a:r>
              <a:rPr lang="en" sz="1800"/>
              <a:t>Total breech extraction</a:t>
            </a:r>
          </a:p>
        </p:txBody>
      </p:sp>
      <p:sp>
        <p:nvSpPr>
          <p:cNvPr id="203" name="Shape 203"/>
          <p:cNvSpPr txBox="1"/>
          <p:nvPr/>
        </p:nvSpPr>
        <p:spPr>
          <a:xfrm>
            <a:off x="432775" y="1639600"/>
            <a:ext cx="2089200" cy="1881000"/>
          </a:xfrm>
          <a:prstGeom prst="rect">
            <a:avLst/>
          </a:prstGeom>
          <a:solidFill>
            <a:srgbClr val="D9EAD3"/>
          </a:solidFill>
          <a:ln>
            <a:noFill/>
          </a:ln>
        </p:spPr>
        <p:txBody>
          <a:bodyPr wrap="square" lIns="91425" tIns="91425" rIns="91425" bIns="91425" anchor="t" anchorCtr="0">
            <a:noAutofit/>
          </a:bodyPr>
          <a:lstStyle/>
          <a:p>
            <a:pPr marL="0" lvl="0" indent="0">
              <a:spcBef>
                <a:spcPts val="0"/>
              </a:spcBef>
              <a:buNone/>
            </a:pPr>
            <a:r>
              <a:rPr lang="en"/>
              <a:t>Fetal factors</a:t>
            </a:r>
          </a:p>
          <a:p>
            <a:pPr marL="0" lvl="0" indent="0">
              <a:spcBef>
                <a:spcPts val="0"/>
              </a:spcBef>
              <a:buNone/>
            </a:pPr>
            <a:endParaRPr/>
          </a:p>
          <a:p>
            <a:pPr marL="0" lvl="0" indent="0">
              <a:spcBef>
                <a:spcPts val="0"/>
              </a:spcBef>
              <a:buNone/>
            </a:pPr>
            <a:r>
              <a:rPr lang="en" sz="1200"/>
              <a:t>-large fetus (3800-4000gm)</a:t>
            </a:r>
          </a:p>
          <a:p>
            <a:pPr marL="0" lvl="0" indent="0">
              <a:spcBef>
                <a:spcPts val="0"/>
              </a:spcBef>
              <a:buNone/>
            </a:pPr>
            <a:r>
              <a:rPr lang="en" sz="1200"/>
              <a:t>-healthy preterm fetus</a:t>
            </a:r>
          </a:p>
          <a:p>
            <a:pPr marL="0" lvl="0" indent="0">
              <a:spcBef>
                <a:spcPts val="0"/>
              </a:spcBef>
              <a:buNone/>
            </a:pPr>
            <a:r>
              <a:rPr lang="en" sz="1200"/>
              <a:t>-severe IUGR</a:t>
            </a:r>
          </a:p>
          <a:p>
            <a:pPr marL="0" lvl="0" indent="0">
              <a:spcBef>
                <a:spcPts val="0"/>
              </a:spcBef>
              <a:buNone/>
            </a:pPr>
            <a:r>
              <a:rPr lang="en" sz="1200"/>
              <a:t>-fetal anomaly, incompatible with vaginal delivery</a:t>
            </a:r>
          </a:p>
          <a:p>
            <a:pPr marL="0" lvl="0" indent="0">
              <a:spcBef>
                <a:spcPts val="0"/>
              </a:spcBef>
              <a:buNone/>
            </a:pPr>
            <a:r>
              <a:rPr lang="en" sz="1200"/>
              <a:t>-incomplete/footling</a:t>
            </a:r>
          </a:p>
          <a:p>
            <a:pPr marL="0" lvl="0" indent="0">
              <a:spcBef>
                <a:spcPts val="0"/>
              </a:spcBef>
              <a:buNone/>
            </a:pPr>
            <a:r>
              <a:rPr lang="en" sz="1200"/>
              <a:t>-hyperextend</a:t>
            </a:r>
          </a:p>
        </p:txBody>
      </p:sp>
      <p:sp>
        <p:nvSpPr>
          <p:cNvPr id="204" name="Shape 204"/>
          <p:cNvSpPr txBox="1"/>
          <p:nvPr/>
        </p:nvSpPr>
        <p:spPr>
          <a:xfrm>
            <a:off x="2588400" y="1639750"/>
            <a:ext cx="2014200" cy="1881000"/>
          </a:xfrm>
          <a:prstGeom prst="rect">
            <a:avLst/>
          </a:prstGeom>
          <a:solidFill>
            <a:srgbClr val="CFE2F3"/>
          </a:solidFill>
          <a:ln>
            <a:noFill/>
          </a:ln>
        </p:spPr>
        <p:txBody>
          <a:bodyPr wrap="square" lIns="91425" tIns="91425" rIns="91425" bIns="91425" anchor="t" anchorCtr="0">
            <a:noAutofit/>
          </a:bodyPr>
          <a:lstStyle/>
          <a:p>
            <a:pPr marL="0" lvl="0" indent="0">
              <a:spcBef>
                <a:spcPts val="0"/>
              </a:spcBef>
              <a:buNone/>
            </a:pPr>
            <a:r>
              <a:rPr lang="en"/>
              <a:t>Maternal factors</a:t>
            </a:r>
          </a:p>
          <a:p>
            <a:pPr marL="0" lvl="0" indent="0">
              <a:spcBef>
                <a:spcPts val="0"/>
              </a:spcBef>
              <a:buNone/>
            </a:pPr>
            <a:endParaRPr/>
          </a:p>
          <a:p>
            <a:pPr marL="0" lvl="0" indent="0">
              <a:spcBef>
                <a:spcPts val="0"/>
              </a:spcBef>
              <a:buNone/>
            </a:pPr>
            <a:r>
              <a:rPr lang="en" sz="1200"/>
              <a:t>-Pelvic contraction</a:t>
            </a:r>
          </a:p>
          <a:p>
            <a:pPr marL="0" lvl="0" indent="0">
              <a:spcBef>
                <a:spcPts val="0"/>
              </a:spcBef>
              <a:buNone/>
            </a:pPr>
            <a:r>
              <a:rPr lang="en" sz="1200"/>
              <a:t>-previous C/S</a:t>
            </a:r>
          </a:p>
          <a:p>
            <a:pPr marL="0" lvl="0" indent="0">
              <a:spcBef>
                <a:spcPts val="0"/>
              </a:spcBef>
              <a:buNone/>
            </a:pPr>
            <a:r>
              <a:rPr lang="en" sz="1200"/>
              <a:t>-prior perinatal death/birth trauma</a:t>
            </a:r>
          </a:p>
        </p:txBody>
      </p:sp>
      <p:sp>
        <p:nvSpPr>
          <p:cNvPr id="205" name="Shape 205"/>
          <p:cNvSpPr txBox="1"/>
          <p:nvPr/>
        </p:nvSpPr>
        <p:spPr>
          <a:xfrm>
            <a:off x="4935425" y="2929625"/>
            <a:ext cx="2014200" cy="1523100"/>
          </a:xfrm>
          <a:prstGeom prst="rect">
            <a:avLst/>
          </a:prstGeom>
          <a:solidFill>
            <a:srgbClr val="A4C2F4"/>
          </a:solidFill>
          <a:ln>
            <a:noFill/>
          </a:ln>
        </p:spPr>
        <p:txBody>
          <a:bodyPr wrap="square" lIns="91425" tIns="91425" rIns="91425" bIns="91425" anchor="t" anchorCtr="0">
            <a:noAutofit/>
          </a:bodyPr>
          <a:lstStyle/>
          <a:p>
            <a:pPr marL="0" lvl="0" indent="0">
              <a:spcBef>
                <a:spcPts val="0"/>
              </a:spcBef>
              <a:buNone/>
            </a:pPr>
            <a:r>
              <a:rPr lang="en"/>
              <a:t>Factors</a:t>
            </a:r>
          </a:p>
          <a:p>
            <a:pPr marL="0" lvl="0" indent="0">
              <a:spcBef>
                <a:spcPts val="0"/>
              </a:spcBef>
              <a:buNone/>
            </a:pPr>
            <a:r>
              <a:rPr lang="en" sz="1200"/>
              <a:t>-complete or frank breech</a:t>
            </a:r>
          </a:p>
          <a:p>
            <a:pPr marL="0" lvl="0" indent="0">
              <a:spcBef>
                <a:spcPts val="0"/>
              </a:spcBef>
              <a:buNone/>
            </a:pPr>
            <a:r>
              <a:rPr lang="en" sz="1200"/>
              <a:t>-adequate pelvimetry</a:t>
            </a:r>
          </a:p>
          <a:p>
            <a:pPr marL="0" lvl="0" indent="0">
              <a:spcBef>
                <a:spcPts val="0"/>
              </a:spcBef>
              <a:buNone/>
            </a:pPr>
            <a:r>
              <a:rPr lang="en" sz="1200"/>
              <a:t>-fetus not too large</a:t>
            </a:r>
          </a:p>
          <a:p>
            <a:pPr marL="0" lvl="0" indent="0">
              <a:spcBef>
                <a:spcPts val="0"/>
              </a:spcBef>
              <a:buNone/>
            </a:pPr>
            <a:r>
              <a:rPr lang="en" sz="1200"/>
              <a:t>-no previous CPD</a:t>
            </a:r>
          </a:p>
          <a:p>
            <a:pPr marL="0" lvl="0" indent="0">
              <a:spcBef>
                <a:spcPts val="0"/>
              </a:spcBef>
              <a:buNone/>
            </a:pPr>
            <a:r>
              <a:rPr lang="en" sz="1200"/>
              <a:t>-flexed head</a:t>
            </a:r>
          </a:p>
        </p:txBody>
      </p:sp>
      <p:sp>
        <p:nvSpPr>
          <p:cNvPr id="206" name="Shape 206"/>
          <p:cNvSpPr txBox="1"/>
          <p:nvPr/>
        </p:nvSpPr>
        <p:spPr>
          <a:xfrm>
            <a:off x="6982850" y="2929625"/>
            <a:ext cx="1747800" cy="1523100"/>
          </a:xfrm>
          <a:prstGeom prst="rect">
            <a:avLst/>
          </a:prstGeom>
          <a:solidFill>
            <a:srgbClr val="F4CCCC"/>
          </a:solidFill>
          <a:ln>
            <a:noFill/>
          </a:ln>
        </p:spPr>
        <p:txBody>
          <a:bodyPr wrap="square" lIns="91425" tIns="91425" rIns="91425" bIns="91425" anchor="t" anchorCtr="0">
            <a:noAutofit/>
          </a:bodyPr>
          <a:lstStyle/>
          <a:p>
            <a:pPr marL="0" lvl="0" indent="0">
              <a:spcBef>
                <a:spcPts val="0"/>
              </a:spcBef>
              <a:buNone/>
            </a:pPr>
            <a:r>
              <a:rPr lang="en"/>
              <a:t>Risk</a:t>
            </a:r>
          </a:p>
          <a:p>
            <a:pPr marL="0" lvl="0" indent="0">
              <a:spcBef>
                <a:spcPts val="0"/>
              </a:spcBef>
              <a:buNone/>
            </a:pPr>
            <a:r>
              <a:rPr lang="en" sz="1200"/>
              <a:t>-head entrapment</a:t>
            </a:r>
          </a:p>
          <a:p>
            <a:pPr marL="0" lvl="0" indent="0">
              <a:spcBef>
                <a:spcPts val="0"/>
              </a:spcBef>
              <a:buNone/>
            </a:pPr>
            <a:r>
              <a:rPr lang="en" sz="1200"/>
              <a:t>-arm injury (Nuchual)</a:t>
            </a:r>
          </a:p>
          <a:p>
            <a:pPr marL="0" lvl="0" indent="0">
              <a:spcBef>
                <a:spcPts val="0"/>
              </a:spcBef>
              <a:buNone/>
            </a:pPr>
            <a:r>
              <a:rPr lang="en" sz="1200"/>
              <a:t>-cervical spine injury from hyperextension</a:t>
            </a:r>
          </a:p>
        </p:txBody>
      </p:sp>
      <p:sp>
        <p:nvSpPr>
          <p:cNvPr id="207" name="Shape 207"/>
          <p:cNvSpPr txBox="1"/>
          <p:nvPr/>
        </p:nvSpPr>
        <p:spPr>
          <a:xfrm>
            <a:off x="441100" y="3595449"/>
            <a:ext cx="4161600" cy="973425"/>
          </a:xfrm>
          <a:prstGeom prst="rect">
            <a:avLst/>
          </a:prstGeom>
          <a:solidFill>
            <a:srgbClr val="F4CCCC"/>
          </a:solidFill>
          <a:ln>
            <a:noFill/>
          </a:ln>
        </p:spPr>
        <p:txBody>
          <a:bodyPr wrap="square" lIns="91425" tIns="91425" rIns="91425" bIns="91425" anchor="t" anchorCtr="0">
            <a:noAutofit/>
          </a:bodyPr>
          <a:lstStyle/>
          <a:p>
            <a:pPr marL="0" lvl="0" indent="0">
              <a:spcBef>
                <a:spcPts val="0"/>
              </a:spcBef>
              <a:buNone/>
            </a:pPr>
            <a:r>
              <a:rPr lang="en" dirty="0"/>
              <a:t>RISK : uterine rupture, uterine infection, wound infection, blood loss consequences, injury to other intra-abdominal organs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213" name="Shape 213"/>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400" dirty="0"/>
              <a:t>ผลเลือด coagglulation  - อาจจะมี PPH ได้</a:t>
            </a:r>
          </a:p>
          <a:p>
            <a:pPr marL="0" lvl="0" indent="0">
              <a:spcBef>
                <a:spcPts val="0"/>
              </a:spcBef>
              <a:buNone/>
            </a:pPr>
            <a:r>
              <a:rPr lang="en" sz="2400" dirty="0"/>
              <a:t>เจาะเลือด ตรวจ CBC BUN Cr LFT uric acid coagulogram Mg</a:t>
            </a:r>
          </a:p>
          <a:p>
            <a:pPr marL="0" lvl="0" indent="0">
              <a:spcBef>
                <a:spcPts val="0"/>
              </a:spcBef>
              <a:buNone/>
            </a:pPr>
            <a:r>
              <a:rPr lang="en" sz="2400" dirty="0"/>
              <a:t>GM 2-4U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prstGeom prst="rect">
            <a:avLst/>
          </a:prstGeom>
        </p:spPr>
        <p:txBody>
          <a:bodyPr wrap="square" lIns="91425" tIns="91425" rIns="91425" bIns="91425" anchor="t" anchorCtr="0">
            <a:noAutofit/>
          </a:bodyPr>
          <a:lstStyle/>
          <a:p>
            <a:pPr marL="0" lvl="0" indent="-69850" rtl="0">
              <a:lnSpc>
                <a:spcPct val="115000"/>
              </a:lnSpc>
              <a:spcBef>
                <a:spcPts val="0"/>
              </a:spcBef>
              <a:spcAft>
                <a:spcPts val="1600"/>
              </a:spcAft>
              <a:buClr>
                <a:schemeClr val="dk1"/>
              </a:buClr>
              <a:buSzPts val="1100"/>
              <a:buFont typeface="Arial"/>
              <a:buNone/>
            </a:pPr>
            <a:r>
              <a:rPr lang="en" sz="2400">
                <a:solidFill>
                  <a:schemeClr val="dk2"/>
                </a:solidFill>
              </a:rPr>
              <a:t>Vaginal breech delivery</a:t>
            </a:r>
          </a:p>
        </p:txBody>
      </p:sp>
      <p:sp>
        <p:nvSpPr>
          <p:cNvPr id="219" name="Shape 219"/>
          <p:cNvSpPr txBox="1">
            <a:spLocks noGrp="1"/>
          </p:cNvSpPr>
          <p:nvPr>
            <p:ph type="body" idx="1"/>
          </p:nvPr>
        </p:nvSpPr>
        <p:spPr>
          <a:xfrm>
            <a:off x="245100" y="1304875"/>
            <a:ext cx="3021976" cy="3416400"/>
          </a:xfrm>
          <a:prstGeom prst="rect">
            <a:avLst/>
          </a:prstGeom>
          <a:solidFill>
            <a:srgbClr val="FFF2CC"/>
          </a:solidFill>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sz="1600" dirty="0"/>
              <a:t>Spontaneous breech delivery</a:t>
            </a:r>
          </a:p>
          <a:p>
            <a:pPr marL="0" lvl="0" indent="0" rtl="0">
              <a:spcBef>
                <a:spcPts val="0"/>
              </a:spcBef>
              <a:buNone/>
            </a:pPr>
            <a:r>
              <a:rPr lang="en" sz="1600" dirty="0"/>
              <a:t>No traction or manipulation of the infant is used. This occurs predominantly in very preterm, often previable, deliveries.</a:t>
            </a:r>
          </a:p>
        </p:txBody>
      </p:sp>
      <p:sp>
        <p:nvSpPr>
          <p:cNvPr id="220" name="Shape 220"/>
          <p:cNvSpPr txBox="1">
            <a:spLocks noGrp="1"/>
          </p:cNvSpPr>
          <p:nvPr>
            <p:ph type="body" idx="4294967295"/>
          </p:nvPr>
        </p:nvSpPr>
        <p:spPr>
          <a:xfrm>
            <a:off x="3267076" y="1314350"/>
            <a:ext cx="2759075" cy="3416300"/>
          </a:xfrm>
          <a:prstGeom prst="rect">
            <a:avLst/>
          </a:prstGeom>
          <a:solidFill>
            <a:srgbClr val="D9EAD3"/>
          </a:solidFill>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dirty="0"/>
              <a:t>Assisted breech delivery</a:t>
            </a:r>
          </a:p>
          <a:p>
            <a:pPr marL="0" lvl="0" indent="0" rtl="0">
              <a:spcBef>
                <a:spcPts val="0"/>
              </a:spcBef>
              <a:buNone/>
            </a:pPr>
            <a:r>
              <a:rPr lang="en" sz="1400" dirty="0"/>
              <a:t>This is the most common type of vaginal breech delivery. The infant is allowed to spontaneously deliver up to the umbilicus, and then maneuvers are initiated to assist in the delivery of the remainder of the body, arms, and head.</a:t>
            </a:r>
          </a:p>
        </p:txBody>
      </p:sp>
      <p:sp>
        <p:nvSpPr>
          <p:cNvPr id="221" name="Shape 221"/>
          <p:cNvSpPr txBox="1">
            <a:spLocks noGrp="1"/>
          </p:cNvSpPr>
          <p:nvPr>
            <p:ph type="body" idx="4294967295"/>
          </p:nvPr>
        </p:nvSpPr>
        <p:spPr>
          <a:xfrm>
            <a:off x="6026151" y="1314350"/>
            <a:ext cx="2635250" cy="3416300"/>
          </a:xfrm>
          <a:prstGeom prst="rect">
            <a:avLst/>
          </a:prstGeom>
          <a:solidFill>
            <a:srgbClr val="CFE2F3"/>
          </a:solidFill>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dirty="0"/>
              <a:t>Total breech extraction</a:t>
            </a:r>
          </a:p>
          <a:p>
            <a:pPr marL="0" lvl="0" indent="0" rtl="0">
              <a:spcBef>
                <a:spcPts val="0"/>
              </a:spcBef>
              <a:buNone/>
            </a:pPr>
            <a:r>
              <a:rPr lang="en" sz="1400" dirty="0"/>
              <a:t>The fetal feet are grasped, and the entire fetus is extracted. Total breech extraction should be used only for a noncephalic second twin; it should not be used for a singleton fetus because the cervix may not be adequately dilated to allow passage of the fetal head.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Management</a:t>
            </a:r>
          </a:p>
        </p:txBody>
      </p:sp>
      <p:sp>
        <p:nvSpPr>
          <p:cNvPr id="227" name="Shape 227"/>
          <p:cNvSpPr txBox="1">
            <a:spLocks noGrp="1"/>
          </p:cNvSpPr>
          <p:nvPr>
            <p:ph type="body" idx="1"/>
          </p:nvPr>
        </p:nvSpPr>
        <p:spPr>
          <a:xfrm>
            <a:off x="311699" y="1152475"/>
            <a:ext cx="3812625" cy="3416400"/>
          </a:xfrm>
          <a:prstGeom prst="rect">
            <a:avLst/>
          </a:prstGeom>
        </p:spPr>
        <p:txBody>
          <a:bodyPr wrap="square" lIns="91425" tIns="91425" rIns="91425" bIns="91425" anchor="t" anchorCtr="0">
            <a:noAutofit/>
          </a:bodyPr>
          <a:lstStyle/>
          <a:p>
            <a:pPr marL="0" lvl="0" indent="0">
              <a:spcBef>
                <a:spcPts val="0"/>
              </a:spcBef>
              <a:buNone/>
            </a:pPr>
            <a:r>
              <a:rPr lang="en" sz="2000" dirty="0"/>
              <a:t>ในรายนี้</a:t>
            </a:r>
          </a:p>
          <a:p>
            <a:pPr marL="0" lvl="0" indent="0">
              <a:spcBef>
                <a:spcPts val="0"/>
              </a:spcBef>
              <a:buNone/>
            </a:pPr>
            <a:r>
              <a:rPr lang="en" sz="2000" dirty="0"/>
              <a:t>-ไม่เหมาะ ECV (GA เกิน)</a:t>
            </a:r>
          </a:p>
          <a:p>
            <a:pPr marL="0" lvl="0" indent="0">
              <a:spcBef>
                <a:spcPts val="0"/>
              </a:spcBef>
              <a:buNone/>
            </a:pPr>
            <a:r>
              <a:rPr lang="en" sz="2000" dirty="0"/>
              <a:t>-choice จึงเป็น c/s หรือ vaginal breech delivery</a:t>
            </a:r>
          </a:p>
          <a:p>
            <a:pPr marL="0" lvl="0" indent="0">
              <a:spcBef>
                <a:spcPts val="0"/>
              </a:spcBef>
              <a:buNone/>
            </a:pPr>
            <a:r>
              <a:rPr lang="en" sz="2000" dirty="0"/>
              <a:t>-เทียบ risk benefit ข้างต้น favour vaginal breech delivery มากกว่า</a:t>
            </a:r>
          </a:p>
          <a:p>
            <a:pPr marL="0" lvl="0" indent="0">
              <a:spcBef>
                <a:spcPts val="0"/>
              </a:spcBef>
              <a:buNone/>
            </a:pPr>
            <a:r>
              <a:rPr lang="en" sz="2000" dirty="0"/>
              <a:t>เลือกเป็น  </a:t>
            </a:r>
            <a:r>
              <a:rPr lang="en" sz="2000" dirty="0">
                <a:solidFill>
                  <a:srgbClr val="1155CC"/>
                </a:solidFill>
              </a:rPr>
              <a:t>Assisted breech delivery</a:t>
            </a:r>
          </a:p>
        </p:txBody>
      </p:sp>
      <p:sp>
        <p:nvSpPr>
          <p:cNvPr id="228" name="Shape 228"/>
          <p:cNvSpPr txBox="1"/>
          <p:nvPr/>
        </p:nvSpPr>
        <p:spPr>
          <a:xfrm>
            <a:off x="4281898" y="1152474"/>
            <a:ext cx="4550401" cy="3416399"/>
          </a:xfrm>
          <a:prstGeom prst="rect">
            <a:avLst/>
          </a:prstGeom>
          <a:solidFill>
            <a:srgbClr val="D9EAD3"/>
          </a:solidFill>
          <a:ln>
            <a:noFill/>
          </a:ln>
        </p:spPr>
        <p:txBody>
          <a:bodyPr wrap="square" lIns="91425" tIns="91425" rIns="91425" bIns="91425" anchor="t" anchorCtr="0">
            <a:noAutofit/>
          </a:bodyPr>
          <a:lstStyle/>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cervical dilatation 10 cm</a:t>
            </a:r>
          </a:p>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effacement 100%</a:t>
            </a:r>
          </a:p>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station +2</a:t>
            </a:r>
          </a:p>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membrane rupture</a:t>
            </a:r>
          </a:p>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pelvimetry adequate</a:t>
            </a:r>
          </a:p>
          <a:p>
            <a:pPr marL="457200" lvl="0" indent="-69850" rtl="0">
              <a:lnSpc>
                <a:spcPct val="115000"/>
              </a:lnSpc>
              <a:spcBef>
                <a:spcPts val="0"/>
              </a:spcBef>
              <a:spcAft>
                <a:spcPts val="1600"/>
              </a:spcAft>
              <a:buClr>
                <a:schemeClr val="dk1"/>
              </a:buClr>
              <a:buSzPts val="1100"/>
              <a:buFont typeface="Arial"/>
              <a:buNone/>
            </a:pPr>
            <a:r>
              <a:rPr lang="en" dirty="0">
                <a:solidFill>
                  <a:srgbClr val="E06666"/>
                </a:solidFill>
              </a:rPr>
              <a:t>Speculum : membrane rupture with vaginal pooling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ctrTitle"/>
          </p:nvPr>
        </p:nvSpPr>
        <p:spPr>
          <a:prstGeom prst="rect">
            <a:avLst/>
          </a:prstGeom>
        </p:spPr>
        <p:txBody>
          <a:bodyPr wrap="square" lIns="91425" tIns="91425" rIns="91425" bIns="91425" anchor="b" anchorCtr="0">
            <a:noAutofit/>
          </a:bodyPr>
          <a:lstStyle/>
          <a:p>
            <a:pPr marL="0" lvl="0" indent="0" rtl="0">
              <a:spcBef>
                <a:spcPts val="0"/>
              </a:spcBef>
              <a:buNone/>
            </a:pPr>
            <a:r>
              <a:rPr lang="en" sz="6000" dirty="0"/>
              <a:t>Anemia</a:t>
            </a:r>
          </a:p>
        </p:txBody>
      </p:sp>
      <p:sp>
        <p:nvSpPr>
          <p:cNvPr id="234" name="Shape 234"/>
          <p:cNvSpPr txBox="1">
            <a:spLocks noGrp="1"/>
          </p:cNvSpPr>
          <p:nvPr>
            <p:ph type="subTitle" idx="1"/>
          </p:nvPr>
        </p:nvSpPr>
        <p:spPr>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Lab first ANC 6/09/60</a:t>
            </a:r>
          </a:p>
        </p:txBody>
      </p:sp>
      <p:sp>
        <p:nvSpPr>
          <p:cNvPr id="240" name="Shape 240"/>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800" dirty="0"/>
              <a:t>Hb : 10.7</a:t>
            </a:r>
          </a:p>
          <a:p>
            <a:pPr marL="0" lvl="0" indent="0" rtl="0">
              <a:spcBef>
                <a:spcPts val="0"/>
              </a:spcBef>
              <a:buNone/>
            </a:pPr>
            <a:r>
              <a:rPr lang="en" sz="2800" dirty="0"/>
              <a:t>Hct: 34.3%</a:t>
            </a:r>
          </a:p>
          <a:p>
            <a:pPr marL="0" lvl="0" indent="0" rtl="0">
              <a:spcBef>
                <a:spcPts val="0"/>
              </a:spcBef>
              <a:buNone/>
            </a:pPr>
            <a:r>
              <a:rPr lang="en" sz="2800" dirty="0"/>
              <a:t>MCV: 68.7 fL</a:t>
            </a:r>
          </a:p>
          <a:p>
            <a:pPr marL="0" lvl="0" indent="0" rtl="0">
              <a:spcBef>
                <a:spcPts val="0"/>
              </a:spcBef>
              <a:buNone/>
            </a:pPr>
            <a:r>
              <a:rPr lang="en" sz="2800" dirty="0"/>
              <a:t>DCIP: neg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67" name="Shape 67"/>
          <p:cNvSpPr txBox="1">
            <a:spLocks noGrp="1"/>
          </p:cNvSpPr>
          <p:nvPr>
            <p:ph type="body" idx="1"/>
          </p:nvPr>
        </p:nvSpPr>
        <p:spPr>
          <a:xfrm>
            <a:off x="311700" y="1017725"/>
            <a:ext cx="8520600" cy="3868600"/>
          </a:xfrm>
          <a:prstGeom prst="rect">
            <a:avLst/>
          </a:prstGeom>
        </p:spPr>
        <p:txBody>
          <a:bodyPr wrap="square" lIns="91425" tIns="91425" rIns="91425" bIns="91425" anchor="t" anchorCtr="0">
            <a:noAutofit/>
          </a:bodyPr>
          <a:lstStyle/>
          <a:p>
            <a:pPr marL="0" lvl="0" indent="0">
              <a:spcBef>
                <a:spcPts val="0"/>
              </a:spcBef>
              <a:buNone/>
            </a:pPr>
            <a:r>
              <a:rPr lang="en" sz="2000" u="sng"/>
              <a:t>OB/GYNE history</a:t>
            </a:r>
            <a:r>
              <a:rPr lang="en" sz="2000"/>
              <a:t>: </a:t>
            </a:r>
          </a:p>
          <a:p>
            <a:pPr marL="457200" lvl="0" indent="-342900">
              <a:spcBef>
                <a:spcPts val="0"/>
              </a:spcBef>
              <a:spcAft>
                <a:spcPts val="0"/>
              </a:spcAft>
              <a:buSzPts val="1800"/>
              <a:buChar char="-"/>
            </a:pPr>
            <a:r>
              <a:rPr lang="en" sz="2000"/>
              <a:t>G2P1A0 GA 33+3 week by LMP </a:t>
            </a:r>
          </a:p>
          <a:p>
            <a:pPr marL="457200" lvl="0" indent="-342900">
              <a:spcBef>
                <a:spcPts val="0"/>
              </a:spcBef>
              <a:spcAft>
                <a:spcPts val="0"/>
              </a:spcAft>
              <a:buSzPts val="1800"/>
              <a:buChar char="-"/>
            </a:pPr>
            <a:r>
              <a:rPr lang="en" sz="2000"/>
              <a:t>LMP 28/4/60  EDC 2/2/61 by LMP</a:t>
            </a:r>
          </a:p>
          <a:p>
            <a:pPr marL="457200" lvl="0" indent="-342900">
              <a:spcBef>
                <a:spcPts val="0"/>
              </a:spcBef>
              <a:spcAft>
                <a:spcPts val="0"/>
              </a:spcAft>
              <a:buSzPts val="1800"/>
              <a:buChar char="-"/>
            </a:pPr>
            <a:r>
              <a:rPr lang="en" sz="2000"/>
              <a:t>First ANC 6/9/60 (GA 18+6 week) at msmc ,ANC 6 times</a:t>
            </a:r>
          </a:p>
          <a:p>
            <a:pPr marL="457200" lvl="0" indent="-342900" rtl="0">
              <a:spcBef>
                <a:spcPts val="0"/>
              </a:spcBef>
              <a:spcAft>
                <a:spcPts val="0"/>
              </a:spcAft>
              <a:buSzPts val="1800"/>
              <a:buChar char="-"/>
            </a:pPr>
            <a:r>
              <a:rPr lang="en" sz="2000"/>
              <a:t>ประวัติการตั้งครรภ์ครั้งก่อน ปี 2556 : Previous preterm PROM GA 34 week normal labor male, BW: 2080 g at ramathibodi hospital, no complication</a:t>
            </a:r>
          </a:p>
          <a:p>
            <a:pPr marL="457200" lvl="0" indent="-342900" rtl="0">
              <a:spcBef>
                <a:spcPts val="0"/>
              </a:spcBef>
              <a:spcAft>
                <a:spcPts val="0"/>
              </a:spcAft>
              <a:buSzPts val="1800"/>
              <a:buChar char="-"/>
            </a:pPr>
            <a:r>
              <a:rPr lang="en" sz="2000"/>
              <a:t>ปฏิเสธประวัติตกขาวผิดปกติ หรือเลือดออกผิดปกติทางช่องคลอด</a:t>
            </a:r>
          </a:p>
          <a:p>
            <a:pPr marL="457200" lvl="0" indent="-342900" rtl="0">
              <a:spcBef>
                <a:spcPts val="0"/>
              </a:spcBef>
              <a:spcAft>
                <a:spcPts val="0"/>
              </a:spcAft>
              <a:buSzPts val="1800"/>
              <a:buChar char="-"/>
            </a:pPr>
            <a:r>
              <a:rPr lang="en" sz="2000"/>
              <a:t>ปฏิเสธประวัติมะเร็ง หรือก้อนผิดปกติในอุ้งเชิงกราน</a:t>
            </a:r>
          </a:p>
          <a:p>
            <a:pPr marL="457200" lvl="0" indent="-342900">
              <a:spcBef>
                <a:spcPts val="0"/>
              </a:spcBef>
              <a:buSzPts val="1800"/>
              <a:buChar char="-"/>
            </a:pPr>
            <a:r>
              <a:rPr lang="en" sz="2000"/>
              <a:t>ปฏิเสธประวัติโรคติดต่อทางเพศสัมพันธ์</a:t>
            </a:r>
          </a:p>
          <a:p>
            <a:pPr marL="0" lvl="0" indent="0">
              <a:spcBef>
                <a:spcPts val="0"/>
              </a:spcBef>
              <a:buNone/>
            </a:pPr>
            <a:endParaRPr sz="2000"/>
          </a:p>
          <a:p>
            <a:pPr marL="0" lvl="0" indent="0">
              <a:spcBef>
                <a:spcPts val="0"/>
              </a:spcBef>
              <a:buNone/>
            </a:pP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Anemia in pregnancy [Hb &lt;11]</a:t>
            </a:r>
          </a:p>
        </p:txBody>
      </p:sp>
      <p:sp>
        <p:nvSpPr>
          <p:cNvPr id="246" name="Shape 246"/>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AutoNum type="arabicPeriod"/>
            </a:pPr>
            <a:r>
              <a:rPr lang="en" sz="4000" dirty="0"/>
              <a:t>สร้างไม่พอ</a:t>
            </a:r>
          </a:p>
          <a:p>
            <a:pPr marL="457200" lvl="0" indent="-342900" rtl="0">
              <a:spcBef>
                <a:spcPts val="0"/>
              </a:spcBef>
              <a:spcAft>
                <a:spcPts val="0"/>
              </a:spcAft>
              <a:buSzPts val="1800"/>
              <a:buAutoNum type="arabicPeriod"/>
            </a:pPr>
            <a:r>
              <a:rPr lang="en" sz="4000" dirty="0"/>
              <a:t>ทำลายมาก</a:t>
            </a:r>
          </a:p>
          <a:p>
            <a:pPr marL="457200" lvl="0" indent="-342900" rtl="0">
              <a:spcBef>
                <a:spcPts val="0"/>
              </a:spcBef>
              <a:buSzPts val="1800"/>
              <a:buAutoNum type="arabicPeriod"/>
            </a:pPr>
            <a:r>
              <a:rPr lang="en" sz="4000" dirty="0"/>
              <a:t>การตกเลือดก่อนคลอด</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prstGeom prst="rect">
            <a:avLst/>
          </a:prstGeom>
        </p:spPr>
        <p:txBody>
          <a:bodyPr wrap="square" lIns="91425" tIns="91425" rIns="91425" bIns="91425" anchor="t" anchorCtr="0">
            <a:noAutofit/>
          </a:bodyPr>
          <a:lstStyle/>
          <a:p>
            <a:pPr marL="457200" lvl="0" indent="-406400" rtl="0">
              <a:spcBef>
                <a:spcPts val="0"/>
              </a:spcBef>
              <a:buSzPts val="2800"/>
              <a:buAutoNum type="arabicPeriod"/>
            </a:pPr>
            <a:r>
              <a:rPr lang="en"/>
              <a:t>สร้างไม่พอ</a:t>
            </a:r>
          </a:p>
        </p:txBody>
      </p:sp>
      <p:sp>
        <p:nvSpPr>
          <p:cNvPr id="252" name="Shape 252"/>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3200" dirty="0"/>
              <a:t>-ขาดสารอาหาร ที่สำคัญคือธาตุเหล็ก และ โฟเลต</a:t>
            </a:r>
          </a:p>
          <a:p>
            <a:pPr marL="0" lvl="0" indent="0" rtl="0">
              <a:spcBef>
                <a:spcPts val="0"/>
              </a:spcBef>
              <a:buNone/>
            </a:pPr>
            <a:r>
              <a:rPr lang="en" sz="3200" dirty="0"/>
              <a:t>-การเสียเลือดจากการมีพยาธิปากขอ</a:t>
            </a:r>
          </a:p>
          <a:p>
            <a:pPr marL="0" lvl="0" indent="0" rtl="0">
              <a:spcBef>
                <a:spcPts val="0"/>
              </a:spcBef>
              <a:buNone/>
            </a:pPr>
            <a:r>
              <a:rPr lang="en" sz="3200" dirty="0"/>
              <a:t>-Aplastic anemia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2. ทำลายเม็ดเลือดมาก</a:t>
            </a:r>
          </a:p>
        </p:txBody>
      </p:sp>
      <p:sp>
        <p:nvSpPr>
          <p:cNvPr id="258" name="Shape 258"/>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800" dirty="0"/>
              <a:t>-โรคทางพันธุกรรม: Thalassemia, sicklel cell anemia,</a:t>
            </a:r>
          </a:p>
          <a:p>
            <a:pPr marL="0" lvl="0" indent="0" rtl="0">
              <a:spcBef>
                <a:spcPts val="0"/>
              </a:spcBef>
              <a:buNone/>
            </a:pPr>
            <a:r>
              <a:rPr lang="en" sz="2800" dirty="0"/>
              <a:t>-เม็ดเลือดแดงแตกง่าย: autoimmune hemolytic anemia, SLE, การติดเชื้อ</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Anemia to pregnancy</a:t>
            </a:r>
          </a:p>
        </p:txBody>
      </p:sp>
      <p:sp>
        <p:nvSpPr>
          <p:cNvPr id="264" name="Shape 264"/>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400" dirty="0"/>
              <a:t>-ปัญหาจากโลหิตจาง เช่น Thalassemia มีผลต่อเพิ่มความเสี่ยงต่อการถ่ายทอดไปยังบุตร SLEมีผลต่อความรุนแรงตามโรค เช่นอาจเกิด PIH</a:t>
            </a:r>
          </a:p>
          <a:p>
            <a:pPr marL="0" lvl="0" indent="0" rtl="0">
              <a:spcBef>
                <a:spcPts val="0"/>
              </a:spcBef>
              <a:buNone/>
            </a:pPr>
            <a:r>
              <a:rPr lang="en" sz="2400" dirty="0"/>
              <a:t>-เพิ่มโอกาสการคลอดก่อนกำหนด</a:t>
            </a:r>
          </a:p>
          <a:p>
            <a:pPr marL="0" lvl="0" indent="0" rtl="0">
              <a:spcBef>
                <a:spcPts val="0"/>
              </a:spcBef>
              <a:buNone/>
            </a:pPr>
            <a:r>
              <a:rPr lang="en" sz="2400" dirty="0"/>
              <a:t>-ทารกน้ำหนักน้อยกว่าปกติ หรือทารกโตช้าในครรภ์ </a:t>
            </a:r>
          </a:p>
          <a:p>
            <a:pPr marL="0" lvl="0" indent="0" rtl="0">
              <a:spcBef>
                <a:spcPts val="0"/>
              </a:spcBef>
              <a:buNone/>
            </a:pPr>
            <a:r>
              <a:rPr lang="en" sz="2400" dirty="0"/>
              <a:t>-เพิ่มโอกาสการตายปริกำเนิด</a:t>
            </a:r>
          </a:p>
          <a:p>
            <a:pPr marL="0" lvl="0" indent="0" rtl="0">
              <a:spcBef>
                <a:spcPts val="0"/>
              </a:spcBef>
              <a:buNone/>
            </a:pPr>
            <a:r>
              <a:rPr lang="en" sz="2400" dirty="0"/>
              <a:t>-มีผลกระทบซ้ำเติมต่อมารดาโดยตรงเมื่อมีการเสียเลือดจากการคลอดหรือการตั้งครรภ์</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This case...</a:t>
            </a:r>
          </a:p>
        </p:txBody>
      </p:sp>
      <p:sp>
        <p:nvSpPr>
          <p:cNvPr id="270" name="Shape 270"/>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3200" dirty="0"/>
              <a:t>Hb =10.7</a:t>
            </a:r>
          </a:p>
          <a:p>
            <a:pPr marL="0" lvl="0" indent="0" rtl="0">
              <a:spcBef>
                <a:spcPts val="0"/>
              </a:spcBef>
              <a:buNone/>
            </a:pPr>
            <a:r>
              <a:rPr lang="en" sz="3200" dirty="0"/>
              <a:t>MCV = 68.7 fL</a:t>
            </a:r>
          </a:p>
          <a:p>
            <a:pPr marL="0" lvl="0" indent="0" rtl="0">
              <a:spcBef>
                <a:spcPts val="0"/>
              </a:spcBef>
              <a:buNone/>
            </a:pPr>
            <a:r>
              <a:rPr lang="en" sz="3200" dirty="0"/>
              <a:t>DCIP: negative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Hb typing</a:t>
            </a:r>
          </a:p>
        </p:txBody>
      </p:sp>
      <p:sp>
        <p:nvSpPr>
          <p:cNvPr id="276" name="Shape 276"/>
          <p:cNvSpPr txBox="1">
            <a:spLocks noGrp="1"/>
          </p:cNvSpPr>
          <p:nvPr>
            <p:ph type="body" idx="1"/>
          </p:nvPr>
        </p:nvSpPr>
        <p:spPr>
          <a:xfrm>
            <a:off x="311700" y="1017725"/>
            <a:ext cx="8520600" cy="3416400"/>
          </a:xfrm>
          <a:prstGeom prst="rect">
            <a:avLst/>
          </a:prstGeom>
        </p:spPr>
        <p:txBody>
          <a:bodyPr wrap="square" lIns="91425" tIns="91425" rIns="91425" bIns="91425" anchor="t" anchorCtr="0">
            <a:noAutofit/>
          </a:bodyPr>
          <a:lstStyle/>
          <a:p>
            <a:pPr marL="0" lvl="0" indent="0" rtl="0">
              <a:spcBef>
                <a:spcPts val="0"/>
              </a:spcBef>
              <a:buNone/>
            </a:pPr>
            <a:r>
              <a:rPr lang="en" dirty="0"/>
              <a:t>Hy typing: A2A  A2=2.7%</a:t>
            </a:r>
          </a:p>
        </p:txBody>
      </p:sp>
      <p:pic>
        <p:nvPicPr>
          <p:cNvPr id="277" name="Shape 277"/>
          <p:cNvPicPr preferRelativeResize="0"/>
          <p:nvPr/>
        </p:nvPicPr>
        <p:blipFill rotWithShape="1">
          <a:blip r:embed="rId3">
            <a:alphaModFix/>
          </a:blip>
          <a:srcRect l="6785" t="28097" r="6298" b="14399"/>
          <a:stretch/>
        </p:blipFill>
        <p:spPr>
          <a:xfrm>
            <a:off x="1665743" y="1584225"/>
            <a:ext cx="5812513" cy="3416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DNA analysis</a:t>
            </a:r>
          </a:p>
        </p:txBody>
      </p:sp>
      <p:sp>
        <p:nvSpPr>
          <p:cNvPr id="283" name="Shape 283"/>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3200" dirty="0"/>
              <a:t>Thalassemia (alpha) DNA analysis: </a:t>
            </a:r>
          </a:p>
          <a:p>
            <a:pPr marL="457200" lvl="0" indent="-342900" rtl="0">
              <a:spcBef>
                <a:spcPts val="0"/>
              </a:spcBef>
              <a:spcAft>
                <a:spcPts val="0"/>
              </a:spcAft>
              <a:buSzPts val="1800"/>
              <a:buChar char="-"/>
            </a:pPr>
            <a:r>
              <a:rPr lang="en" sz="3200" dirty="0"/>
              <a:t>Gene for alpha thal 1(SEA deletion type) : Found heterozygous</a:t>
            </a:r>
          </a:p>
          <a:p>
            <a:pPr marL="457200" lvl="0" indent="-342900" rtl="0">
              <a:spcBef>
                <a:spcPts val="0"/>
              </a:spcBef>
              <a:buSzPts val="1800"/>
              <a:buChar char="-"/>
            </a:pPr>
            <a:r>
              <a:rPr lang="en" sz="3200" dirty="0"/>
              <a:t>Interpretation :</a:t>
            </a:r>
            <a:r>
              <a:rPr lang="en" sz="3200" b="1" dirty="0"/>
              <a:t> Heterozygous alpha thal 1 (- -SEA/alpha alpha)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Hb typing for her husband</a:t>
            </a:r>
          </a:p>
        </p:txBody>
      </p:sp>
      <p:sp>
        <p:nvSpPr>
          <p:cNvPr id="289" name="Shape 289"/>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800" dirty="0"/>
              <a:t>Hb typing EA (E28.9%)</a:t>
            </a:r>
          </a:p>
          <a:p>
            <a:pPr marL="0" lvl="0" indent="0" rtl="0">
              <a:spcBef>
                <a:spcPts val="0"/>
              </a:spcBef>
              <a:buNone/>
            </a:pPr>
            <a:r>
              <a:rPr lang="en" sz="2800" dirty="0"/>
              <a:t>Interpret: HbE trait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Therefore..</a:t>
            </a:r>
          </a:p>
        </p:txBody>
      </p:sp>
      <p:sp>
        <p:nvSpPr>
          <p:cNvPr id="295" name="Shape 295"/>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3200" dirty="0"/>
              <a:t>-Mild anemia due to thalassemia, </a:t>
            </a:r>
          </a:p>
          <a:p>
            <a:pPr marL="0" lvl="0" indent="0" rtl="0">
              <a:spcBef>
                <a:spcPts val="0"/>
              </a:spcBef>
              <a:buNone/>
            </a:pPr>
            <a:r>
              <a:rPr lang="en" sz="3200" dirty="0"/>
              <a:t>-</a:t>
            </a:r>
            <a:r>
              <a:rPr lang="en" sz="3200" b="1" dirty="0"/>
              <a:t>Non couple risk</a:t>
            </a:r>
            <a:r>
              <a:rPr lang="en" sz="3200" dirty="0"/>
              <a:t> for severe thalassemia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dirty="0"/>
              <a:t>Previous preterm PROM</a:t>
            </a:r>
          </a:p>
        </p:txBody>
      </p:sp>
      <p:sp>
        <p:nvSpPr>
          <p:cNvPr id="301" name="Shape 301"/>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buSzPts val="1800"/>
              <a:buChar char="●"/>
            </a:pPr>
            <a:r>
              <a:rPr lang="en" sz="2800" dirty="0"/>
              <a:t>PROM : premature rupture of membrane</a:t>
            </a:r>
          </a:p>
          <a:p>
            <a:pPr marL="457200" lvl="0" indent="0" rtl="0">
              <a:spcBef>
                <a:spcPts val="0"/>
              </a:spcBef>
              <a:buNone/>
            </a:pPr>
            <a:r>
              <a:rPr lang="en" sz="2800" dirty="0"/>
              <a:t>Membrane rupture before the onset of true labor pain</a:t>
            </a:r>
          </a:p>
          <a:p>
            <a:pPr marL="457200" lvl="0" indent="-342900" rtl="0">
              <a:spcBef>
                <a:spcPts val="0"/>
              </a:spcBef>
              <a:buSzPts val="1800"/>
              <a:buChar char="●"/>
            </a:pPr>
            <a:r>
              <a:rPr lang="en" sz="2800" dirty="0"/>
              <a:t>Preterm PROM</a:t>
            </a:r>
          </a:p>
          <a:p>
            <a:pPr marL="0" lvl="0" indent="0" rtl="0">
              <a:spcBef>
                <a:spcPts val="0"/>
              </a:spcBef>
              <a:buNone/>
            </a:pPr>
            <a:r>
              <a:rPr lang="en" sz="2800" dirty="0"/>
              <a:t>        GA &lt; 37 completed weeks of gestation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73" name="Shape 73"/>
          <p:cNvSpPr txBox="1">
            <a:spLocks noGrp="1"/>
          </p:cNvSpPr>
          <p:nvPr>
            <p:ph type="body" idx="1"/>
          </p:nvPr>
        </p:nvSpPr>
        <p:spPr>
          <a:xfrm>
            <a:off x="311700" y="1017725"/>
            <a:ext cx="8520600" cy="3551150"/>
          </a:xfrm>
          <a:prstGeom prst="rect">
            <a:avLst/>
          </a:prstGeom>
        </p:spPr>
        <p:txBody>
          <a:bodyPr wrap="square" lIns="91425" tIns="91425" rIns="91425" bIns="91425" anchor="t" anchorCtr="0">
            <a:noAutofit/>
          </a:bodyPr>
          <a:lstStyle/>
          <a:p>
            <a:pPr marL="457200" lvl="0" indent="-342900">
              <a:spcBef>
                <a:spcPts val="0"/>
              </a:spcBef>
              <a:spcAft>
                <a:spcPts val="0"/>
              </a:spcAft>
              <a:buSzPts val="1800"/>
              <a:buChar char="-"/>
            </a:pPr>
            <a:r>
              <a:rPr lang="en" sz="1800" dirty="0"/>
              <a:t>ประวัติยาคุม: DMPA สลับกับ OCP, duration 4 years, หยุดมา 1 เดือนก่อนตั้งครรภ์</a:t>
            </a:r>
          </a:p>
          <a:p>
            <a:pPr marL="457200" lvl="0" indent="-342900">
              <a:spcBef>
                <a:spcPts val="0"/>
              </a:spcBef>
              <a:buSzPts val="1800"/>
              <a:buChar char="-"/>
            </a:pPr>
            <a:r>
              <a:rPr lang="en" sz="1800" dirty="0"/>
              <a:t>Total weight gain 11.7 kg, ก่อนตั้งครรภ์ 48 kg, หลังตั้งครรภ์ 59.3 kg, BMI =21.33 kg/m2</a:t>
            </a:r>
          </a:p>
          <a:p>
            <a:pPr marL="0" lvl="0" indent="0">
              <a:spcBef>
                <a:spcPts val="0"/>
              </a:spcBef>
              <a:buNone/>
            </a:pPr>
            <a:r>
              <a:rPr lang="en" sz="1800" dirty="0">
                <a:solidFill>
                  <a:schemeClr val="accent1">
                    <a:lumMod val="50000"/>
                  </a:schemeClr>
                </a:solidFill>
              </a:rPr>
              <a:t>ANC lab investigation (first ANC)</a:t>
            </a:r>
          </a:p>
          <a:p>
            <a:pPr marL="457200" lvl="0" indent="-342900" rtl="0">
              <a:spcBef>
                <a:spcPts val="0"/>
              </a:spcBef>
              <a:spcAft>
                <a:spcPts val="0"/>
              </a:spcAft>
              <a:buSzPts val="1800"/>
              <a:buChar char="-"/>
            </a:pPr>
            <a:r>
              <a:rPr lang="en" sz="1800" dirty="0"/>
              <a:t>Hb/Hct = 10.7/34.3, MCV 68.1, DCIP neg, hemoglobin typing A2A A2 = 2.7%, DNA analysis heterozygous alpha thal1</a:t>
            </a:r>
          </a:p>
          <a:p>
            <a:pPr marL="457200" lvl="0" indent="-342900">
              <a:spcBef>
                <a:spcPts val="0"/>
              </a:spcBef>
              <a:spcAft>
                <a:spcPts val="0"/>
              </a:spcAft>
              <a:buSzPts val="1800"/>
              <a:buChar char="-"/>
            </a:pPr>
            <a:r>
              <a:rPr lang="en" sz="1800" dirty="0"/>
              <a:t>blood group O, Rh positive</a:t>
            </a:r>
          </a:p>
          <a:p>
            <a:pPr marL="457200" lvl="0" indent="-342900">
              <a:spcBef>
                <a:spcPts val="0"/>
              </a:spcBef>
              <a:spcAft>
                <a:spcPts val="0"/>
              </a:spcAft>
              <a:buSzPts val="1800"/>
              <a:buChar char="-"/>
            </a:pPr>
            <a:r>
              <a:rPr lang="en" sz="1800" dirty="0"/>
              <a:t>Anti-TP NR, HBsAg neg, anti-HIV neg, VDRL neg </a:t>
            </a:r>
          </a:p>
          <a:p>
            <a:pPr marL="457200" lvl="0" indent="-342900">
              <a:spcBef>
                <a:spcPts val="0"/>
              </a:spcBef>
              <a:buSzPts val="1800"/>
              <a:buChar char="-"/>
            </a:pPr>
            <a:r>
              <a:rPr lang="en" sz="1800" dirty="0"/>
              <a:t>สามี Hb typing EA (E 28.9%) -&gt; no risk severe thalassemia</a:t>
            </a:r>
          </a:p>
          <a:p>
            <a:pPr marL="0" lvl="0" indent="0">
              <a:spcBef>
                <a:spcPts val="0"/>
              </a:spcBef>
              <a:buNone/>
            </a:pPr>
            <a:endParaRPr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ctrTitle"/>
          </p:nvPr>
        </p:nvSpPr>
        <p:spPr>
          <a:xfrm>
            <a:off x="311700" y="744575"/>
            <a:ext cx="8520600" cy="792600"/>
          </a:xfrm>
          <a:prstGeom prst="rect">
            <a:avLst/>
          </a:prstGeom>
        </p:spPr>
        <p:txBody>
          <a:bodyPr wrap="square" lIns="91425" tIns="91425" rIns="91425" bIns="91425" anchor="b" anchorCtr="0">
            <a:noAutofit/>
          </a:bodyPr>
          <a:lstStyle/>
          <a:p>
            <a:pPr marL="0" lvl="0" indent="0">
              <a:spcBef>
                <a:spcPts val="0"/>
              </a:spcBef>
              <a:buNone/>
            </a:pPr>
            <a:r>
              <a:rPr lang="en"/>
              <a:t>PROM prevention</a:t>
            </a:r>
          </a:p>
        </p:txBody>
      </p:sp>
      <p:sp>
        <p:nvSpPr>
          <p:cNvPr id="307" name="Shape 307"/>
          <p:cNvSpPr txBox="1">
            <a:spLocks noGrp="1"/>
          </p:cNvSpPr>
          <p:nvPr>
            <p:ph type="subTitle" idx="1"/>
          </p:nvPr>
        </p:nvSpPr>
        <p:spPr>
          <a:xfrm>
            <a:off x="311700" y="1908325"/>
            <a:ext cx="8520600" cy="2490600"/>
          </a:xfrm>
          <a:prstGeom prst="rect">
            <a:avLst/>
          </a:prstGeom>
        </p:spPr>
        <p:txBody>
          <a:bodyPr wrap="square" lIns="91425" tIns="91425" rIns="91425" bIns="91425" anchor="t" anchorCtr="0">
            <a:noAutofit/>
          </a:bodyPr>
          <a:lstStyle/>
          <a:p>
            <a:pPr marL="0" lvl="0" indent="0" algn="l">
              <a:spcBef>
                <a:spcPts val="0"/>
              </a:spcBef>
              <a:buNone/>
            </a:pPr>
            <a:r>
              <a:rPr lang="en" sz="2400" dirty="0"/>
              <a:t>	Any woman that has had a history of preterm delivery, because of PROM or not, is recommended to take progesterone supplementation to prevent preterm birth recurrence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Clinical presentation</a:t>
            </a:r>
          </a:p>
        </p:txBody>
      </p:sp>
      <p:sp>
        <p:nvSpPr>
          <p:cNvPr id="313" name="Shape 313"/>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1800" u="sng" dirty="0"/>
              <a:t>History</a:t>
            </a:r>
          </a:p>
          <a:p>
            <a:pPr marL="457200" lvl="0" indent="-342900" rtl="0">
              <a:spcBef>
                <a:spcPts val="0"/>
              </a:spcBef>
              <a:spcAft>
                <a:spcPts val="0"/>
              </a:spcAft>
              <a:buSzPts val="1800"/>
              <a:buChar char="-"/>
            </a:pPr>
            <a:r>
              <a:rPr lang="en" sz="1800" dirty="0"/>
              <a:t>sudden “gush” of clear or pale yellow fluid from vagina</a:t>
            </a:r>
          </a:p>
          <a:p>
            <a:pPr marL="457200" lvl="0" indent="-342900" rtl="0">
              <a:spcBef>
                <a:spcPts val="0"/>
              </a:spcBef>
              <a:spcAft>
                <a:spcPts val="0"/>
              </a:spcAft>
              <a:buSzPts val="1800"/>
              <a:buChar char="-"/>
            </a:pPr>
            <a:r>
              <a:rPr lang="en" sz="1800" dirty="0"/>
              <a:t>Intermittent or constant leaking of small amounts of fluid</a:t>
            </a:r>
          </a:p>
          <a:p>
            <a:pPr marL="457200" lvl="0" indent="-342900" rtl="0">
              <a:spcBef>
                <a:spcPts val="0"/>
              </a:spcBef>
              <a:spcAft>
                <a:spcPts val="0"/>
              </a:spcAft>
              <a:buSzPts val="1800"/>
              <a:buChar char="-"/>
            </a:pPr>
            <a:r>
              <a:rPr lang="en" sz="1800" dirty="0"/>
              <a:t>Sensation of wetness within vagina or on perineum</a:t>
            </a:r>
          </a:p>
          <a:p>
            <a:pPr marL="457200" lvl="0" indent="-342900" rtl="0">
              <a:spcBef>
                <a:spcPts val="0"/>
              </a:spcBef>
              <a:spcAft>
                <a:spcPts val="0"/>
              </a:spcAft>
              <a:buSzPts val="1800"/>
              <a:buChar char="●"/>
            </a:pPr>
            <a:r>
              <a:rPr lang="en" sz="1800" u="sng" dirty="0"/>
              <a:t>Physical examination</a:t>
            </a:r>
          </a:p>
          <a:p>
            <a:pPr marL="457200" lvl="0" indent="-342900" rtl="0">
              <a:spcBef>
                <a:spcPts val="0"/>
              </a:spcBef>
              <a:spcAft>
                <a:spcPts val="0"/>
              </a:spcAft>
              <a:buSzPts val="1800"/>
              <a:buChar char="-"/>
            </a:pPr>
            <a:r>
              <a:rPr lang="en" sz="1800" dirty="0"/>
              <a:t>direct observation of AF coming out of cervical canal or pooling in vaginal fornix</a:t>
            </a:r>
          </a:p>
          <a:p>
            <a:pPr marL="457200" lvl="0" indent="-342900" rtl="0">
              <a:spcBef>
                <a:spcPts val="0"/>
              </a:spcBef>
              <a:spcAft>
                <a:spcPts val="0"/>
              </a:spcAft>
              <a:buSzPts val="1800"/>
              <a:buChar char="-"/>
            </a:pPr>
            <a:r>
              <a:rPr lang="en" sz="1800" dirty="0"/>
              <a:t>If AF not immediately visible : asked to push on her fundus, valsava, or cough to provoke leakage of AF from cervical os</a:t>
            </a:r>
          </a:p>
          <a:p>
            <a:pPr marL="457200" lvl="0" indent="-342900">
              <a:spcBef>
                <a:spcPts val="0"/>
              </a:spcBef>
              <a:buSzPts val="1800"/>
              <a:buChar char="-"/>
            </a:pPr>
            <a:r>
              <a:rPr lang="en" sz="1800" dirty="0"/>
              <a:t>Digital examination should be avoided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Management</a:t>
            </a:r>
          </a:p>
        </p:txBody>
      </p:sp>
      <p:pic>
        <p:nvPicPr>
          <p:cNvPr id="319" name="Shape 319"/>
          <p:cNvPicPr preferRelativeResize="0"/>
          <p:nvPr/>
        </p:nvPicPr>
        <p:blipFill>
          <a:blip r:embed="rId3">
            <a:alphaModFix/>
          </a:blip>
          <a:stretch>
            <a:fillRect/>
          </a:stretch>
        </p:blipFill>
        <p:spPr>
          <a:xfrm>
            <a:off x="1620622" y="104313"/>
            <a:ext cx="5071749" cy="49348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ctrTitle"/>
          </p:nvPr>
        </p:nvSpPr>
        <p:spPr>
          <a:prstGeom prst="rect">
            <a:avLst/>
          </a:prstGeom>
        </p:spPr>
        <p:txBody>
          <a:bodyPr wrap="square" lIns="91425" tIns="91425" rIns="91425" bIns="91425" anchor="b" anchorCtr="0">
            <a:noAutofit/>
          </a:bodyPr>
          <a:lstStyle/>
          <a:p>
            <a:pPr marL="0" lvl="0" indent="0">
              <a:spcBef>
                <a:spcPts val="0"/>
              </a:spcBef>
              <a:buNone/>
            </a:pPr>
            <a:r>
              <a:rPr lang="en" sz="4800" dirty="0"/>
              <a:t>Patient Education</a:t>
            </a:r>
          </a:p>
        </p:txBody>
      </p:sp>
      <p:sp>
        <p:nvSpPr>
          <p:cNvPr id="325" name="Shape 325"/>
          <p:cNvSpPr txBox="1">
            <a:spLocks noGrp="1"/>
          </p:cNvSpPr>
          <p:nvPr>
            <p:ph type="subTitle" idx="1"/>
          </p:nvPr>
        </p:nvSpPr>
        <p:spPr>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ctrTitle"/>
          </p:nvPr>
        </p:nvSpPr>
        <p:spPr>
          <a:prstGeom prst="rect">
            <a:avLst/>
          </a:prstGeom>
        </p:spPr>
        <p:txBody>
          <a:bodyPr wrap="square" lIns="91425" tIns="91425" rIns="91425" bIns="91425" anchor="b" anchorCtr="0">
            <a:noAutofit/>
          </a:bodyPr>
          <a:lstStyle/>
          <a:p>
            <a:pPr marL="0" lvl="0" indent="0">
              <a:spcBef>
                <a:spcPts val="0"/>
              </a:spcBef>
              <a:buNone/>
            </a:pPr>
            <a:r>
              <a:rPr lang="en" sz="5400" dirty="0"/>
              <a:t>ภาวะครรภ์เป็นพิษ</a:t>
            </a:r>
          </a:p>
        </p:txBody>
      </p:sp>
      <p:sp>
        <p:nvSpPr>
          <p:cNvPr id="331" name="Shape 331"/>
          <p:cNvSpPr txBox="1">
            <a:spLocks noGrp="1"/>
          </p:cNvSpPr>
          <p:nvPr>
            <p:ph type="subTitle" idx="1"/>
          </p:nvPr>
        </p:nvSpPr>
        <p:spPr>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dirty="0"/>
              <a:t>ภาวะครรภ์เป็นพิษ (Pre-eclampsia)</a:t>
            </a:r>
          </a:p>
        </p:txBody>
      </p:sp>
      <p:sp>
        <p:nvSpPr>
          <p:cNvPr id="337" name="Shape 337"/>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AutoNum type="arabicPeriod"/>
            </a:pPr>
            <a:r>
              <a:rPr lang="en" sz="2400" dirty="0"/>
              <a:t>แนะนำให้หญิงตั้งครรภ์ทราบว่าคือภาวะความดันโลหิตสูงถึงเกณฑ์ ร่วมกับมีภาวะโปรตีนไข่ขาวในปัสสาวะในหญิงตั้งครรภ์ที่อายุครรภ์มากกว่า 20 สัปดาห์ หลังคลอดภาวะครรภ์เป็นพิษจะค่อยๆหายไป</a:t>
            </a:r>
          </a:p>
          <a:p>
            <a:pPr marL="457200" lvl="0" indent="-342900">
              <a:spcBef>
                <a:spcPts val="0"/>
              </a:spcBef>
              <a:buSzPts val="1800"/>
              <a:buAutoNum type="arabicPeriod"/>
            </a:pPr>
            <a:r>
              <a:rPr lang="en" sz="2400" dirty="0"/>
              <a:t>สาเหตุของการเกิดครรภ์เป็นพิษยังไม่เป็นที่ทราบแน่ชัด อาจเกิดจากความผิดปกติของระบบภูมิคุ้มกันต้านทานโรคของร่างกาย หรือฮอร์โมนจากต่อมไร้ท่อบางตัว หรือจากกรรมพันธุ์</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dirty="0"/>
              <a:t>ภาวะครรภ์เป็นพิษ (Pre-eclampsia)</a:t>
            </a:r>
          </a:p>
        </p:txBody>
      </p:sp>
      <p:sp>
        <p:nvSpPr>
          <p:cNvPr id="343" name="Shape 343"/>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000" dirty="0"/>
              <a:t>3. แนะนำให้หญิงตั้งครรภ์ทราบถึงบุคคลที่มีความเสี่ยงซึ่งได้แก่</a:t>
            </a:r>
          </a:p>
          <a:p>
            <a:pPr marL="0" lvl="0" indent="0" rtl="0">
              <a:spcBef>
                <a:spcPts val="0"/>
              </a:spcBef>
              <a:buNone/>
            </a:pPr>
            <a:r>
              <a:rPr lang="en" sz="2000" dirty="0"/>
              <a:t>-สตรีตั้งครรภ์แรกหรือตั้งครรภ์แรกกับคู่สมรสใหม่</a:t>
            </a:r>
            <a:br>
              <a:rPr lang="en" sz="2000" dirty="0"/>
            </a:br>
            <a:r>
              <a:rPr lang="en" sz="2000" dirty="0"/>
              <a:t>-สตรีตั้งครรภ์ที่อายุน้อยกว่า 18 ปีหรือมากกว่า 35 ปี</a:t>
            </a:r>
            <a:br>
              <a:rPr lang="en" sz="2000" dirty="0"/>
            </a:br>
            <a:r>
              <a:rPr lang="en" sz="2000" dirty="0"/>
              <a:t>-ระยะห่างของการตั้งครรภ์ห่างจากครรภ์ก่อนมากกว่า 10 ปี</a:t>
            </a:r>
            <a:br>
              <a:rPr lang="en" sz="2000" dirty="0"/>
            </a:br>
            <a:r>
              <a:rPr lang="en" sz="2000" dirty="0"/>
              <a:t>-สตรีตั้งครรภ์ที่มีประวัติครรภ์เป็นพิษในครรภ์ครั้งก่อน</a:t>
            </a:r>
            <a:br>
              <a:rPr lang="en" sz="2000" dirty="0"/>
            </a:br>
            <a:r>
              <a:rPr lang="en" sz="2000" dirty="0"/>
              <a:t>-สตรีตั้งครรภ์ที่มีญาติพี่น้องสายตรง (มารดาและ/หรือพี่น้องท้องเดียวกัน) มีภาวะครรภ์เป็นพิษ</a:t>
            </a:r>
            <a:br>
              <a:rPr lang="en" sz="2000" dirty="0"/>
            </a:br>
            <a:r>
              <a:rPr lang="en" sz="2000" dirty="0"/>
              <a:t>-สตรีตั้งครรภ์ที่มีโรคประจำตัวก่อนตั้งครรภ์เช่น โรคเบาหวาน โรคความดันโลหิตสูง โรคไต โรคไตเรื้อรัง โรคลูปัส/โรคเอสแอลอี</a:t>
            </a:r>
            <a:br>
              <a:rPr lang="en" sz="2000" dirty="0"/>
            </a:br>
            <a:r>
              <a:rPr lang="en" sz="2000" dirty="0"/>
              <a:t>-สตรีตั้งครรภ์แฝด</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dirty="0"/>
              <a:t>ภาวะครรภ์เป็นพิษ (Pre-eclampsia)</a:t>
            </a:r>
          </a:p>
        </p:txBody>
      </p:sp>
      <p:sp>
        <p:nvSpPr>
          <p:cNvPr id="349" name="Shape 349"/>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000" dirty="0"/>
              <a:t>4. แนะนำให้หญิงตั้งครรภ์ทราบว่า ภาวะครรภ์เป็นพิษมีทั้งรุนแรงและไม่รุนแรง ซึ่งหญิงรายนี้จัดว่าอยู่ในภาวะรุนแรง ซึ่งมีความเสี่ยงต่อการชักได้</a:t>
            </a:r>
          </a:p>
          <a:p>
            <a:pPr marL="0" lvl="0" indent="0">
              <a:spcBef>
                <a:spcPts val="0"/>
              </a:spcBef>
              <a:buNone/>
            </a:pPr>
            <a:r>
              <a:rPr lang="en" sz="2000" dirty="0"/>
              <a:t>5. แนะนำว่ามีความเสี่ยงที่จะเป็นอีกครั้งในการตั้งครรภ์ครั้งหน้า จึงควรรีบมาฝากครรภ์ตั้งแต่เนิ่นๆ ถ้าต้องการจะมีลูก และถ้ามีอาการต่อไปนี้ควรรีบมาโรงพยาบาล (อาการที่พบได้)</a:t>
            </a:r>
          </a:p>
          <a:p>
            <a:pPr marL="0" lvl="0" indent="0">
              <a:spcBef>
                <a:spcPts val="0"/>
              </a:spcBef>
              <a:buNone/>
            </a:pPr>
            <a:r>
              <a:rPr lang="en" sz="2000" dirty="0"/>
              <a:t>-ปวดศีรษะรุนแรงและมีอาการตาพร่ามัวหรือมองเห็นแสงวูบวาบ</a:t>
            </a:r>
            <a:br>
              <a:rPr lang="en" sz="2000" dirty="0"/>
            </a:br>
            <a:r>
              <a:rPr lang="en" sz="2000" dirty="0"/>
              <a:t>-มีอาการจุกแน่นใต้ลิ้นปี่</a:t>
            </a:r>
            <a:br>
              <a:rPr lang="en" sz="2000" dirty="0"/>
            </a:br>
            <a:r>
              <a:rPr lang="en" sz="2000" dirty="0"/>
              <a:t>-มีอาการคลื่นไส้อาเจียนมาก</a:t>
            </a:r>
            <a:br>
              <a:rPr lang="en" sz="2000" dirty="0"/>
            </a:br>
            <a:r>
              <a:rPr lang="en" sz="2000" dirty="0"/>
              <a:t>-น้ำหนักตัวเพิ่มขึ้นอย่างรวดเร็ว</a:t>
            </a:r>
            <a:br>
              <a:rPr lang="en" sz="2000" dirty="0"/>
            </a:br>
            <a:r>
              <a:rPr lang="en" sz="2000" dirty="0"/>
              <a:t>-อาการบวมตามใบหน้า มือ ข้อเท้า และเท้า</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dirty="0"/>
              <a:t>ภาวะครรภ์เป็นพิษ (Pre-eclampsia)</a:t>
            </a:r>
          </a:p>
        </p:txBody>
      </p:sp>
      <p:sp>
        <p:nvSpPr>
          <p:cNvPr id="355" name="Shape 355"/>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000" dirty="0"/>
              <a:t>6. การรักษาภาวะครรภ์เป็นพิษชนิดรุนแรงคือ</a:t>
            </a:r>
          </a:p>
          <a:p>
            <a:pPr marL="0" lvl="0" indent="0">
              <a:spcBef>
                <a:spcPts val="0"/>
              </a:spcBef>
              <a:buNone/>
            </a:pPr>
            <a:r>
              <a:rPr lang="en" sz="2000" dirty="0"/>
              <a:t>-ครรภ์เป็นพิษชนิดรุนแรง ต้องเข้ารับการรักษาในโรงพยาบาลเพื่อสังเกตอาการอย่างใกล้ชิดและเฝ้าระวังภาวะแทรกซ้อน (ผลข้างเคียง) มีการวัดความดันโลหิตอย่างใกล้ชิด</a:t>
            </a:r>
          </a:p>
          <a:p>
            <a:pPr marL="0" lvl="0" indent="0">
              <a:spcBef>
                <a:spcPts val="0"/>
              </a:spcBef>
              <a:buNone/>
            </a:pPr>
            <a:r>
              <a:rPr lang="en" sz="2000" dirty="0"/>
              <a:t>-หากความดันโลหิตสูงมากกว่าเกณฑ์หรือมากกว่าหรือเท่ากับ 160/110 มม.ปรอท จำเป็นต้องได้รับยาลดความดันโลหิตเพื่อป้องกันหลอดเลือดในสมองแตกำ</a:t>
            </a:r>
          </a:p>
          <a:p>
            <a:pPr marL="0" lvl="0" indent="0">
              <a:spcBef>
                <a:spcPts val="0"/>
              </a:spcBef>
              <a:buNone/>
            </a:pPr>
            <a:r>
              <a:rPr lang="en" sz="2000" dirty="0"/>
              <a:t>-มีการติดตามการเจริญเติบโตของทารกในครรภ์โดยเครื่องอัลตราซาวด์เป็นระยะๆ </a:t>
            </a:r>
          </a:p>
          <a:p>
            <a:pPr marL="0" lvl="0" indent="0">
              <a:spcBef>
                <a:spcPts val="0"/>
              </a:spcBef>
              <a:buNone/>
            </a:pPr>
            <a:r>
              <a:rPr lang="en" sz="2000" dirty="0"/>
              <a:t>-จำเป็นต้องได้รับยาป้องกันการชักระหว่างรอคลอดจนถึงหลังคลอด 24 ชั่วโมง ในรายที่มีอาการรุนแรงอาจมีความจำเป็นต้องรับยุติการตั้งครรภ์ โดยการกระตุ้นการคลอด</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7.หลังคลอด...</a:t>
            </a:r>
          </a:p>
        </p:txBody>
      </p:sp>
      <p:sp>
        <p:nvSpPr>
          <p:cNvPr id="361" name="Shape 361"/>
          <p:cNvSpPr txBox="1">
            <a:spLocks noGrp="1"/>
          </p:cNvSpPr>
          <p:nvPr>
            <p:ph type="body" idx="1"/>
          </p:nvPr>
        </p:nvSpPr>
        <p:spPr>
          <a:xfrm>
            <a:off x="311700" y="1291020"/>
            <a:ext cx="8520600" cy="3416400"/>
          </a:xfrm>
          <a:prstGeom prst="rect">
            <a:avLst/>
          </a:prstGeom>
        </p:spPr>
        <p:txBody>
          <a:bodyPr wrap="square" lIns="91425" tIns="91425" rIns="91425" bIns="91425" anchor="t" anchorCtr="0">
            <a:noAutofit/>
          </a:bodyPr>
          <a:lstStyle/>
          <a:p>
            <a:pPr marL="0" lvl="0" indent="0">
              <a:spcBef>
                <a:spcPts val="0"/>
              </a:spcBef>
              <a:buNone/>
            </a:pPr>
            <a:r>
              <a:rPr lang="en" sz="2000" dirty="0"/>
              <a:t>-ต้องได้รับยาป้องกันการชัก/ยากันชัก ต่อจนครบ 24 ชั่วโมงหลังคลอด </a:t>
            </a:r>
          </a:p>
          <a:p>
            <a:pPr marL="0" lvl="0" indent="0">
              <a:spcBef>
                <a:spcPts val="0"/>
              </a:spcBef>
              <a:buNone/>
            </a:pPr>
            <a:r>
              <a:rPr lang="en" sz="2000" dirty="0"/>
              <a:t>-ถ้ามีความดันโลหิตสูงเกิน 160/110 มม.ปรอท อาจจำเป็นต้องได้รับยาลดความดันโลหิต</a:t>
            </a:r>
          </a:p>
          <a:p>
            <a:pPr marL="0" lvl="0" indent="0">
              <a:spcBef>
                <a:spcPts val="0"/>
              </a:spcBef>
              <a:buNone/>
            </a:pPr>
            <a:r>
              <a:rPr lang="en" sz="2000" dirty="0"/>
              <a:t>-วัดความดันโลหิตทุกสัปดาห์จนอย่างน้อยประมาณ 6 - 12 สัปดาห์หลังคลอด หรือจนกว่าจะหยุดยาลดความดันโลหิต หรือตามแพทย์ที่รักษาดูแลแนะนำ</a:t>
            </a:r>
            <a:br>
              <a:rPr lang="en" sz="2000" dirty="0"/>
            </a:br>
            <a:r>
              <a:rPr lang="en" sz="2000" dirty="0"/>
              <a:t>-สามารถให้นมทารกได้ปกติโดยยาป้องกันการชักไม่มีผลต่อทารกที่ได้รับนมมารดา แต่ทั้งนี้ขึ้นกับคำแนะนำของแพทย์ผู้ให้การดูแลรักษา</a:t>
            </a:r>
            <a:br>
              <a:rPr lang="en" sz="2000" dirty="0"/>
            </a:br>
            <a:r>
              <a:rPr lang="en" sz="2000" dirty="0"/>
              <a:t>-โดยทั่วไปอาการต่างๆจะดีขึ้นหลังคลอด โดยหากเกิน 12 สัปดาห์หลังคลอดแล้วยังคงมีความดันโลหิตสูงอาจเป็นโรคความดันโลหิตสูงชนิดเรื้อรัง ควรพบแพทย์อย่างต่อเนื่องตามแพทย์นัดเพื่อทำการรักษาต่อไป</a:t>
            </a:r>
            <a:br>
              <a:rPr lang="en" sz="2000" dirty="0"/>
            </a:br>
            <a:endParaRPr lang="e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00395" y="863550"/>
            <a:ext cx="8520600" cy="3416400"/>
          </a:xfrm>
          <a:prstGeom prst="rect">
            <a:avLst/>
          </a:prstGeom>
        </p:spPr>
        <p:txBody>
          <a:bodyPr wrap="square" lIns="91425" tIns="91425" rIns="91425" bIns="91425" anchor="t" anchorCtr="0">
            <a:noAutofit/>
          </a:bodyPr>
          <a:lstStyle/>
          <a:p>
            <a:pPr marL="457200" lvl="0" indent="-342900">
              <a:spcBef>
                <a:spcPts val="0"/>
              </a:spcBef>
              <a:buSzPts val="1800"/>
              <a:buChar char="-"/>
            </a:pPr>
            <a:r>
              <a:rPr lang="en" sz="2000" dirty="0"/>
              <a:t>ประวัติประจำเดือน : interval 28 วัน, duration 4 วัน, ใช้ผ้าอนามัย 3แผ่นชุ่ม, ประจำเดือนมาสม่ำเสมอ, มีประจำเดือนครั้งแรก 15 ปี, มีอาการปวดประจำเดือนวันแรกเล็กน้อย</a:t>
            </a:r>
          </a:p>
          <a:p>
            <a:pPr marL="0" lvl="0" indent="-69850">
              <a:spcBef>
                <a:spcPts val="0"/>
              </a:spcBef>
              <a:buClr>
                <a:schemeClr val="dk1"/>
              </a:buClr>
              <a:buSzPts val="1100"/>
              <a:buFont typeface="Arial"/>
              <a:buNone/>
            </a:pPr>
            <a:r>
              <a:rPr lang="en" sz="2000" dirty="0">
                <a:solidFill>
                  <a:schemeClr val="accent1">
                    <a:lumMod val="50000"/>
                  </a:schemeClr>
                </a:solidFill>
              </a:rPr>
              <a:t>Past history: </a:t>
            </a:r>
          </a:p>
          <a:p>
            <a:pPr marL="457200" lvl="0" indent="-342900">
              <a:spcBef>
                <a:spcPts val="0"/>
              </a:spcBef>
              <a:spcAft>
                <a:spcPts val="0"/>
              </a:spcAft>
              <a:buSzPts val="1800"/>
              <a:buChar char="-"/>
            </a:pPr>
            <a:r>
              <a:rPr lang="en" sz="2000" dirty="0"/>
              <a:t>ปฏิเสธประวัติโรคประจำตัว</a:t>
            </a:r>
          </a:p>
          <a:p>
            <a:pPr marL="457200" lvl="0" indent="-342900">
              <a:spcBef>
                <a:spcPts val="0"/>
              </a:spcBef>
              <a:spcAft>
                <a:spcPts val="0"/>
              </a:spcAft>
              <a:buSzPts val="1800"/>
              <a:buChar char="-"/>
            </a:pPr>
            <a:r>
              <a:rPr lang="en" sz="2000" dirty="0"/>
              <a:t>ปฏิเสธประวัติแพ้ยาแพ้อาหาร</a:t>
            </a:r>
          </a:p>
          <a:p>
            <a:pPr marL="457200" lvl="0" indent="-342900">
              <a:spcBef>
                <a:spcPts val="0"/>
              </a:spcBef>
              <a:spcAft>
                <a:spcPts val="0"/>
              </a:spcAft>
              <a:buSzPts val="1800"/>
              <a:buChar char="-"/>
            </a:pPr>
            <a:r>
              <a:rPr lang="en" sz="2000" dirty="0"/>
              <a:t>ปฏิเสธประวัติคนในครอบครัวมีภาวะความดันโลหิตสูงขณะตั้งครรภ์</a:t>
            </a:r>
          </a:p>
          <a:p>
            <a:pPr marL="457200" lvl="0" indent="-342900">
              <a:spcBef>
                <a:spcPts val="0"/>
              </a:spcBef>
              <a:spcAft>
                <a:spcPts val="0"/>
              </a:spcAft>
              <a:buSzPts val="1800"/>
              <a:buChar char="-"/>
            </a:pPr>
            <a:r>
              <a:rPr lang="en" sz="2000" dirty="0"/>
              <a:t>ปฏิเสธประวัติสูบบุหรี่</a:t>
            </a:r>
          </a:p>
          <a:p>
            <a:pPr marL="457200" lvl="0" indent="-342900">
              <a:spcBef>
                <a:spcPts val="0"/>
              </a:spcBef>
              <a:buSzPts val="1800"/>
              <a:buChar char="-"/>
            </a:pPr>
            <a:r>
              <a:rPr lang="en" sz="2000" dirty="0"/>
              <a:t>ปฏิเสธประวัติดื่มเครื่องดื่มแอลกอฮอล์</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8. ข้อห้ามเมื่อรู้ว่ามีครรภ์เป็นพิษ</a:t>
            </a:r>
          </a:p>
        </p:txBody>
      </p:sp>
      <p:sp>
        <p:nvSpPr>
          <p:cNvPr id="367" name="Shape 367"/>
          <p:cNvSpPr txBox="1">
            <a:spLocks noGrp="1"/>
          </p:cNvSpPr>
          <p:nvPr>
            <p:ph type="body" idx="1"/>
          </p:nvPr>
        </p:nvSpPr>
        <p:spPr>
          <a:xfrm>
            <a:off x="311700" y="1190575"/>
            <a:ext cx="8520600" cy="3416400"/>
          </a:xfrm>
          <a:prstGeom prst="rect">
            <a:avLst/>
          </a:prstGeom>
        </p:spPr>
        <p:txBody>
          <a:bodyPr wrap="square" lIns="91425" tIns="91425" rIns="91425" bIns="91425" anchor="t" anchorCtr="0">
            <a:noAutofit/>
          </a:bodyPr>
          <a:lstStyle/>
          <a:p>
            <a:pPr marL="0" lvl="0" indent="0">
              <a:spcBef>
                <a:spcPts val="0"/>
              </a:spcBef>
              <a:buNone/>
            </a:pPr>
            <a:r>
              <a:rPr lang="en" sz="2800" dirty="0"/>
              <a:t>ข้อห้ามสำหรับสตรีตั้งครรภ์ที่ครรภ์เป็นพิษมีดังนี้</a:t>
            </a:r>
            <a:br>
              <a:rPr lang="en" sz="2800" dirty="0"/>
            </a:br>
            <a:r>
              <a:rPr lang="en" sz="2800" dirty="0"/>
              <a:t>1. งดทำงานหนัก งดเดินเยอะ ให้พักผ่อนมากๆ</a:t>
            </a:r>
            <a:br>
              <a:rPr lang="en" sz="2800" dirty="0"/>
            </a:br>
            <a:r>
              <a:rPr lang="en" sz="2800" dirty="0"/>
              <a:t>2. งดมีเพศสัมพันธ์ เนื่องจากการมีเพศสัมพันธ์มีผลทำให้อัตราการเต้นของหัวใจสูงขึ้น เลือดสูบฉีดจากหัวใจมากขึ้นส่งผลให้ความดันโลหิตสูงขึ้น</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9. วิธีป้องกันครรภ์เป็นพิษ</a:t>
            </a:r>
          </a:p>
        </p:txBody>
      </p:sp>
      <p:sp>
        <p:nvSpPr>
          <p:cNvPr id="373" name="Shape 373"/>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000" dirty="0"/>
              <a:t>ยังไม่มีวิธีใดที่สามารถป้องกันภาวะครรภ์เป็นพิษได้ 100% แต่เมื่อเริ่มตั้งครรภ์สามารถความเสี่ยงได้ดังนี้</a:t>
            </a:r>
            <a:br>
              <a:rPr lang="en" sz="2000" dirty="0"/>
            </a:br>
            <a:r>
              <a:rPr lang="en" sz="2000" dirty="0"/>
              <a:t>-ดื่มน้ำให้มากกว่าหรือเท่ากับ 8 แก้วต่อวันเมื่อไม่มีโรคต้องจำกัดน้ำดื่ม</a:t>
            </a:r>
            <a:br>
              <a:rPr lang="en" sz="2000" dirty="0"/>
            </a:br>
            <a:r>
              <a:rPr lang="en" sz="2000" dirty="0"/>
              <a:t>-เพิ่มโปรตีน (เช่น เนื้อสัตว์ ไข่ นม ตับ) ในอาหาร หลีกเลี่ยงอาหารไขมัน อาหารผัดน้ำมัน และอาหารทอด</a:t>
            </a:r>
            <a:br>
              <a:rPr lang="en" sz="2000" dirty="0"/>
            </a:br>
            <a:r>
              <a:rPr lang="en" sz="2000" dirty="0"/>
              <a:t>-พักผ่อนให้เพียงพอ</a:t>
            </a:r>
            <a:br>
              <a:rPr lang="en" sz="2000" dirty="0"/>
            </a:br>
            <a:r>
              <a:rPr lang="en" sz="2000" dirty="0"/>
              <a:t>-ออกกำลังกายอย่างสม่ำเสมอ</a:t>
            </a:r>
            <a:br>
              <a:rPr lang="en" sz="2000" dirty="0"/>
            </a:br>
            <a:r>
              <a:rPr lang="en" sz="2000" dirty="0"/>
              <a:t>-พยายามยกขาสูงเมื่อมีโอกาสเช่น ขณะนั่ง นอน</a:t>
            </a:r>
            <a:br>
              <a:rPr lang="en" sz="2000" dirty="0"/>
            </a:br>
            <a:r>
              <a:rPr lang="en" sz="2000" dirty="0"/>
              <a:t>หลีกเลี่ยงเครื่องดื่มแอลกอฮอล์และเครื่องดื่มที่มีกาเฟอีน (เช่น ชา กาแฟ โคล่า และเครื่องดื่มชูกำลัง)</a:t>
            </a:r>
            <a:br>
              <a:rPr lang="en" sz="2000" dirty="0"/>
            </a:br>
            <a:r>
              <a:rPr lang="en" sz="2000" dirty="0"/>
              <a:t>-ฝากครรภ์ตั้งแต่เริ่มรู้ว่าตั้งครรภ์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Intrapartum</a:t>
            </a:r>
          </a:p>
          <a:p>
            <a:pPr marL="0" lvl="0" indent="0">
              <a:spcBef>
                <a:spcPts val="0"/>
              </a:spcBef>
              <a:buNone/>
            </a:pPr>
            <a:endParaRPr/>
          </a:p>
        </p:txBody>
      </p:sp>
      <p:sp>
        <p:nvSpPr>
          <p:cNvPr id="379" name="Shape 379"/>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800" dirty="0"/>
              <a:t>จากการเจ็บครรภ์คลอดแล้วมาโรงพยาบาล ตรวจดูปากมดลูดขยายเต็มที่ มดลูกบีบตัวดี น้ำเดินแล้ว </a:t>
            </a:r>
          </a:p>
          <a:p>
            <a:pPr marL="457200" lvl="0" indent="-342900" rtl="0">
              <a:spcBef>
                <a:spcPts val="0"/>
              </a:spcBef>
              <a:buSzPts val="1800"/>
              <a:buChar char="-"/>
            </a:pPr>
            <a:r>
              <a:rPr lang="en" sz="2800" dirty="0"/>
              <a:t>แม้มีภาวะเด็กคลอดท่าก้นและเป็นการคลอดก่อนกำหนด ซึ่งมีความเสี่ยงต่อตัวเด็กคือคลอดหัวติด แต่ในกรณนี้ คุณแม่ปากมดลูดขยายเต็มที่ มดลูกบีบตัวดี น้ำเดิน พร้อมคลอด และเด็กตัวเล็กโดยไม่มีภาวะหัวโตตัวเล็ก จึงพิจารณาคลอดทางช่องคลอด</a:t>
            </a:r>
          </a:p>
          <a:p>
            <a:pPr marL="0" lvl="0" indent="0" rtl="0">
              <a:spcBef>
                <a:spcPts val="0"/>
              </a:spcBef>
              <a:buNone/>
            </a:pPr>
            <a:endParaRP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Intrapartum</a:t>
            </a:r>
          </a:p>
        </p:txBody>
      </p:sp>
      <p:sp>
        <p:nvSpPr>
          <p:cNvPr id="385" name="Shape 385"/>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000" dirty="0"/>
              <a:t>คลอดทางช่องคลอด ได้ทารกเพศชายน้ำหนัก 1400 กรัม (น้ำหนักน้อยเนื่องจากคลอดก่อนกำหนด)</a:t>
            </a:r>
          </a:p>
          <a:p>
            <a:pPr marL="457200" lvl="0" indent="-342900" rtl="0">
              <a:spcBef>
                <a:spcPts val="0"/>
              </a:spcBef>
              <a:spcAft>
                <a:spcPts val="0"/>
              </a:spcAft>
              <a:buSzPts val="1800"/>
              <a:buChar char="-"/>
            </a:pPr>
            <a:r>
              <a:rPr lang="en" sz="2000" dirty="0"/>
              <a:t>ทารกมีภาวะหายใจเร็วอาจเกิดจากสองสาเหตุได้แก่ </a:t>
            </a:r>
          </a:p>
          <a:p>
            <a:pPr marL="914400" lvl="1" indent="-457200">
              <a:buSzPts val="1800"/>
              <a:buAutoNum type="arabicPeriod"/>
            </a:pPr>
            <a:r>
              <a:rPr lang="en" sz="1850" dirty="0"/>
              <a:t>การคลอดก่อนกำหนดการพัฒนาของปอดยังไม่สมบูรณ์</a:t>
            </a:r>
          </a:p>
          <a:p>
            <a:pPr marL="914400" lvl="1" indent="-457200">
              <a:buSzPts val="1800"/>
              <a:buAutoNum type="arabicPeriod"/>
            </a:pPr>
            <a:r>
              <a:rPr lang="en" sz="2000" dirty="0"/>
              <a:t>ภาวะน้ำตาลในเลือดต่ำหลังคลอด ดังนั้นแพทย์จึงส่งทารกไปติดตามดูแลรักษาใกล้ชิดใน NICU เมื่ออาการเหล่านี้ดีขึ้นและคงที่ จะพิจารณาปล่อยกลับบ้าน</a:t>
            </a:r>
          </a:p>
          <a:p>
            <a:pPr marL="457200" lvl="0" indent="-342900" rtl="0">
              <a:spcBef>
                <a:spcPts val="0"/>
              </a:spcBef>
              <a:buSzPts val="1800"/>
              <a:buChar char="-"/>
            </a:pPr>
            <a:r>
              <a:rPr lang="en" sz="2000" dirty="0"/>
              <a:t>แม่มีภาวะความดันโลหิตสูงระหว่างตั้งครรภ์ ทำการติดตามความดันหลังคลอด หากควบคุมความดันได้ ไม่มีภาวะแทรกซ้อนหลังคลอด จะพิจารณาปล่อยกลับบ้าน</a:t>
            </a:r>
          </a:p>
          <a:p>
            <a:pPr marL="0" lvl="0" indent="0">
              <a:spcBef>
                <a:spcPts val="0"/>
              </a:spcBef>
              <a:buNone/>
            </a:pPr>
            <a:endParaRP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a:t>Postpartum </a:t>
            </a:r>
          </a:p>
        </p:txBody>
      </p:sp>
      <p:sp>
        <p:nvSpPr>
          <p:cNvPr id="391" name="Shape 391"/>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800" dirty="0"/>
              <a:t>ภาวะความดันโลหิตสูงหลังให้กำเนิดบุตร</a:t>
            </a:r>
          </a:p>
          <a:p>
            <a:pPr marL="457200" lvl="0" indent="-342900" rtl="0">
              <a:spcBef>
                <a:spcPts val="0"/>
              </a:spcBef>
              <a:spcAft>
                <a:spcPts val="0"/>
              </a:spcAft>
              <a:buSzPts val="1800"/>
              <a:buChar char="-"/>
            </a:pPr>
            <a:r>
              <a:rPr lang="en" sz="2800" dirty="0"/>
              <a:t>แผลที่ฝีเย็บ</a:t>
            </a:r>
          </a:p>
          <a:p>
            <a:pPr marL="457200" lvl="0" indent="-342900" rtl="0">
              <a:spcBef>
                <a:spcPts val="0"/>
              </a:spcBef>
              <a:spcAft>
                <a:spcPts val="0"/>
              </a:spcAft>
              <a:buSzPts val="1800"/>
              <a:buChar char="-"/>
            </a:pPr>
            <a:r>
              <a:rPr lang="en" sz="2800" dirty="0"/>
              <a:t>การให้นมบุตร</a:t>
            </a:r>
          </a:p>
          <a:p>
            <a:pPr marL="457200" lvl="0" indent="-342900" rtl="0">
              <a:spcBef>
                <a:spcPts val="0"/>
              </a:spcBef>
              <a:spcAft>
                <a:spcPts val="0"/>
              </a:spcAft>
              <a:buSzPts val="1800"/>
              <a:buChar char="-"/>
            </a:pPr>
            <a:r>
              <a:rPr lang="en" sz="2800" dirty="0"/>
              <a:t>การคุมกำเนิด</a:t>
            </a:r>
          </a:p>
          <a:p>
            <a:pPr marL="457200" lvl="0" indent="-342900" rtl="0">
              <a:spcBef>
                <a:spcPts val="0"/>
              </a:spcBef>
              <a:spcAft>
                <a:spcPts val="0"/>
              </a:spcAft>
              <a:buSzPts val="1800"/>
              <a:buChar char="-"/>
            </a:pPr>
            <a:r>
              <a:rPr lang="en" sz="2800" dirty="0"/>
              <a:t>สรุปการนัดติดตามการรักษา</a:t>
            </a:r>
          </a:p>
          <a:p>
            <a:pPr marL="457200" lvl="0" indent="-342900" rtl="0">
              <a:spcBef>
                <a:spcPts val="0"/>
              </a:spcBef>
              <a:buSzPts val="1800"/>
              <a:buChar char="-"/>
            </a:pPr>
            <a:r>
              <a:rPr lang="en" sz="2800" dirty="0"/>
              <a:t>ความเสี่ยงในการตั้งครรภ์ครั้งต่อไป</a:t>
            </a:r>
          </a:p>
          <a:p>
            <a:pPr marL="0" lvl="0" indent="0" rtl="0">
              <a:spcBef>
                <a:spcPts val="0"/>
              </a:spcBef>
              <a:buNone/>
            </a:pPr>
            <a:endParaRPr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2800" dirty="0">
                <a:solidFill>
                  <a:schemeClr val="dk2"/>
                </a:solidFill>
              </a:rPr>
              <a:t>ภาวะความดันโลหิตสูงหลังให้กำเนิดบุตร</a:t>
            </a:r>
          </a:p>
        </p:txBody>
      </p:sp>
      <p:sp>
        <p:nvSpPr>
          <p:cNvPr id="397" name="Shape 397"/>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400" dirty="0"/>
              <a:t>ภายหลังจากการคลอด อาการและอาการแสดงต่างๆที่ชี้ถึงภาวะความดันโลหิตสูงของคุณแม่ มีท่าทีที่ดีขึ้น </a:t>
            </a:r>
          </a:p>
          <a:p>
            <a:pPr marL="457200" lvl="0" indent="-342900" rtl="0">
              <a:spcBef>
                <a:spcPts val="0"/>
              </a:spcBef>
              <a:spcAft>
                <a:spcPts val="0"/>
              </a:spcAft>
              <a:buSzPts val="1800"/>
              <a:buChar char="-"/>
            </a:pPr>
            <a:r>
              <a:rPr lang="en" sz="2400" dirty="0"/>
              <a:t>คาดว่าความดันโลหิตจะสามารถกลับลงมาอยู่ในเกณฑ์ปกติได้ภายใน 2 สัปดาห์ </a:t>
            </a:r>
          </a:p>
          <a:p>
            <a:pPr marL="457200" lvl="0" indent="-342900" rtl="0">
              <a:spcBef>
                <a:spcPts val="0"/>
              </a:spcBef>
              <a:spcAft>
                <a:spcPts val="0"/>
              </a:spcAft>
              <a:buSzPts val="1800"/>
              <a:buChar char="-"/>
            </a:pPr>
            <a:r>
              <a:rPr lang="en" sz="2400" dirty="0"/>
              <a:t>ทีมแพทย์พิจารณาเห็นควรว่าสามารถกลับไปพักรักษาตัวที่บ้านได้ </a:t>
            </a:r>
          </a:p>
          <a:p>
            <a:pPr marL="457200" lvl="0" indent="-342900" rtl="0">
              <a:spcBef>
                <a:spcPts val="0"/>
              </a:spcBef>
              <a:spcAft>
                <a:spcPts val="0"/>
              </a:spcAft>
              <a:buSzPts val="1800"/>
              <a:buChar char="-"/>
            </a:pPr>
            <a:r>
              <a:rPr lang="en" sz="2400" dirty="0"/>
              <a:t>ยังไม่มีความจำเป็นต้องใช้ยาลดความดันโลหิต </a:t>
            </a:r>
          </a:p>
          <a:p>
            <a:pPr marL="457200" lvl="0" indent="-342900">
              <a:spcBef>
                <a:spcPts val="0"/>
              </a:spcBef>
              <a:buSzPts val="1800"/>
              <a:buChar char="-"/>
            </a:pPr>
            <a:r>
              <a:rPr lang="en" sz="2400" dirty="0"/>
              <a:t>แพทย์จะนัดตรวจติดตามอาการสัปดาห์ละครั้งนับจากนี้จนกว่าภาวะดังกล่าวจะหายดี</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3200" dirty="0">
                <a:solidFill>
                  <a:schemeClr val="dk2"/>
                </a:solidFill>
              </a:rPr>
              <a:t>แผลที่ฝีเย็บ</a:t>
            </a:r>
          </a:p>
        </p:txBody>
      </p:sp>
      <p:sp>
        <p:nvSpPr>
          <p:cNvPr id="403" name="Shape 403"/>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800" dirty="0"/>
              <a:t>เป็นแผลจากหนึ่งในขั้นตอนมาตรฐานการทำคลอดทางช่องคลอด</a:t>
            </a:r>
          </a:p>
          <a:p>
            <a:pPr marL="457200" lvl="0" indent="-342900" rtl="0">
              <a:spcBef>
                <a:spcPts val="0"/>
              </a:spcBef>
              <a:spcAft>
                <a:spcPts val="0"/>
              </a:spcAft>
              <a:buSzPts val="1800"/>
              <a:buChar char="-"/>
            </a:pPr>
            <a:r>
              <a:rPr lang="en" sz="2800" dirty="0"/>
              <a:t>แพทย์ได้ทำการเย็บซ่อมแซมแล้ว</a:t>
            </a:r>
          </a:p>
          <a:p>
            <a:pPr marL="457200" lvl="0" indent="-342900" rtl="0">
              <a:spcBef>
                <a:spcPts val="0"/>
              </a:spcBef>
              <a:buSzPts val="1800"/>
              <a:buChar char="-"/>
            </a:pPr>
            <a:r>
              <a:rPr lang="en" sz="2800" dirty="0"/>
              <a:t>อาจคลำได้ไหมหรือปมไหมบริเวณแผล ขอให้หลีกเลี่ยงการสัมผัส แกะ หรือดึง จะทำให้ไหมหลุดหรือขาด ส่งผลให้แผลหายไม่ดีได้ ไหมที่ใช้ในการเย็บซ่อมแซมเป็นไหมละลาย ตัวไหมจะละลายหายไปเอง ไม่ต้องตัดไหม แต่จะนัดติดตามตรวจดูแผลฝีเย็บ หากมีเลือดออก, หนองไหล, ปวดร้อนบวมแดง ให้มาพบแพทย์ทันที</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3200" dirty="0">
                <a:solidFill>
                  <a:schemeClr val="dk2"/>
                </a:solidFill>
              </a:rPr>
              <a:t>การให้นมบุตร</a:t>
            </a:r>
          </a:p>
        </p:txBody>
      </p:sp>
      <p:sp>
        <p:nvSpPr>
          <p:cNvPr id="409" name="Shape 409"/>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400" dirty="0"/>
              <a:t>ให้เด็กดูดนมแม่จากเต้าทันที</a:t>
            </a:r>
          </a:p>
          <a:p>
            <a:pPr marL="457200" lvl="0" indent="-342900" rtl="0">
              <a:spcBef>
                <a:spcPts val="0"/>
              </a:spcBef>
              <a:spcAft>
                <a:spcPts val="0"/>
              </a:spcAft>
              <a:buSzPts val="1800"/>
              <a:buChar char="-"/>
            </a:pPr>
            <a:r>
              <a:rPr lang="en" sz="2400" dirty="0"/>
              <a:t>ดูดนมแม่อย่างเดียวเป็นเวลาหกเดือน หลักจากนั้นเริ่มให้ทานอาหารบดละเอียดร่วมด้วยได้ นมแม่สามารถให้ได้จนถึงอายุ 2 ขวบ</a:t>
            </a:r>
          </a:p>
          <a:p>
            <a:pPr marL="457200" lvl="0" indent="-342900" rtl="0">
              <a:spcBef>
                <a:spcPts val="0"/>
              </a:spcBef>
              <a:spcAft>
                <a:spcPts val="0"/>
              </a:spcAft>
              <a:buSzPts val="1800"/>
              <a:buChar char="-"/>
            </a:pPr>
            <a:r>
              <a:rPr lang="en" sz="2400" dirty="0"/>
              <a:t>นมแม่มีประโยชน์ทั้งต่อตัวลูกและแม่ ประโยชน์ต่อลูกอาทิเช่น ให้ภูมิคุ้มกันทำให้เด็กแข็งแรง เสริมสร้างพัฒนาการทางสมองทั้งด้าน IQ และ EQ ลดโอกาสตัวเหลือง และปราศจากความเสี่ยงในการแพ้นม ต่างจากนมชงนมผสม ประโยชน์แม่ เช่น ฮอร์โมนเอนโดรฟินหลั่งสร้างเสริมความสุข ผิวพรรณเปล่งปลั่ง และเสริมสร้างความเป็นแม่</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prstGeom prst="rect">
            <a:avLst/>
          </a:prstGeom>
        </p:spPr>
        <p:txBody>
          <a:bodyPr wrap="square" lIns="91425" tIns="91425" rIns="91425" bIns="91425" anchor="t" anchorCtr="0">
            <a:noAutofit/>
          </a:bodyPr>
          <a:lstStyle/>
          <a:p>
            <a:pPr marL="0" lvl="0" indent="-69850" rtl="0">
              <a:lnSpc>
                <a:spcPct val="115000"/>
              </a:lnSpc>
              <a:spcBef>
                <a:spcPts val="0"/>
              </a:spcBef>
              <a:spcAft>
                <a:spcPts val="1600"/>
              </a:spcAft>
              <a:buClr>
                <a:schemeClr val="dk1"/>
              </a:buClr>
              <a:buSzPts val="1100"/>
              <a:buFont typeface="Arial"/>
              <a:buNone/>
            </a:pPr>
            <a:r>
              <a:rPr lang="en" sz="2800" dirty="0">
                <a:solidFill>
                  <a:schemeClr val="dk2"/>
                </a:solidFill>
              </a:rPr>
              <a:t>การให้นมบุตร (ต่อ)</a:t>
            </a:r>
          </a:p>
        </p:txBody>
      </p:sp>
      <p:sp>
        <p:nvSpPr>
          <p:cNvPr id="415" name="Shape 415"/>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400" dirty="0"/>
              <a:t>8-12 มื้อต่อวันหรือทุก 2-3 ชั่วโมง สลับเต้า</a:t>
            </a:r>
          </a:p>
          <a:p>
            <a:pPr marL="457200" lvl="0" indent="-342900" rtl="0">
              <a:spcBef>
                <a:spcPts val="0"/>
              </a:spcBef>
              <a:spcAft>
                <a:spcPts val="0"/>
              </a:spcAft>
              <a:buSzPts val="1800"/>
              <a:buChar char="-"/>
            </a:pPr>
            <a:r>
              <a:rPr lang="en" sz="2400" dirty="0"/>
              <a:t>ประคองเด็กในอ้อมแขน หัวคอและลำตัวอยู่ในแนวตรง หน้าลูกประชันเต้าแม่ ลำตัวลูกชิดตัวแม่</a:t>
            </a:r>
          </a:p>
          <a:p>
            <a:pPr marL="457200" lvl="0" indent="-342900" rtl="0">
              <a:spcBef>
                <a:spcPts val="0"/>
              </a:spcBef>
              <a:spcAft>
                <a:spcPts val="0"/>
              </a:spcAft>
              <a:buSzPts val="1800"/>
              <a:buChar char="-"/>
            </a:pPr>
            <a:r>
              <a:rPr lang="en" sz="2400" dirty="0"/>
              <a:t>อมทั้งลานหัวนมโดยเหลือพื้นที่ลานหัวนมด้านบนมากกว่าด้านล่าง มุมปากกว้าง ริมฝีบากล่างแบะลง คางลูกชิดใหต้ลานหัวนม</a:t>
            </a:r>
          </a:p>
          <a:p>
            <a:pPr marL="457200" lvl="0" indent="-342900" rtl="0">
              <a:spcBef>
                <a:spcPts val="0"/>
              </a:spcBef>
              <a:spcAft>
                <a:spcPts val="0"/>
              </a:spcAft>
              <a:buSzPts val="1800"/>
              <a:buChar char="-"/>
            </a:pPr>
            <a:r>
              <a:rPr lang="en" sz="2400" dirty="0"/>
              <a:t>แม่สามารถปั๊มนมเก็บใส่ซองบรรจุแช่แข็งในตู้เย็นได้โดยตู้เย็นหนึ่งประตูเก็บได้สองสัปดาห์ ตู้เย็นสองประตูเก็บได้สามเดือน</a:t>
            </a:r>
          </a:p>
          <a:p>
            <a:pPr marL="457200" lvl="0" indent="-342900" rtl="0">
              <a:spcBef>
                <a:spcPts val="0"/>
              </a:spcBef>
              <a:spcAft>
                <a:spcPts val="0"/>
              </a:spcAft>
              <a:buSzPts val="1800"/>
              <a:buChar char="-"/>
            </a:pPr>
            <a:r>
              <a:rPr lang="en" sz="2400" dirty="0"/>
              <a:t>อุ่นให้ลูกกินโดยแช่ทั้งซองลงในภาชนะที่ใส่น้ำอุ่น</a:t>
            </a:r>
          </a:p>
          <a:p>
            <a:pPr marL="457200" lvl="0" indent="-342900" rtl="0">
              <a:spcBef>
                <a:spcPts val="0"/>
              </a:spcBef>
              <a:buSzPts val="1800"/>
              <a:buChar char="-"/>
            </a:pPr>
            <a:r>
              <a:rPr lang="en" sz="2400" dirty="0"/>
              <a:t>นัดสาธิตวิธีการ ท่าทางที่ถูกต้อง และคำแนะนำเพิ่มเติมที่คลินิกให้นมบุตร</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2800" dirty="0">
                <a:solidFill>
                  <a:schemeClr val="dk2"/>
                </a:solidFill>
              </a:rPr>
              <a:t>การคุมกำเนิด</a:t>
            </a:r>
          </a:p>
        </p:txBody>
      </p:sp>
      <p:sp>
        <p:nvSpPr>
          <p:cNvPr id="421" name="Shape 421"/>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800" dirty="0"/>
              <a:t>งดเว้นเพศสัมพันธุ์ 6 เดือน</a:t>
            </a:r>
          </a:p>
          <a:p>
            <a:pPr marL="457200" lvl="0" indent="-342900" rtl="0">
              <a:spcBef>
                <a:spcPts val="0"/>
              </a:spcBef>
              <a:spcAft>
                <a:spcPts val="0"/>
              </a:spcAft>
              <a:buSzPts val="1800"/>
              <a:buChar char="-"/>
            </a:pPr>
            <a:r>
              <a:rPr lang="en" sz="2800" dirty="0"/>
              <a:t>แนะนำยาคุมประเภทฉีดหรือฝัง</a:t>
            </a:r>
          </a:p>
          <a:p>
            <a:pPr marL="457200" lvl="0" indent="-342900" rtl="0">
              <a:spcBef>
                <a:spcPts val="0"/>
              </a:spcBef>
              <a:spcAft>
                <a:spcPts val="0"/>
              </a:spcAft>
              <a:buSzPts val="1800"/>
              <a:buChar char="-"/>
            </a:pPr>
            <a:r>
              <a:rPr lang="en" sz="2800" dirty="0"/>
              <a:t>ยาคุมประเภทฉีด ป้องกัน 99% อยู่ได้ 2-3 เดือน</a:t>
            </a:r>
          </a:p>
          <a:p>
            <a:pPr marL="457200" lvl="0" indent="-342900" rtl="0">
              <a:spcBef>
                <a:spcPts val="0"/>
              </a:spcBef>
              <a:spcAft>
                <a:spcPts val="0"/>
              </a:spcAft>
              <a:buSzPts val="1800"/>
              <a:buChar char="-"/>
            </a:pPr>
            <a:r>
              <a:rPr lang="en" sz="2800" dirty="0"/>
              <a:t>ยาคุมประเภทฝัง ป้องกัน 99% อยู่ได้ 3-5 ปี</a:t>
            </a:r>
          </a:p>
          <a:p>
            <a:pPr marL="457200" lvl="0" indent="-342900" rtl="0">
              <a:spcBef>
                <a:spcPts val="0"/>
              </a:spcBef>
              <a:buSzPts val="1800"/>
              <a:buChar char="-"/>
            </a:pPr>
            <a:r>
              <a:rPr lang="en" sz="2800" dirty="0"/>
              <a:t>ทั้งสองประเภทต้องได้รับการดำเนินการโดยแพทย์ แพทย์จะนัดมาอีกที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84" name="Shape 84"/>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400" dirty="0"/>
              <a:t>Current medication: Caco3(15) 1*1 po pc</a:t>
            </a:r>
          </a:p>
          <a:p>
            <a:pPr marL="0" lvl="0" indent="0">
              <a:spcBef>
                <a:spcPts val="0"/>
              </a:spcBef>
              <a:buNone/>
            </a:pPr>
            <a:r>
              <a:rPr lang="en" sz="2400" dirty="0"/>
              <a:t>                                   Ferrous fumarate(200) 1*1 po pc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2800" dirty="0">
                <a:solidFill>
                  <a:schemeClr val="dk2"/>
                </a:solidFill>
              </a:rPr>
              <a:t>สรุปการนัดติดตามการรักษา</a:t>
            </a:r>
          </a:p>
        </p:txBody>
      </p:sp>
      <p:sp>
        <p:nvSpPr>
          <p:cNvPr id="427" name="Shape 427"/>
          <p:cNvSpPr txBox="1">
            <a:spLocks noGrp="1"/>
          </p:cNvSpPr>
          <p:nvPr>
            <p:ph type="body" idx="1"/>
          </p:nvPr>
        </p:nvSpPr>
        <p:spPr>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3200" dirty="0"/>
              <a:t>ภาวะความดันโลหิตสูง</a:t>
            </a:r>
          </a:p>
          <a:p>
            <a:pPr marL="457200" lvl="0" indent="-342900" rtl="0">
              <a:spcBef>
                <a:spcPts val="0"/>
              </a:spcBef>
              <a:spcAft>
                <a:spcPts val="0"/>
              </a:spcAft>
              <a:buSzPts val="1800"/>
              <a:buChar char="-"/>
            </a:pPr>
            <a:r>
              <a:rPr lang="en" sz="3200" dirty="0"/>
              <a:t>แผลฝีเย็บ</a:t>
            </a:r>
          </a:p>
          <a:p>
            <a:pPr marL="457200" lvl="0" indent="-342900" rtl="0">
              <a:spcBef>
                <a:spcPts val="0"/>
              </a:spcBef>
              <a:spcAft>
                <a:spcPts val="0"/>
              </a:spcAft>
              <a:buSzPts val="1800"/>
              <a:buChar char="-"/>
            </a:pPr>
            <a:r>
              <a:rPr lang="en" sz="3200" dirty="0"/>
              <a:t>คลินิกให้นมบุตร</a:t>
            </a:r>
          </a:p>
          <a:p>
            <a:pPr marL="457200" lvl="0" indent="-342900" rtl="0">
              <a:spcBef>
                <a:spcPts val="0"/>
              </a:spcBef>
              <a:buSzPts val="1800"/>
              <a:buChar char="-"/>
            </a:pPr>
            <a:r>
              <a:rPr lang="en" sz="3200" dirty="0"/>
              <a:t>นัดทำการฉีดหรือฝังยาคุมกำเนิด</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en" sz="2800" dirty="0">
                <a:solidFill>
                  <a:schemeClr val="dk2"/>
                </a:solidFill>
              </a:rPr>
              <a:t>ความเสี่ยงในการตั้งครรภ์ครั้งต่อไป</a:t>
            </a:r>
          </a:p>
        </p:txBody>
      </p:sp>
      <p:sp>
        <p:nvSpPr>
          <p:cNvPr id="433" name="Shape 433"/>
          <p:cNvSpPr txBox="1">
            <a:spLocks noGrp="1"/>
          </p:cNvSpPr>
          <p:nvPr>
            <p:ph type="body" idx="1"/>
          </p:nvPr>
        </p:nvSpPr>
        <p:spPr>
          <a:xfrm>
            <a:off x="311700" y="1152475"/>
            <a:ext cx="8701800" cy="3416400"/>
          </a:xfrm>
          <a:prstGeom prst="rect">
            <a:avLst/>
          </a:prstGeom>
        </p:spPr>
        <p:txBody>
          <a:bodyPr wrap="square" lIns="91425" tIns="91425" rIns="91425" bIns="91425" anchor="t" anchorCtr="0">
            <a:noAutofit/>
          </a:bodyPr>
          <a:lstStyle/>
          <a:p>
            <a:pPr marL="457200" lvl="0" indent="-342900" rtl="0">
              <a:spcBef>
                <a:spcPts val="0"/>
              </a:spcBef>
              <a:spcAft>
                <a:spcPts val="0"/>
              </a:spcAft>
              <a:buSzPts val="1800"/>
              <a:buChar char="-"/>
            </a:pPr>
            <a:r>
              <a:rPr lang="en" sz="2800" dirty="0"/>
              <a:t>ความเสี่ยงเกิด</a:t>
            </a:r>
            <a:r>
              <a:rPr lang="th-TH" sz="2800" dirty="0"/>
              <a:t>ซ้ำ</a:t>
            </a:r>
            <a:r>
              <a:rPr lang="en" sz="2800" dirty="0"/>
              <a:t>ของภาวะความดันโลหิตสูงขณะตั้งครรภ์ ที่ 30-50%</a:t>
            </a:r>
          </a:p>
          <a:p>
            <a:pPr marL="457200" lvl="0" indent="-342900" rtl="0">
              <a:spcBef>
                <a:spcPts val="0"/>
              </a:spcBef>
              <a:spcAft>
                <a:spcPts val="0"/>
              </a:spcAft>
              <a:buSzPts val="1800"/>
              <a:buChar char="-"/>
            </a:pPr>
            <a:r>
              <a:rPr lang="en" sz="2800" dirty="0"/>
              <a:t>ความเสี่ยงในการคลอดก่อนกำหนดซ้ำ ที่ 28-42%</a:t>
            </a:r>
          </a:p>
          <a:p>
            <a:pPr marL="457200" lvl="0" indent="-342900" rtl="0">
              <a:spcBef>
                <a:spcPts val="0"/>
              </a:spcBef>
              <a:spcAft>
                <a:spcPts val="0"/>
              </a:spcAft>
              <a:buSzPts val="1800"/>
              <a:buChar char="-"/>
            </a:pPr>
            <a:r>
              <a:rPr lang="en" sz="2800" dirty="0"/>
              <a:t>อายุคุณแม่ที่มากขึ้นจะสัมพันธ์กับโอกาสเกิดความผิดปกติกับตัวเด็กในระดับโครโมโซมที่มากขึ้น เช่น ดาวน์ซินโดรม</a:t>
            </a:r>
          </a:p>
          <a:p>
            <a:pPr marL="457200" lvl="0" indent="-342900">
              <a:spcBef>
                <a:spcPts val="0"/>
              </a:spcBef>
              <a:buSzPts val="1800"/>
              <a:buChar char="-"/>
            </a:pPr>
            <a:r>
              <a:rPr lang="en" sz="2800" dirty="0"/>
              <a:t>แนะนำรีบเข้ารับการฝากครรภ์และการคัดกรองโรคโดยเร็ว ก่อนอายุครรภ์ 12 สัปดาห์</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r>
              <a:rPr lang="en" sz="3600" dirty="0"/>
              <a:t>Progress note</a:t>
            </a:r>
          </a:p>
          <a:p>
            <a:pPr marL="0" lvl="0" indent="0">
              <a:spcBef>
                <a:spcPts val="0"/>
              </a:spcBef>
              <a:buNone/>
            </a:pPr>
            <a:endParaRPr sz="3600" dirty="0"/>
          </a:p>
        </p:txBody>
      </p:sp>
      <p:sp>
        <p:nvSpPr>
          <p:cNvPr id="439" name="Shape 439"/>
          <p:cNvSpPr txBox="1">
            <a:spLocks noGrp="1"/>
          </p:cNvSpPr>
          <p:nvPr>
            <p:ph type="body" idx="1"/>
          </p:nvPr>
        </p:nvSpPr>
        <p:spPr>
          <a:xfrm>
            <a:off x="311700" y="1142950"/>
            <a:ext cx="8520600" cy="3416400"/>
          </a:xfrm>
          <a:prstGeom prst="rect">
            <a:avLst/>
          </a:prstGeom>
        </p:spPr>
        <p:txBody>
          <a:bodyPr wrap="square" lIns="91425" tIns="91425" rIns="91425" bIns="91425" anchor="t" anchorCtr="0">
            <a:noAutofit/>
          </a:bodyPr>
          <a:lstStyle/>
          <a:p>
            <a:pPr marL="0" lvl="0" indent="0">
              <a:spcBef>
                <a:spcPts val="0"/>
              </a:spcBef>
              <a:buNone/>
            </a:pPr>
            <a:r>
              <a:rPr lang="en" sz="2400" dirty="0"/>
              <a:t>วันที่ 20 ธันวาคม 2560</a:t>
            </a:r>
          </a:p>
          <a:p>
            <a:pPr marL="0" lvl="0" indent="0">
              <a:spcBef>
                <a:spcPts val="0"/>
              </a:spcBef>
              <a:buNone/>
            </a:pPr>
            <a:r>
              <a:rPr lang="en" sz="2400" dirty="0"/>
              <a:t>Case ผู้ป่วยหญิงชาวลาว อายุ27 ปี G2P1A0 Ga 33+3 weeks by LMP s/p breech assisted vaginal delivery,</a:t>
            </a:r>
            <a:r>
              <a:rPr lang="th-TH" sz="2400" dirty="0"/>
              <a:t> </a:t>
            </a:r>
            <a:r>
              <a:rPr lang="en" sz="2400" dirty="0"/>
              <a:t>preterm male newborn,</a:t>
            </a:r>
            <a:r>
              <a:rPr lang="th-TH" sz="2400" dirty="0"/>
              <a:t> </a:t>
            </a:r>
            <a:r>
              <a:rPr lang="en" sz="2400" dirty="0"/>
              <a:t>bbw 1400 APGAR 7,9,10 admit NICU</a:t>
            </a:r>
          </a:p>
          <a:p>
            <a:pPr marL="0" lvl="0" indent="0">
              <a:spcBef>
                <a:spcPts val="0"/>
              </a:spcBef>
              <a:buNone/>
            </a:pPr>
            <a:r>
              <a:rPr lang="en" sz="2400" dirty="0"/>
              <a:t>ANC risk -preeclampsia with severe feature </a:t>
            </a:r>
          </a:p>
          <a:p>
            <a:pPr marL="0" lvl="0" indent="0">
              <a:spcBef>
                <a:spcPts val="0"/>
              </a:spcBef>
              <a:buNone/>
            </a:pPr>
            <a:r>
              <a:rPr lang="en" sz="2400" dirty="0"/>
              <a:t>               -Previous preterm PROM</a:t>
            </a:r>
          </a:p>
          <a:p>
            <a:pPr marL="0" lvl="0" indent="0">
              <a:spcBef>
                <a:spcPts val="0"/>
              </a:spcBef>
              <a:buNone/>
            </a:pPr>
            <a:r>
              <a:rPr lang="en" sz="2400" dirty="0"/>
              <a:t>               -breech presentation</a:t>
            </a:r>
          </a:p>
          <a:p>
            <a:pPr marL="0" lvl="0" indent="0">
              <a:spcBef>
                <a:spcPts val="0"/>
              </a:spcBef>
              <a:buNone/>
            </a:pPr>
            <a:r>
              <a:rPr lang="en" sz="2400" dirty="0"/>
              <a:t>               -late ANC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445" name="Shape 445"/>
          <p:cNvSpPr txBox="1">
            <a:spLocks noGrp="1"/>
          </p:cNvSpPr>
          <p:nvPr>
            <p:ph type="body" idx="1"/>
          </p:nvPr>
        </p:nvSpPr>
        <p:spPr>
          <a:xfrm>
            <a:off x="311691" y="1252079"/>
            <a:ext cx="8520600" cy="3416400"/>
          </a:xfrm>
          <a:prstGeom prst="rect">
            <a:avLst/>
          </a:prstGeom>
        </p:spPr>
        <p:txBody>
          <a:bodyPr wrap="square" lIns="91425" tIns="91425" rIns="91425" bIns="91425" anchor="t" anchorCtr="0">
            <a:noAutofit/>
          </a:bodyPr>
          <a:lstStyle/>
          <a:p>
            <a:pPr marL="0" lvl="0" indent="0">
              <a:spcBef>
                <a:spcPts val="0"/>
              </a:spcBef>
              <a:buNone/>
            </a:pPr>
            <a:r>
              <a:rPr lang="en" sz="2000" dirty="0">
                <a:solidFill>
                  <a:schemeClr val="bg2">
                    <a:lumMod val="50000"/>
                  </a:schemeClr>
                </a:solidFill>
              </a:rPr>
              <a:t>S</a:t>
            </a:r>
            <a:r>
              <a:rPr lang="en" sz="2000" dirty="0"/>
              <a:t> : มารดา-ผู้ป่วยตื่นดี ไม่มีไข้ ไม่มีวิงเวียนศรีษะ ไม่มีปวดศีรษะ ไม่มีอาการชัก ไม่มีจุกแน่นลิ้นปี่ ไม่ปวดท้อง ไม่มีตาพร่ามัว ไม่มีคลื่นไส้อาเจียน กินอาหารได้ดี มีเจ็บคอและไอเล็กน้อย มีคัดตึงเต้านมทั้งสองด้าน มีน้ำนมไหลน้อยทั้งสองข้าง น้ำคาวปลาสีแดงจาง ใช้ผ้าอนามัย</a:t>
            </a:r>
            <a:r>
              <a:rPr lang="th-TH" sz="2000" dirty="0"/>
              <a:t>  </a:t>
            </a:r>
            <a:r>
              <a:rPr lang="en" sz="2000" dirty="0"/>
              <a:t>2 แผ่นชุ่มต่อวัน เ</a:t>
            </a:r>
            <a:r>
              <a:rPr lang="th-TH" sz="2000" dirty="0" err="1"/>
              <a:t>จ็</a:t>
            </a:r>
            <a:r>
              <a:rPr lang="en" sz="2000" dirty="0"/>
              <a:t>บแผล</a:t>
            </a:r>
            <a:r>
              <a:rPr lang="th-TH" sz="2000" dirty="0"/>
              <a:t> </a:t>
            </a:r>
            <a:r>
              <a:rPr lang="en" sz="2000" dirty="0"/>
              <a:t>pain score 4/10 ยังไม่ถ่ายหลังจากคลอด ปัสสาวะปกติดี ไม่มีปัสสาวะแสบขัด ปัสสาวะออกดี อารมณ์ปกติดี ไม่มีภาวะเครียด </a:t>
            </a:r>
          </a:p>
          <a:p>
            <a:pPr marL="0" lvl="0" indent="0">
              <a:spcBef>
                <a:spcPts val="0"/>
              </a:spcBef>
              <a:buNone/>
            </a:pPr>
            <a:r>
              <a:rPr lang="en" sz="2000" dirty="0"/>
              <a:t>ทารก-admit อยู่ที่ nicu เนื่องจากมีภาวะ respiratory distress due to TTNB และมี symptomatic hypoglycemia ขณะ นี้vital sign ดี ไม่มีไข้ on high flow nasal canula 2 LMP , onsingle photo level3  และ on TPN</a:t>
            </a:r>
          </a:p>
          <a:p>
            <a:pPr marL="0" lvl="0" indent="0">
              <a:spcBef>
                <a:spcPts val="0"/>
              </a:spcBef>
              <a:buNone/>
            </a:pPr>
            <a:endParaRPr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451" name="Shape 451"/>
          <p:cNvSpPr txBox="1">
            <a:spLocks noGrp="1"/>
          </p:cNvSpPr>
          <p:nvPr>
            <p:ph type="body" idx="1"/>
          </p:nvPr>
        </p:nvSpPr>
        <p:spPr>
          <a:xfrm>
            <a:off x="311700" y="934761"/>
            <a:ext cx="8520600" cy="3416400"/>
          </a:xfrm>
          <a:prstGeom prst="rect">
            <a:avLst/>
          </a:prstGeom>
        </p:spPr>
        <p:txBody>
          <a:bodyPr wrap="square" lIns="91425" tIns="91425" rIns="91425" bIns="91425" anchor="t" anchorCtr="0">
            <a:noAutofit/>
          </a:bodyPr>
          <a:lstStyle/>
          <a:p>
            <a:pPr marL="0" lvl="0" indent="0">
              <a:spcBef>
                <a:spcPts val="0"/>
              </a:spcBef>
              <a:buNone/>
            </a:pPr>
            <a:r>
              <a:rPr lang="en" sz="2000" dirty="0">
                <a:solidFill>
                  <a:schemeClr val="bg2">
                    <a:lumMod val="50000"/>
                  </a:schemeClr>
                </a:solidFill>
              </a:rPr>
              <a:t>O</a:t>
            </a:r>
            <a:r>
              <a:rPr lang="en" sz="2000" dirty="0"/>
              <a:t>: vital sign BT 37.3c PR 100 /min RR 18 /min BP 130/80 mmHg </a:t>
            </a:r>
          </a:p>
          <a:p>
            <a:pPr marL="0" lvl="0" indent="0">
              <a:spcBef>
                <a:spcPts val="0"/>
              </a:spcBef>
              <a:buNone/>
            </a:pPr>
            <a:r>
              <a:rPr lang="en" sz="2000" dirty="0"/>
              <a:t>GA: a laos female,good consciousness,not pale ,no juandice </a:t>
            </a:r>
          </a:p>
          <a:p>
            <a:pPr marL="0" lvl="0" indent="0">
              <a:spcBef>
                <a:spcPts val="0"/>
              </a:spcBef>
              <a:buNone/>
            </a:pPr>
            <a:r>
              <a:rPr lang="en" sz="2000" dirty="0"/>
              <a:t>HEENT: not pale conjunctiva , anicteric sclera , no injected pharynx</a:t>
            </a:r>
          </a:p>
          <a:p>
            <a:pPr marL="0" lvl="0" indent="0">
              <a:spcBef>
                <a:spcPts val="0"/>
              </a:spcBef>
              <a:buNone/>
            </a:pPr>
            <a:r>
              <a:rPr lang="en" sz="2000" dirty="0"/>
              <a:t>CVS: full pulse,regular rhythm ,normal s1s2,no murmur</a:t>
            </a:r>
          </a:p>
          <a:p>
            <a:pPr marL="0" lvl="0" indent="0">
              <a:spcBef>
                <a:spcPts val="0"/>
              </a:spcBef>
              <a:buNone/>
            </a:pPr>
            <a:r>
              <a:rPr lang="en" sz="2000" dirty="0"/>
              <a:t>RS:normal chest expansion ,clear and equal breath sound both lungs,no adventitious sound </a:t>
            </a:r>
          </a:p>
          <a:p>
            <a:pPr marL="0" lvl="0" indent="0">
              <a:spcBef>
                <a:spcPts val="0"/>
              </a:spcBef>
              <a:buNone/>
            </a:pPr>
            <a:r>
              <a:rPr lang="en" sz="2000" dirty="0"/>
              <a:t>ABD: soft,not tender ,normoactive bowel sound,fundal height 2 FB below umbilicus ,firm consistency,episiotomy wound :no bleeding no hematoma ,good uterine contraction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311698" y="385527"/>
            <a:ext cx="8520600" cy="4367448"/>
          </a:xfrm>
          <a:prstGeom prst="rect">
            <a:avLst/>
          </a:prstGeom>
        </p:spPr>
        <p:txBody>
          <a:bodyPr wrap="square" lIns="91425" tIns="91425" rIns="91425" bIns="91425" anchor="t" anchorCtr="0">
            <a:noAutofit/>
          </a:bodyPr>
          <a:lstStyle/>
          <a:p>
            <a:pPr marL="0" lvl="0" indent="0">
              <a:spcBef>
                <a:spcPts val="0"/>
              </a:spcBef>
              <a:buNone/>
            </a:pPr>
            <a:r>
              <a:rPr lang="en" sz="2000" dirty="0"/>
              <a:t>Breast : mild engorgement , no redness ,not tender </a:t>
            </a:r>
          </a:p>
          <a:p>
            <a:pPr marL="0" lvl="0" indent="0">
              <a:spcBef>
                <a:spcPts val="0"/>
              </a:spcBef>
              <a:buNone/>
            </a:pPr>
            <a:r>
              <a:rPr lang="en" sz="2000" dirty="0"/>
              <a:t>Extremities : no pitting edema </a:t>
            </a:r>
          </a:p>
          <a:p>
            <a:pPr marL="0" lvl="0" indent="0">
              <a:spcBef>
                <a:spcPts val="0"/>
              </a:spcBef>
              <a:buNone/>
            </a:pPr>
            <a:r>
              <a:rPr lang="en" sz="2000" dirty="0"/>
              <a:t>Neuro : grossly intact , E4M6V5 deep tendon reflex 2+</a:t>
            </a:r>
          </a:p>
          <a:p>
            <a:pPr marL="0" lvl="0" indent="0">
              <a:spcBef>
                <a:spcPts val="0"/>
              </a:spcBef>
              <a:buNone/>
            </a:pPr>
            <a:r>
              <a:rPr lang="en" sz="2000" dirty="0"/>
              <a:t>Problem list </a:t>
            </a:r>
          </a:p>
          <a:p>
            <a:pPr marL="457200" lvl="0" indent="-342900" rtl="0">
              <a:spcBef>
                <a:spcPts val="0"/>
              </a:spcBef>
              <a:spcAft>
                <a:spcPts val="0"/>
              </a:spcAft>
              <a:buSzPts val="1800"/>
              <a:buAutoNum type="arabicPeriod"/>
            </a:pPr>
            <a:r>
              <a:rPr lang="en" sz="2000" dirty="0"/>
              <a:t>Post partum breech assisted vaginal delivery day 2 </a:t>
            </a:r>
          </a:p>
          <a:p>
            <a:pPr marL="457200" lvl="0" indent="-342900">
              <a:spcBef>
                <a:spcPts val="0"/>
              </a:spcBef>
              <a:buSzPts val="1800"/>
              <a:buAutoNum type="arabicPeriod"/>
            </a:pPr>
            <a:r>
              <a:rPr lang="en" sz="2000" dirty="0"/>
              <a:t> </a:t>
            </a:r>
            <a:r>
              <a:rPr lang="en" sz="2000" dirty="0">
                <a:solidFill>
                  <a:schemeClr val="bg2">
                    <a:lumMod val="50000"/>
                  </a:schemeClr>
                </a:solidFill>
              </a:rPr>
              <a:t> A </a:t>
            </a:r>
            <a:r>
              <a:rPr lang="en" sz="2000" dirty="0"/>
              <a:t>: อาการทั่วไปปกติดี ไม่มีไข้ ไม่มีlate partum hemorrahge ไม่มี complication จากการคลอด กินอาหารได้ปกติ น้ำนมไหลน้อยทั้ง 2 ข้าง น้ำคาวปลาสีแดงจางลง ปริมาณลดลง ปวดแผลลดลง ไม่มีบวมแดง เจ็บคอและไอเล็กน้อย แต่ตรวจร่างกายไม่พบinjected pharynx ปัสสาวะ อุจจาระได้ปกติ ทารกอยู่nicu เนื่องจากมีภาวะ respiratory distress due to TTNB และมีภาวะhypoglycemia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prstGeom prst="rect">
            <a:avLst/>
          </a:prstGeom>
        </p:spPr>
        <p:txBody>
          <a:bodyPr wrap="square" lIns="91425" tIns="91425" rIns="91425" bIns="91425" anchor="t" anchorCtr="0">
            <a:noAutofit/>
          </a:bodyPr>
          <a:lstStyle/>
          <a:p>
            <a:pPr marL="0" lvl="0" indent="0">
              <a:spcBef>
                <a:spcPts val="0"/>
              </a:spcBef>
              <a:buNone/>
            </a:pPr>
            <a:endParaRPr/>
          </a:p>
        </p:txBody>
      </p:sp>
      <p:sp>
        <p:nvSpPr>
          <p:cNvPr id="462" name="Shape 462"/>
          <p:cNvSpPr txBox="1">
            <a:spLocks noGrp="1"/>
          </p:cNvSpPr>
          <p:nvPr>
            <p:ph type="body" idx="1"/>
          </p:nvPr>
        </p:nvSpPr>
        <p:spPr>
          <a:prstGeom prst="rect">
            <a:avLst/>
          </a:prstGeom>
        </p:spPr>
        <p:txBody>
          <a:bodyPr wrap="square" lIns="91425" tIns="91425" rIns="91425" bIns="91425" anchor="t" anchorCtr="0">
            <a:noAutofit/>
          </a:bodyPr>
          <a:lstStyle/>
          <a:p>
            <a:pPr marL="0" lvl="0" indent="0">
              <a:spcBef>
                <a:spcPts val="0"/>
              </a:spcBef>
              <a:buNone/>
            </a:pPr>
            <a:r>
              <a:rPr lang="en" sz="2400" dirty="0">
                <a:solidFill>
                  <a:schemeClr val="bg2">
                    <a:lumMod val="50000"/>
                  </a:schemeClr>
                </a:solidFill>
              </a:rPr>
              <a:t>P</a:t>
            </a:r>
            <a:r>
              <a:rPr lang="en" sz="2400" dirty="0"/>
              <a:t>:- observe vaginal bleeding </a:t>
            </a:r>
          </a:p>
          <a:p>
            <a:pPr marL="0" lvl="0" indent="0">
              <a:spcBef>
                <a:spcPts val="0"/>
              </a:spcBef>
              <a:buNone/>
            </a:pPr>
            <a:r>
              <a:rPr lang="en" sz="2400" dirty="0"/>
              <a:t>-encourage breast feeding </a:t>
            </a:r>
          </a:p>
          <a:p>
            <a:pPr marL="0" lvl="0" indent="0">
              <a:spcBef>
                <a:spcPts val="0"/>
              </a:spcBef>
              <a:buNone/>
            </a:pPr>
            <a:r>
              <a:rPr lang="en" sz="2400" dirty="0"/>
              <a:t>-Record blood pressure ,keep&lt;140/90 mmHg (off MgSo4 แล้วก่อนขึ้นวอร์ด)</a:t>
            </a:r>
          </a:p>
          <a:p>
            <a:pPr marL="0" lvl="0" indent="0">
              <a:spcBef>
                <a:spcPts val="0"/>
              </a:spcBef>
              <a:buNone/>
            </a:pPr>
            <a:r>
              <a:rPr lang="en" sz="2400" dirty="0"/>
              <a:t>-magnesium level </a:t>
            </a:r>
          </a:p>
          <a:p>
            <a:pPr marL="0" lvl="0" indent="0">
              <a:spcBef>
                <a:spcPts val="0"/>
              </a:spcBef>
              <a:buNone/>
            </a:pPr>
            <a:r>
              <a:rPr lang="en" sz="2400" dirty="0"/>
              <a:t>-paracetamol (500) prn q 6 for pain</a:t>
            </a:r>
          </a:p>
          <a:p>
            <a:pPr marL="0" lvl="0" indent="0">
              <a:spcBef>
                <a:spcPts val="0"/>
              </a:spcBef>
              <a:buNone/>
            </a:pPr>
            <a:r>
              <a:rPr lang="en" sz="2400" dirty="0"/>
              <a:t>-ferrous fumarate (200) 1tab po od pc</a:t>
            </a:r>
          </a:p>
          <a:p>
            <a:pPr marL="0" lvl="0" indent="0">
              <a:spcBef>
                <a:spcPts val="0"/>
              </a:spcBef>
              <a:buNone/>
            </a:pPr>
            <a:r>
              <a:rPr lang="en" sz="2400" dirty="0"/>
              <a:t>Advice contraception - ใช้การฝังยาคุม</a:t>
            </a:r>
          </a:p>
          <a:p>
            <a:pPr marL="0" lvl="0" indent="0">
              <a:spcBef>
                <a:spcPts val="0"/>
              </a:spcBef>
              <a:buNone/>
            </a:pPr>
            <a:endParaRPr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r>
              <a:rPr lang="en"/>
              <a:t>Progress note</a:t>
            </a:r>
          </a:p>
          <a:p>
            <a:pPr marL="0" lvl="0" indent="0" rtl="0">
              <a:spcBef>
                <a:spcPts val="0"/>
              </a:spcBef>
              <a:buNone/>
            </a:pPr>
            <a:endParaRPr/>
          </a:p>
        </p:txBody>
      </p:sp>
      <p:sp>
        <p:nvSpPr>
          <p:cNvPr id="468" name="Shape 468"/>
          <p:cNvSpPr txBox="1">
            <a:spLocks noGrp="1"/>
          </p:cNvSpPr>
          <p:nvPr>
            <p:ph type="body" idx="1"/>
          </p:nvPr>
        </p:nvSpPr>
        <p:spPr>
          <a:xfrm>
            <a:off x="311700" y="1216800"/>
            <a:ext cx="8520600" cy="3416400"/>
          </a:xfrm>
          <a:prstGeom prst="rect">
            <a:avLst/>
          </a:prstGeom>
        </p:spPr>
        <p:txBody>
          <a:bodyPr wrap="square" lIns="91425" tIns="91425" rIns="91425" bIns="91425" anchor="t" anchorCtr="0">
            <a:noAutofit/>
          </a:bodyPr>
          <a:lstStyle/>
          <a:p>
            <a:pPr marL="0" lvl="0" indent="0" rtl="0">
              <a:spcBef>
                <a:spcPts val="0"/>
              </a:spcBef>
              <a:buNone/>
            </a:pPr>
            <a:r>
              <a:rPr lang="en" sz="2000" dirty="0"/>
              <a:t>วันที่ 21 ธันวาคม 2560</a:t>
            </a:r>
          </a:p>
          <a:p>
            <a:pPr marL="0" lvl="0" indent="0" rtl="0">
              <a:spcBef>
                <a:spcPts val="0"/>
              </a:spcBef>
              <a:buNone/>
            </a:pPr>
            <a:r>
              <a:rPr lang="en" sz="2000" dirty="0"/>
              <a:t>Case ผู้ป่วยหญิงชาวลาว อายุ27 ปี G2P1A0 Ga 33+3 weeks by LMP s/p breech assisted vaginal delivery,</a:t>
            </a:r>
            <a:r>
              <a:rPr lang="th-TH" sz="2000" dirty="0"/>
              <a:t> </a:t>
            </a:r>
            <a:r>
              <a:rPr lang="en" sz="2000" dirty="0"/>
              <a:t>preterm male newborn,</a:t>
            </a:r>
            <a:r>
              <a:rPr lang="th-TH" sz="2000" dirty="0"/>
              <a:t> </a:t>
            </a:r>
            <a:r>
              <a:rPr lang="en" sz="2000" dirty="0"/>
              <a:t>bbw 1400 APGAR 7,9,10 admit NICU</a:t>
            </a:r>
          </a:p>
          <a:p>
            <a:pPr marL="0" lvl="0" indent="0" rtl="0">
              <a:spcBef>
                <a:spcPts val="0"/>
              </a:spcBef>
              <a:buNone/>
            </a:pPr>
            <a:r>
              <a:rPr lang="en" sz="2000" dirty="0"/>
              <a:t>ANC risk -preeclampsia with severe feature </a:t>
            </a:r>
          </a:p>
          <a:p>
            <a:pPr marL="0" lvl="0" indent="0" rtl="0">
              <a:spcBef>
                <a:spcPts val="0"/>
              </a:spcBef>
              <a:buNone/>
            </a:pPr>
            <a:r>
              <a:rPr lang="en" sz="2000" dirty="0"/>
              <a:t>               -Previous preterm PROM</a:t>
            </a:r>
          </a:p>
          <a:p>
            <a:pPr marL="0" lvl="0" indent="0" rtl="0">
              <a:spcBef>
                <a:spcPts val="0"/>
              </a:spcBef>
              <a:buNone/>
            </a:pPr>
            <a:r>
              <a:rPr lang="en" sz="2000" dirty="0"/>
              <a:t>               -breech presentation</a:t>
            </a:r>
          </a:p>
          <a:p>
            <a:pPr marL="0" lvl="0" indent="0" rtl="0">
              <a:spcBef>
                <a:spcPts val="0"/>
              </a:spcBef>
              <a:buNone/>
            </a:pPr>
            <a:r>
              <a:rPr lang="en" sz="2000" dirty="0"/>
              <a:t>               -late ANC</a:t>
            </a:r>
            <a:endParaRPr lang="e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74" name="Shape 474"/>
          <p:cNvSpPr txBox="1">
            <a:spLocks noGrp="1"/>
          </p:cNvSpPr>
          <p:nvPr>
            <p:ph type="body" idx="1"/>
          </p:nvPr>
        </p:nvSpPr>
        <p:spPr>
          <a:xfrm>
            <a:off x="311691" y="1252079"/>
            <a:ext cx="8520600" cy="3416400"/>
          </a:xfrm>
          <a:prstGeom prst="rect">
            <a:avLst/>
          </a:prstGeom>
        </p:spPr>
        <p:txBody>
          <a:bodyPr wrap="square" lIns="91425" tIns="91425" rIns="91425" bIns="91425" anchor="t" anchorCtr="0">
            <a:noAutofit/>
          </a:bodyPr>
          <a:lstStyle/>
          <a:p>
            <a:pPr marL="0" lvl="0" indent="0" rtl="0">
              <a:spcBef>
                <a:spcPts val="0"/>
              </a:spcBef>
              <a:buNone/>
            </a:pPr>
            <a:r>
              <a:rPr lang="en" sz="2400" dirty="0">
                <a:solidFill>
                  <a:schemeClr val="bg2">
                    <a:lumMod val="50000"/>
                  </a:schemeClr>
                </a:solidFill>
              </a:rPr>
              <a:t>S </a:t>
            </a:r>
            <a:r>
              <a:rPr lang="en" sz="2400" dirty="0"/>
              <a:t>: มารดา-ผู้ป่วยตื่นดี ไม่มีไข้ ไม่มีวิงเวียนศรีษะ ไม่มีปวดศีรษะ ไม่มีอาการชัก ไม่มีจุกแน่นลิ้นปี่ ไม่ปวดท้อง ไม่มีตาพร่ามัว ไม่มีคลื่นไส้อาเจียน กินอาหารได้ดี ไม่มีเจ็บคอและไอ มีน้ำนมไหลน้อยทั้งสองข้าง น้ำคาวปลาสีแดงจาง ใช้ผ้าอนามัย</a:t>
            </a:r>
            <a:r>
              <a:rPr lang="th-TH" sz="2400" dirty="0"/>
              <a:t> </a:t>
            </a:r>
            <a:r>
              <a:rPr lang="en" sz="2400" dirty="0"/>
              <a:t>2 แผ่นไม่ชุ่มต่อวัน เจ็บแผล pain score</a:t>
            </a:r>
            <a:r>
              <a:rPr lang="th-TH" sz="2400" dirty="0"/>
              <a:t> </a:t>
            </a:r>
            <a:r>
              <a:rPr lang="en" sz="2400" dirty="0"/>
              <a:t>2/10 ถ่ายปกติดี ปัสสาวะปกติดี ไม่มีปัสสาวะแสบขัด อารมณ์ปกติดี ไม่มีภาวะเครียด </a:t>
            </a:r>
          </a:p>
          <a:p>
            <a:pPr marL="0" lvl="0" indent="0" rtl="0">
              <a:spcBef>
                <a:spcPts val="0"/>
              </a:spcBef>
              <a:buNone/>
            </a:pPr>
            <a:r>
              <a:rPr lang="en" sz="2400" dirty="0"/>
              <a:t>ทารก-admit อยู่ที่ nicu เนื่องจากมีภาวะ respiratory distress due to TTNB และมี symptomatic hypoglycemia ขณะ นี้vital sign ดี ไม่มีไข้ on high flow nasal canula 1 LMP , on single photo level3  และ on TPN</a:t>
            </a:r>
          </a:p>
          <a:p>
            <a:pPr marL="0" lvl="0" indent="0" rtl="0">
              <a:spcBef>
                <a:spcPts val="0"/>
              </a:spcBef>
              <a:buNone/>
            </a:pPr>
            <a:endParaRP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80" name="Shape 480"/>
          <p:cNvSpPr txBox="1">
            <a:spLocks noGrp="1"/>
          </p:cNvSpPr>
          <p:nvPr>
            <p:ph type="body" idx="1"/>
          </p:nvPr>
        </p:nvSpPr>
        <p:spPr>
          <a:xfrm>
            <a:off x="311700" y="934761"/>
            <a:ext cx="8520600" cy="3416400"/>
          </a:xfrm>
          <a:prstGeom prst="rect">
            <a:avLst/>
          </a:prstGeom>
        </p:spPr>
        <p:txBody>
          <a:bodyPr wrap="square" lIns="91425" tIns="91425" rIns="91425" bIns="91425" anchor="t" anchorCtr="0">
            <a:noAutofit/>
          </a:bodyPr>
          <a:lstStyle/>
          <a:p>
            <a:pPr marL="0" lvl="0" indent="0" rtl="0">
              <a:spcBef>
                <a:spcPts val="0"/>
              </a:spcBef>
              <a:buNone/>
            </a:pPr>
            <a:r>
              <a:rPr lang="en" sz="2000" dirty="0">
                <a:solidFill>
                  <a:schemeClr val="bg2">
                    <a:lumMod val="50000"/>
                  </a:schemeClr>
                </a:solidFill>
              </a:rPr>
              <a:t>O</a:t>
            </a:r>
            <a:r>
              <a:rPr lang="en" sz="2000" dirty="0"/>
              <a:t>: vital sign BT 37.3c PR 100 /min RR 18 /min BP 130/80 mmHg </a:t>
            </a:r>
          </a:p>
          <a:p>
            <a:pPr marL="0" lvl="0" indent="0" rtl="0">
              <a:spcBef>
                <a:spcPts val="0"/>
              </a:spcBef>
              <a:buNone/>
            </a:pPr>
            <a:r>
              <a:rPr lang="en" sz="2000" dirty="0"/>
              <a:t>GA: a laos female,good consciousness,not pale ,no jaundice</a:t>
            </a:r>
          </a:p>
          <a:p>
            <a:pPr marL="0" lvl="0" indent="0" rtl="0">
              <a:spcBef>
                <a:spcPts val="0"/>
              </a:spcBef>
              <a:buNone/>
            </a:pPr>
            <a:r>
              <a:rPr lang="en" sz="2000" dirty="0"/>
              <a:t>HEENT: not pale conjunctiva, anicteric sclera, no injected pharynx</a:t>
            </a:r>
          </a:p>
          <a:p>
            <a:pPr marL="0" lvl="0" indent="0" rtl="0">
              <a:spcBef>
                <a:spcPts val="0"/>
              </a:spcBef>
              <a:buNone/>
            </a:pPr>
            <a:r>
              <a:rPr lang="en" sz="2000" dirty="0"/>
              <a:t>CVS: full pulse,</a:t>
            </a:r>
            <a:r>
              <a:rPr lang="th-TH" sz="2000" dirty="0"/>
              <a:t> </a:t>
            </a:r>
            <a:r>
              <a:rPr lang="en" sz="2000" dirty="0"/>
              <a:t>regular rhythm,</a:t>
            </a:r>
            <a:r>
              <a:rPr lang="th-TH" sz="2000" dirty="0"/>
              <a:t> </a:t>
            </a:r>
            <a:r>
              <a:rPr lang="en" sz="2000" dirty="0"/>
              <a:t>normal s1s2,</a:t>
            </a:r>
            <a:r>
              <a:rPr lang="th-TH" sz="2000" dirty="0"/>
              <a:t> </a:t>
            </a:r>
            <a:r>
              <a:rPr lang="en" sz="2000" dirty="0"/>
              <a:t>no murmur</a:t>
            </a:r>
          </a:p>
          <a:p>
            <a:pPr marL="0" lvl="0" indent="0" rtl="0">
              <a:spcBef>
                <a:spcPts val="0"/>
              </a:spcBef>
              <a:buNone/>
            </a:pPr>
            <a:r>
              <a:rPr lang="en" sz="2000" dirty="0"/>
              <a:t>RS:normal chest expansion,</a:t>
            </a:r>
            <a:r>
              <a:rPr lang="th-TH" sz="2000" dirty="0"/>
              <a:t> </a:t>
            </a:r>
            <a:r>
              <a:rPr lang="en" sz="2000" dirty="0"/>
              <a:t>clear and equal breath sound both lungs,</a:t>
            </a:r>
            <a:r>
              <a:rPr lang="th-TH" sz="2000" dirty="0"/>
              <a:t> </a:t>
            </a:r>
            <a:r>
              <a:rPr lang="en" sz="2000" dirty="0"/>
              <a:t>no adventitious sound </a:t>
            </a:r>
          </a:p>
          <a:p>
            <a:pPr marL="0" lvl="0" indent="0" rtl="0">
              <a:spcBef>
                <a:spcPts val="0"/>
              </a:spcBef>
              <a:buNone/>
            </a:pPr>
            <a:r>
              <a:rPr lang="en" sz="2000" dirty="0"/>
              <a:t>ABD: soft,</a:t>
            </a:r>
            <a:r>
              <a:rPr lang="th-TH" sz="2000" dirty="0"/>
              <a:t> </a:t>
            </a:r>
            <a:r>
              <a:rPr lang="en" sz="2000" dirty="0"/>
              <a:t>not tender,</a:t>
            </a:r>
            <a:r>
              <a:rPr lang="th-TH" sz="2000" dirty="0"/>
              <a:t> </a:t>
            </a:r>
            <a:r>
              <a:rPr lang="en" sz="2000" dirty="0"/>
              <a:t>normoactive bowel sound,fundal height 2 FB below umbilicus,</a:t>
            </a:r>
            <a:r>
              <a:rPr lang="th-TH" sz="2000" dirty="0"/>
              <a:t> </a:t>
            </a:r>
            <a:r>
              <a:rPr lang="en" sz="2000" dirty="0"/>
              <a:t>firm consistency,</a:t>
            </a:r>
            <a:r>
              <a:rPr lang="th-TH" sz="2000" dirty="0"/>
              <a:t> </a:t>
            </a:r>
            <a:r>
              <a:rPr lang="en" sz="2000" dirty="0"/>
              <a:t>episiotomy wound:</a:t>
            </a:r>
            <a:r>
              <a:rPr lang="th-TH" sz="2000" dirty="0"/>
              <a:t> </a:t>
            </a:r>
            <a:r>
              <a:rPr lang="en" sz="2000" dirty="0"/>
              <a:t>no bleeding no hematoma,</a:t>
            </a:r>
            <a:r>
              <a:rPr lang="th-TH" sz="2000" dirty="0"/>
              <a:t> </a:t>
            </a:r>
            <a:r>
              <a:rPr lang="en" sz="2000" dirty="0"/>
              <a:t>good uterine contraction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prstGeom prst="rect">
            <a:avLst/>
          </a:prstGeom>
        </p:spPr>
        <p:txBody>
          <a:bodyPr wrap="square" lIns="91425" tIns="91425" rIns="91425" bIns="91425" anchor="t" anchorCtr="0">
            <a:noAutofit/>
          </a:bodyPr>
          <a:lstStyle/>
          <a:p>
            <a:r>
              <a:rPr lang="en" dirty="0"/>
              <a:t>Physical examination</a:t>
            </a:r>
            <a:br>
              <a:rPr lang="en" dirty="0"/>
            </a:br>
            <a:endParaRPr dirty="0"/>
          </a:p>
        </p:txBody>
      </p:sp>
      <p:sp>
        <p:nvSpPr>
          <p:cNvPr id="90" name="Shape 90"/>
          <p:cNvSpPr txBox="1">
            <a:spLocks noGrp="1"/>
          </p:cNvSpPr>
          <p:nvPr>
            <p:ph type="body" idx="1"/>
          </p:nvPr>
        </p:nvSpPr>
        <p:spPr>
          <a:xfrm>
            <a:off x="311700" y="1282075"/>
            <a:ext cx="8520600" cy="3416400"/>
          </a:xfrm>
          <a:prstGeom prst="rect">
            <a:avLst/>
          </a:prstGeom>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marL="0" lvl="0" indent="0">
              <a:spcBef>
                <a:spcPts val="0"/>
              </a:spcBef>
              <a:buNone/>
            </a:pPr>
            <a:r>
              <a:rPr lang="en" sz="2000" dirty="0"/>
              <a:t>Vital sign :Body temperature 36.9 degree celcius, Pulse rate  90 bpm,</a:t>
            </a:r>
          </a:p>
          <a:p>
            <a:pPr marL="457200" lvl="0" indent="0">
              <a:spcBef>
                <a:spcPts val="0"/>
              </a:spcBef>
              <a:buNone/>
            </a:pPr>
            <a:r>
              <a:rPr lang="en" sz="2000" dirty="0"/>
              <a:t>         Blood pressure </a:t>
            </a:r>
            <a:r>
              <a:rPr lang="en" sz="2000" dirty="0">
                <a:solidFill>
                  <a:srgbClr val="5B0F00"/>
                </a:solidFill>
              </a:rPr>
              <a:t>170/110</a:t>
            </a:r>
            <a:r>
              <a:rPr lang="en" sz="2000" dirty="0"/>
              <a:t> mmHg, Respiratory rate 22 /min</a:t>
            </a:r>
          </a:p>
          <a:p>
            <a:pPr marL="0" lvl="0" indent="0">
              <a:spcBef>
                <a:spcPts val="0"/>
              </a:spcBef>
              <a:buNone/>
            </a:pPr>
            <a:r>
              <a:rPr lang="en" sz="2000" dirty="0"/>
              <a:t>General appearance : A Laos female, good conscious ,no jaundice</a:t>
            </a:r>
          </a:p>
          <a:p>
            <a:pPr marL="0" lvl="0" indent="0">
              <a:spcBef>
                <a:spcPts val="0"/>
              </a:spcBef>
              <a:buNone/>
            </a:pPr>
            <a:r>
              <a:rPr lang="en" sz="2000" dirty="0"/>
              <a:t>HEENT : not pale conjunctiva, anicteric sclera</a:t>
            </a:r>
          </a:p>
          <a:p>
            <a:pPr marL="0" lvl="0" indent="0">
              <a:spcBef>
                <a:spcPts val="0"/>
              </a:spcBef>
              <a:buNone/>
            </a:pPr>
            <a:r>
              <a:rPr lang="en" sz="2000" dirty="0"/>
              <a:t>Cardiovascular : normal s1s2, no murmur </a:t>
            </a:r>
          </a:p>
          <a:p>
            <a:pPr marL="0" lvl="0" indent="0">
              <a:spcBef>
                <a:spcPts val="0"/>
              </a:spcBef>
              <a:buNone/>
            </a:pPr>
            <a:r>
              <a:rPr lang="en" sz="2000" dirty="0"/>
              <a:t>Respiratory system : normal and equal breath sound, no adventitious sound</a:t>
            </a:r>
            <a:r>
              <a:rPr lang="en" sz="2000" dirty="0">
                <a:solidFill>
                  <a:srgbClr val="CC0000"/>
                </a:solidFill>
              </a:rPr>
              <a:t> </a:t>
            </a:r>
          </a:p>
          <a:p>
            <a:pPr marL="0" lvl="0" indent="0">
              <a:spcBef>
                <a:spcPts val="0"/>
              </a:spcBef>
              <a:buNone/>
            </a:pPr>
            <a:r>
              <a:rPr lang="en" sz="2000" dirty="0">
                <a:solidFill>
                  <a:srgbClr val="CC0000"/>
                </a:solidFill>
              </a:rPr>
              <a:t>อย่างไรก็ตามควรตรวจร่างกายเพิ่มเติมดังนี้: repeat blood pressure , eye ground </a:t>
            </a:r>
          </a:p>
          <a:p>
            <a:pPr marL="0" lvl="0" indent="0">
              <a:spcBef>
                <a:spcPts val="0"/>
              </a:spcBef>
              <a:buNone/>
            </a:pPr>
            <a:endParaRPr sz="2000" dirty="0">
              <a:solidFill>
                <a:srgbClr val="CC0000"/>
              </a:solidFill>
            </a:endParaRPr>
          </a:p>
          <a:p>
            <a:pPr marL="0" lvl="0" indent="0">
              <a:spcBef>
                <a:spcPts val="0"/>
              </a:spcBef>
              <a:buNone/>
            </a:pPr>
            <a:endParaRPr sz="2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311698" y="385527"/>
            <a:ext cx="8520600" cy="4329348"/>
          </a:xfrm>
          <a:prstGeom prst="rect">
            <a:avLst/>
          </a:prstGeom>
        </p:spPr>
        <p:txBody>
          <a:bodyPr wrap="square" lIns="91425" tIns="91425" rIns="91425" bIns="91425" anchor="t" anchorCtr="0">
            <a:noAutofit/>
          </a:bodyPr>
          <a:lstStyle/>
          <a:p>
            <a:pPr marL="0" lvl="0" indent="0" rtl="0">
              <a:spcBef>
                <a:spcPts val="0"/>
              </a:spcBef>
              <a:buNone/>
            </a:pPr>
            <a:r>
              <a:rPr lang="en" sz="2000" dirty="0"/>
              <a:t>Breast : mild engorgement , no redness ,not tender </a:t>
            </a:r>
          </a:p>
          <a:p>
            <a:pPr marL="0" lvl="0" indent="0" rtl="0">
              <a:spcBef>
                <a:spcPts val="0"/>
              </a:spcBef>
              <a:buNone/>
            </a:pPr>
            <a:r>
              <a:rPr lang="en" sz="2000" dirty="0"/>
              <a:t>Extremities : no pitting edema </a:t>
            </a:r>
          </a:p>
          <a:p>
            <a:pPr marL="0" lvl="0" indent="0" rtl="0">
              <a:spcBef>
                <a:spcPts val="0"/>
              </a:spcBef>
              <a:buNone/>
            </a:pPr>
            <a:r>
              <a:rPr lang="en" sz="2000" dirty="0"/>
              <a:t>Neuro : grossly intact , E4M6V5 deep tendon reflex 2+</a:t>
            </a:r>
          </a:p>
          <a:p>
            <a:pPr marL="0" lvl="0" indent="0" rtl="0">
              <a:spcBef>
                <a:spcPts val="0"/>
              </a:spcBef>
              <a:buNone/>
            </a:pPr>
            <a:r>
              <a:rPr lang="en" sz="2000" dirty="0"/>
              <a:t>Problem list </a:t>
            </a:r>
          </a:p>
          <a:p>
            <a:pPr marL="457200" lvl="0" indent="-342900" rtl="0">
              <a:spcBef>
                <a:spcPts val="0"/>
              </a:spcBef>
              <a:spcAft>
                <a:spcPts val="0"/>
              </a:spcAft>
              <a:buSzPts val="1800"/>
              <a:buAutoNum type="arabicPeriod"/>
            </a:pPr>
            <a:r>
              <a:rPr lang="en" sz="2000" dirty="0"/>
              <a:t>Post partum breech assisted vaginal delivery day 2 </a:t>
            </a:r>
          </a:p>
          <a:p>
            <a:pPr marL="457200" lvl="0" indent="-342900" rtl="0">
              <a:spcBef>
                <a:spcPts val="0"/>
              </a:spcBef>
              <a:buSzPts val="1800"/>
              <a:buAutoNum type="arabicPeriod"/>
            </a:pPr>
            <a:r>
              <a:rPr lang="en" sz="2000" dirty="0"/>
              <a:t>  </a:t>
            </a:r>
            <a:r>
              <a:rPr lang="en" sz="2000" dirty="0">
                <a:solidFill>
                  <a:schemeClr val="bg2">
                    <a:lumMod val="50000"/>
                  </a:schemeClr>
                </a:solidFill>
              </a:rPr>
              <a:t>A </a:t>
            </a:r>
            <a:r>
              <a:rPr lang="en" sz="2000" dirty="0"/>
              <a:t>: อาการทั่วไปปกติดี ไม่มีไข้ ไม่มีlate partum hemorrahge ไม่มี complication จากการคลอด กินอาหารได้ปกติ น้ำนมไหลน้อยทั้ง 2 ข้าง น้ำคาวปลาสีแดงจางลง ปริมาณลดลง ปวดแผลลดลง ไม่มีบวมแดง เจ็บคอและไอเล็กน้อย แต่ตรวจร่างกายไม่พบinjected pharynx ปัสสาวะ อุจจาระได้ปกติ ทารกอยู่nicu เนื่องจากมีภาวะ respiratory distress due to TTNB และมีภาวะhypoglycemia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91" name="Shape 491"/>
          <p:cNvSpPr txBox="1">
            <a:spLocks noGrp="1"/>
          </p:cNvSpPr>
          <p:nvPr>
            <p:ph type="body" idx="1"/>
          </p:nvPr>
        </p:nvSpPr>
        <p:spPr>
          <a:prstGeom prst="rect">
            <a:avLst/>
          </a:prstGeom>
        </p:spPr>
        <p:txBody>
          <a:bodyPr wrap="square" lIns="91425" tIns="91425" rIns="91425" bIns="91425" anchor="t" anchorCtr="0">
            <a:noAutofit/>
          </a:bodyPr>
          <a:lstStyle/>
          <a:p>
            <a:pPr marL="0" lvl="0" indent="0" rtl="0">
              <a:spcBef>
                <a:spcPts val="0"/>
              </a:spcBef>
              <a:buNone/>
            </a:pPr>
            <a:r>
              <a:rPr lang="en" sz="2400" dirty="0">
                <a:solidFill>
                  <a:schemeClr val="bg2">
                    <a:lumMod val="50000"/>
                  </a:schemeClr>
                </a:solidFill>
              </a:rPr>
              <a:t>P</a:t>
            </a:r>
            <a:r>
              <a:rPr lang="en" sz="2400" dirty="0"/>
              <a:t>:- observe vaginal bleeding </a:t>
            </a:r>
          </a:p>
          <a:p>
            <a:pPr marL="0" lvl="0" indent="0" rtl="0">
              <a:spcBef>
                <a:spcPts val="0"/>
              </a:spcBef>
              <a:buNone/>
            </a:pPr>
            <a:r>
              <a:rPr lang="en" sz="2400" dirty="0"/>
              <a:t>-encourage breast feeding </a:t>
            </a:r>
          </a:p>
          <a:p>
            <a:pPr marL="0" lvl="0" indent="0" rtl="0">
              <a:spcBef>
                <a:spcPts val="0"/>
              </a:spcBef>
              <a:buNone/>
            </a:pPr>
            <a:r>
              <a:rPr lang="en" sz="2400" dirty="0"/>
              <a:t>-Record blood pressure ,keep&lt;140/90 mmHg (off MgSo4 แล้วก่อนขึ้นวอร์ด)</a:t>
            </a:r>
          </a:p>
          <a:p>
            <a:pPr marL="0" lvl="0" indent="0" rtl="0">
              <a:spcBef>
                <a:spcPts val="0"/>
              </a:spcBef>
              <a:buNone/>
            </a:pPr>
            <a:r>
              <a:rPr lang="en" sz="2400" dirty="0"/>
              <a:t>-magnesium level </a:t>
            </a:r>
          </a:p>
          <a:p>
            <a:pPr marL="0" lvl="0" indent="0" rtl="0">
              <a:spcBef>
                <a:spcPts val="0"/>
              </a:spcBef>
              <a:buNone/>
            </a:pPr>
            <a:r>
              <a:rPr lang="en" sz="2400" dirty="0"/>
              <a:t>-paracetamol (500) prn q 6 for pain</a:t>
            </a:r>
          </a:p>
          <a:p>
            <a:pPr marL="0" lvl="0" indent="0" rtl="0">
              <a:spcBef>
                <a:spcPts val="0"/>
              </a:spcBef>
              <a:buNone/>
            </a:pPr>
            <a:r>
              <a:rPr lang="en" sz="2400" dirty="0"/>
              <a:t>-ferrous fumarate (200) 1tab po od pc</a:t>
            </a:r>
          </a:p>
          <a:p>
            <a:pPr marL="0" lvl="0" indent="0" rtl="0">
              <a:spcBef>
                <a:spcPts val="0"/>
              </a:spcBef>
              <a:buNone/>
            </a:pPr>
            <a:r>
              <a:rPr lang="en" sz="2400" dirty="0"/>
              <a:t>Advice contraception - ใช้การฝังยาคุม</a:t>
            </a:r>
          </a:p>
          <a:p>
            <a:pPr marL="0" lvl="0" indent="0" rtl="0">
              <a:spcBef>
                <a:spcPts val="0"/>
              </a:spcBef>
              <a:buNone/>
            </a:pPr>
            <a:endParaRPr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AE7B-76F7-465E-AED1-A49FE48EDC62}"/>
              </a:ext>
            </a:extLst>
          </p:cNvPr>
          <p:cNvSpPr>
            <a:spLocks noGrp="1"/>
          </p:cNvSpPr>
          <p:nvPr>
            <p:ph type="title"/>
          </p:nvPr>
        </p:nvSpPr>
        <p:spPr/>
        <p:txBody>
          <a:bodyPr/>
          <a:lstStyle/>
          <a:p>
            <a:endParaRPr lang="th-TH"/>
          </a:p>
        </p:txBody>
      </p:sp>
      <p:sp>
        <p:nvSpPr>
          <p:cNvPr id="3" name="Text Placeholder 2">
            <a:extLst>
              <a:ext uri="{FF2B5EF4-FFF2-40B4-BE49-F238E27FC236}">
                <a16:creationId xmlns:a16="http://schemas.microsoft.com/office/drawing/2014/main" id="{21A6C828-F23A-4394-A9BB-5823510A9241}"/>
              </a:ext>
            </a:extLst>
          </p:cNvPr>
          <p:cNvSpPr>
            <a:spLocks noGrp="1"/>
          </p:cNvSpPr>
          <p:nvPr>
            <p:ph type="body" idx="1"/>
          </p:nvPr>
        </p:nvSpPr>
        <p:spPr/>
        <p:txBody>
          <a:bodyPr>
            <a:normAutofit/>
          </a:bodyPr>
          <a:lstStyle/>
          <a:p>
            <a:r>
              <a:rPr lang="en-US" sz="3600" dirty="0"/>
              <a:t>Thank you for your attention</a:t>
            </a:r>
            <a:endParaRPr lang="th-TH" sz="3600" dirty="0"/>
          </a:p>
        </p:txBody>
      </p:sp>
    </p:spTree>
    <p:extLst>
      <p:ext uri="{BB962C8B-B14F-4D97-AF65-F5344CB8AC3E}">
        <p14:creationId xmlns:p14="http://schemas.microsoft.com/office/powerpoint/2010/main" val="43608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wrap="square" lIns="91425" tIns="91425" rIns="91425" bIns="91425" anchor="t" anchorCtr="0">
            <a:noAutofit/>
          </a:bodyPr>
          <a:lstStyle/>
          <a:p>
            <a:r>
              <a:rPr lang="en" dirty="0"/>
              <a:t>Physical examination</a:t>
            </a:r>
            <a:br>
              <a:rPr lang="en" dirty="0"/>
            </a:br>
            <a:endParaRPr dirty="0"/>
          </a:p>
        </p:txBody>
      </p:sp>
      <p:sp>
        <p:nvSpPr>
          <p:cNvPr id="96" name="Shape 96"/>
          <p:cNvSpPr txBox="1">
            <a:spLocks noGrp="1"/>
          </p:cNvSpPr>
          <p:nvPr>
            <p:ph type="body" idx="1"/>
          </p:nvPr>
        </p:nvSpPr>
        <p:spPr>
          <a:xfrm>
            <a:off x="311700" y="1282075"/>
            <a:ext cx="8520600" cy="3416400"/>
          </a:xfrm>
          <a:prstGeom prst="rect">
            <a:avLst/>
          </a:prstGeom>
        </p:spPr>
        <p:txBody>
          <a:bodyPr wrap="square" lIns="91425" tIns="91425" rIns="91425" bIns="91425" anchor="t" anchorCtr="0">
            <a:noAutofit/>
          </a:bodyPr>
          <a:lstStyle/>
          <a:p>
            <a:pPr marL="0" lvl="0" indent="0">
              <a:spcBef>
                <a:spcPts val="0"/>
              </a:spcBef>
              <a:buNone/>
            </a:pPr>
            <a:r>
              <a:rPr lang="en" sz="1800" dirty="0"/>
              <a:t>Abdomen : </a:t>
            </a:r>
          </a:p>
          <a:p>
            <a:pPr marL="0" lvl="0" indent="0" rtl="0">
              <a:spcBef>
                <a:spcPts val="0"/>
              </a:spcBef>
              <a:buNone/>
            </a:pPr>
            <a:r>
              <a:rPr lang="en" sz="1800" dirty="0"/>
              <a:t> Leopold’s maneuver</a:t>
            </a:r>
          </a:p>
          <a:p>
            <a:pPr marL="457200" lvl="0" indent="0" rtl="0">
              <a:spcBef>
                <a:spcPts val="0"/>
              </a:spcBef>
              <a:buNone/>
            </a:pPr>
            <a:r>
              <a:rPr lang="en" sz="1800" dirty="0"/>
              <a:t>fundal height 2/4 above umbilicus</a:t>
            </a:r>
          </a:p>
          <a:p>
            <a:pPr marL="457200" lvl="0" indent="0" rtl="0">
              <a:spcBef>
                <a:spcPts val="0"/>
              </a:spcBef>
              <a:buNone/>
            </a:pPr>
            <a:r>
              <a:rPr lang="en" sz="1800" dirty="0"/>
              <a:t>large part at right side</a:t>
            </a:r>
          </a:p>
          <a:p>
            <a:pPr marL="457200" lvl="0" indent="0" rtl="0">
              <a:spcBef>
                <a:spcPts val="0"/>
              </a:spcBef>
              <a:buNone/>
            </a:pPr>
            <a:r>
              <a:rPr lang="en" sz="1800" dirty="0"/>
              <a:t>Pawlik grip: breech presentation ท่าไหน</a:t>
            </a:r>
          </a:p>
          <a:p>
            <a:pPr marL="457200" lvl="0" indent="0" rtl="0">
              <a:spcBef>
                <a:spcPts val="0"/>
              </a:spcBef>
              <a:buNone/>
            </a:pPr>
            <a:r>
              <a:rPr lang="en" sz="1800" dirty="0"/>
              <a:t>longitudinal lie with engagement</a:t>
            </a:r>
          </a:p>
          <a:p>
            <a:pPr marL="457200" lvl="0" indent="0" rtl="0">
              <a:spcBef>
                <a:spcPts val="0"/>
              </a:spcBef>
              <a:buNone/>
            </a:pPr>
            <a:r>
              <a:rPr lang="en" sz="1800" dirty="0"/>
              <a:t>fetal movement positive, FHR 154 bpm</a:t>
            </a:r>
          </a:p>
          <a:p>
            <a:pPr marL="457200" lvl="0" indent="0" rtl="0">
              <a:spcBef>
                <a:spcPts val="0"/>
              </a:spcBef>
              <a:buNone/>
            </a:pPr>
            <a:r>
              <a:rPr lang="en" sz="1800" dirty="0"/>
              <a:t>good uterine contraction: duration 40 seconds, interval 4 min, strong intensity liver span </a:t>
            </a:r>
          </a:p>
          <a:p>
            <a:pPr marL="457200" lvl="0" indent="0" rtl="0">
              <a:spcBef>
                <a:spcPts val="0"/>
              </a:spcBef>
              <a:buNone/>
            </a:pPr>
            <a:r>
              <a:rPr lang="en" sz="1800" dirty="0">
                <a:solidFill>
                  <a:srgbClr val="CC0000"/>
                </a:solidFill>
              </a:rPr>
              <a:t>ส่วนของ abdomen ควรพิจารณาตรวจ liver span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1700" y="762000"/>
            <a:ext cx="8520600" cy="3810000"/>
          </a:xfrm>
          <a:prstGeom prst="rect">
            <a:avLst/>
          </a:prstGeom>
        </p:spPr>
        <p:txBody>
          <a:bodyPr wrap="square" lIns="91425" tIns="91425" rIns="91425" bIns="91425" anchor="t" anchorCtr="0">
            <a:noAutofit/>
          </a:bodyPr>
          <a:lstStyle/>
          <a:p>
            <a:pPr marL="0" lvl="0" indent="0">
              <a:spcBef>
                <a:spcPts val="0"/>
              </a:spcBef>
              <a:buNone/>
            </a:pPr>
            <a:r>
              <a:rPr lang="en" sz="2400" dirty="0">
                <a:solidFill>
                  <a:schemeClr val="accent1">
                    <a:lumMod val="50000"/>
                  </a:schemeClr>
                </a:solidFill>
              </a:rPr>
              <a:t>Pelvic examination </a:t>
            </a:r>
            <a:r>
              <a:rPr lang="en" sz="2400" dirty="0"/>
              <a:t>(8.05 น.) : </a:t>
            </a:r>
          </a:p>
          <a:p>
            <a:pPr marL="457200" lvl="0" indent="0" rtl="0">
              <a:spcBef>
                <a:spcPts val="0"/>
              </a:spcBef>
              <a:buNone/>
            </a:pPr>
            <a:r>
              <a:rPr lang="en" sz="2400" dirty="0"/>
              <a:t>cervical dilatation 10 cm</a:t>
            </a:r>
          </a:p>
          <a:p>
            <a:pPr marL="457200" lvl="0" indent="0" rtl="0">
              <a:spcBef>
                <a:spcPts val="0"/>
              </a:spcBef>
              <a:buNone/>
            </a:pPr>
            <a:r>
              <a:rPr lang="en" sz="2400" dirty="0"/>
              <a:t>effacement 100%</a:t>
            </a:r>
          </a:p>
          <a:p>
            <a:pPr marL="457200" lvl="0" indent="0" rtl="0">
              <a:spcBef>
                <a:spcPts val="0"/>
              </a:spcBef>
              <a:buNone/>
            </a:pPr>
            <a:r>
              <a:rPr lang="en" sz="2400" dirty="0"/>
              <a:t>station +2</a:t>
            </a:r>
          </a:p>
          <a:p>
            <a:pPr marL="457200" lvl="0" indent="0" rtl="0">
              <a:spcBef>
                <a:spcPts val="0"/>
              </a:spcBef>
              <a:buNone/>
            </a:pPr>
            <a:r>
              <a:rPr lang="en" sz="2400" dirty="0"/>
              <a:t>membrane rupture</a:t>
            </a:r>
          </a:p>
          <a:p>
            <a:pPr marL="457200" lvl="0" indent="0" rtl="0">
              <a:spcBef>
                <a:spcPts val="0"/>
              </a:spcBef>
              <a:buNone/>
            </a:pPr>
            <a:r>
              <a:rPr lang="en" sz="2400" dirty="0"/>
              <a:t>pelvimetry adequate</a:t>
            </a:r>
          </a:p>
          <a:p>
            <a:pPr marL="457200" lvl="0" indent="0">
              <a:spcBef>
                <a:spcPts val="0"/>
              </a:spcBef>
              <a:buNone/>
            </a:pPr>
            <a:r>
              <a:rPr lang="en" sz="2400" dirty="0"/>
              <a:t>Speculum : membranes rupture with vaginal pooling</a:t>
            </a:r>
          </a:p>
          <a:p>
            <a:pPr marL="0" lvl="0" indent="0">
              <a:spcBef>
                <a:spcPts val="0"/>
              </a:spcBef>
              <a:buNone/>
            </a:pPr>
            <a:endParaRPr sz="2400" dirty="0"/>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65</TotalTime>
  <Words>4153</Words>
  <Application>Microsoft Office PowerPoint</Application>
  <PresentationFormat>On-screen Show (16:9)</PresentationFormat>
  <Paragraphs>379</Paragraphs>
  <Slides>72</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Angsana New</vt:lpstr>
      <vt:lpstr>Arial</vt:lpstr>
      <vt:lpstr>Cordia New</vt:lpstr>
      <vt:lpstr>Times New Roman</vt:lpstr>
      <vt:lpstr>Tw Cen MT</vt:lpstr>
      <vt:lpstr>Droplet</vt:lpstr>
      <vt:lpstr>Case study 64</vt:lpstr>
      <vt:lpstr>PowerPoint Presentation</vt:lpstr>
      <vt:lpstr>PowerPoint Presentation</vt:lpstr>
      <vt:lpstr>PowerPoint Presentation</vt:lpstr>
      <vt:lpstr>PowerPoint Presentation</vt:lpstr>
      <vt:lpstr>PowerPoint Presentation</vt:lpstr>
      <vt:lpstr>Physical examination </vt:lpstr>
      <vt:lpstr>Physical examination </vt:lpstr>
      <vt:lpstr>PowerPoint Presentation</vt:lpstr>
      <vt:lpstr>PowerPoint Presentation</vt:lpstr>
      <vt:lpstr>PowerPoint Presentation</vt:lpstr>
      <vt:lpstr>Discussion</vt:lpstr>
      <vt:lpstr>Pre-ecclampsia</vt:lpstr>
      <vt:lpstr>Severe feature</vt:lpstr>
      <vt:lpstr>Diagnosis</vt:lpstr>
      <vt:lpstr>ในหญิงตั้งครรภ์รายนี้</vt:lpstr>
      <vt:lpstr>Management </vt:lpstr>
      <vt:lpstr>การให้ Magnesium sulphate Loading dose 4-6 g dilute in 100 ml normal saline iv over 15-20 min and continuous infusion 2 g/hr</vt:lpstr>
      <vt:lpstr>Breech presentation</vt:lpstr>
      <vt:lpstr>Diagnosis</vt:lpstr>
      <vt:lpstr>Breech presentation</vt:lpstr>
      <vt:lpstr>Complication of Breech Presentation</vt:lpstr>
      <vt:lpstr>Management</vt:lpstr>
      <vt:lpstr>Management</vt:lpstr>
      <vt:lpstr>PowerPoint Presentation</vt:lpstr>
      <vt:lpstr>Vaginal breech delivery</vt:lpstr>
      <vt:lpstr>Management</vt:lpstr>
      <vt:lpstr>Anemia</vt:lpstr>
      <vt:lpstr>Lab first ANC 6/09/60</vt:lpstr>
      <vt:lpstr>Anemia in pregnancy [Hb &lt;11]</vt:lpstr>
      <vt:lpstr>สร้างไม่พอ</vt:lpstr>
      <vt:lpstr>2. ทำลายเม็ดเลือดมาก</vt:lpstr>
      <vt:lpstr>Anemia to pregnancy</vt:lpstr>
      <vt:lpstr>This case...</vt:lpstr>
      <vt:lpstr>Hb typing</vt:lpstr>
      <vt:lpstr>DNA analysis</vt:lpstr>
      <vt:lpstr>Hb typing for her husband</vt:lpstr>
      <vt:lpstr>Therefore..</vt:lpstr>
      <vt:lpstr>Previous preterm PROM</vt:lpstr>
      <vt:lpstr>PROM prevention</vt:lpstr>
      <vt:lpstr>Clinical presentation</vt:lpstr>
      <vt:lpstr>Management</vt:lpstr>
      <vt:lpstr>Patient Education</vt:lpstr>
      <vt:lpstr>ภาวะครรภ์เป็นพิษ</vt:lpstr>
      <vt:lpstr>ภาวะครรภ์เป็นพิษ (Pre-eclampsia)</vt:lpstr>
      <vt:lpstr>ภาวะครรภ์เป็นพิษ (Pre-eclampsia)</vt:lpstr>
      <vt:lpstr>ภาวะครรภ์เป็นพิษ (Pre-eclampsia)</vt:lpstr>
      <vt:lpstr>ภาวะครรภ์เป็นพิษ (Pre-eclampsia)</vt:lpstr>
      <vt:lpstr>7.หลังคลอด...</vt:lpstr>
      <vt:lpstr>8. ข้อห้ามเมื่อรู้ว่ามีครรภ์เป็นพิษ</vt:lpstr>
      <vt:lpstr>9. วิธีป้องกันครรภ์เป็นพิษ</vt:lpstr>
      <vt:lpstr>Intrapartum </vt:lpstr>
      <vt:lpstr>Intrapartum</vt:lpstr>
      <vt:lpstr>Postpartum </vt:lpstr>
      <vt:lpstr>ภาวะความดันโลหิตสูงหลังให้กำเนิดบุตร</vt:lpstr>
      <vt:lpstr>แผลที่ฝีเย็บ</vt:lpstr>
      <vt:lpstr>การให้นมบุตร</vt:lpstr>
      <vt:lpstr>การให้นมบุตร (ต่อ)</vt:lpstr>
      <vt:lpstr>การคุมกำเนิด</vt:lpstr>
      <vt:lpstr>สรุปการนัดติดตามการรักษา</vt:lpstr>
      <vt:lpstr>ความเสี่ยงในการตั้งครรภ์ครั้งต่อไป</vt:lpstr>
      <vt:lpstr>Progress note </vt:lpstr>
      <vt:lpstr>PowerPoint Presentation</vt:lpstr>
      <vt:lpstr>PowerPoint Presentation</vt:lpstr>
      <vt:lpstr>PowerPoint Presentation</vt:lpstr>
      <vt:lpstr>PowerPoint Presentation</vt:lpstr>
      <vt:lpstr>Progress note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64</dc:title>
  <cp:lastModifiedBy>Pawin PPP</cp:lastModifiedBy>
  <cp:revision>9</cp:revision>
  <dcterms:modified xsi:type="dcterms:W3CDTF">2018-02-14T08:15:31Z</dcterms:modified>
</cp:coreProperties>
</file>