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91" r:id="rId2"/>
    <p:sldId id="290" r:id="rId3"/>
    <p:sldId id="287" r:id="rId4"/>
    <p:sldId id="284" r:id="rId5"/>
    <p:sldId id="285" r:id="rId6"/>
    <p:sldId id="286" r:id="rId7"/>
    <p:sldId id="288" r:id="rId8"/>
    <p:sldId id="257" r:id="rId9"/>
    <p:sldId id="258" r:id="rId10"/>
    <p:sldId id="259" r:id="rId11"/>
    <p:sldId id="260" r:id="rId12"/>
    <p:sldId id="261" r:id="rId13"/>
    <p:sldId id="262" r:id="rId14"/>
    <p:sldId id="263" r:id="rId15"/>
    <p:sldId id="264" r:id="rId16"/>
    <p:sldId id="265" r:id="rId17"/>
    <p:sldId id="266" r:id="rId18"/>
    <p:sldId id="289" r:id="rId19"/>
    <p:sldId id="268" r:id="rId20"/>
    <p:sldId id="272" r:id="rId21"/>
    <p:sldId id="274" r:id="rId22"/>
    <p:sldId id="280" r:id="rId23"/>
    <p:sldId id="282" r:id="rId24"/>
    <p:sldId id="29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9" autoAdjust="0"/>
    <p:restoredTop sz="94648"/>
  </p:normalViewPr>
  <p:slideViewPr>
    <p:cSldViewPr snapToGrid="0" snapToObjects="1">
      <p:cViewPr varScale="1">
        <p:scale>
          <a:sx n="79" d="100"/>
          <a:sy n="79" d="100"/>
        </p:scale>
        <p:origin x="35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5EF5D650-4C76-A74B-9012-1432F5A41B48}" type="datetimeFigureOut">
              <a:rPr lang="en-US" smtClean="0"/>
              <a:t>11/23/2017</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29131A07-7EB6-E54D-81E8-C9FB900660BF}"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F5D650-4C76-A74B-9012-1432F5A41B48}"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31A07-7EB6-E54D-81E8-C9FB900660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F5D650-4C76-A74B-9012-1432F5A41B48}"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31A07-7EB6-E54D-81E8-C9FB900660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F5D650-4C76-A74B-9012-1432F5A41B48}"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31A07-7EB6-E54D-81E8-C9FB900660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5D650-4C76-A74B-9012-1432F5A41B48}"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31A07-7EB6-E54D-81E8-C9FB900660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5EF5D650-4C76-A74B-9012-1432F5A41B48}"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31A07-7EB6-E54D-81E8-C9FB900660BF}"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F5D650-4C76-A74B-9012-1432F5A41B48}"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131A07-7EB6-E54D-81E8-C9FB900660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F5D650-4C76-A74B-9012-1432F5A41B48}"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131A07-7EB6-E54D-81E8-C9FB900660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5D650-4C76-A74B-9012-1432F5A41B48}"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131A07-7EB6-E54D-81E8-C9FB900660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EF5D650-4C76-A74B-9012-1432F5A41B48}" type="datetimeFigureOut">
              <a:rPr lang="en-US" smtClean="0"/>
              <a:t>11/23/2017</a:t>
            </a:fld>
            <a:endParaRPr lang="en-US"/>
          </a:p>
        </p:txBody>
      </p:sp>
      <p:sp>
        <p:nvSpPr>
          <p:cNvPr id="7" name="Slide Number Placeholder 6"/>
          <p:cNvSpPr>
            <a:spLocks noGrp="1"/>
          </p:cNvSpPr>
          <p:nvPr>
            <p:ph type="sldNum" sz="quarter" idx="12"/>
          </p:nvPr>
        </p:nvSpPr>
        <p:spPr/>
        <p:txBody>
          <a:bodyPr/>
          <a:lstStyle/>
          <a:p>
            <a:fld id="{29131A07-7EB6-E54D-81E8-C9FB900660BF}"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5D650-4C76-A74B-9012-1432F5A41B48}" type="datetimeFigureOut">
              <a:rPr lang="en-US" smtClean="0"/>
              <a:t>11/23/2017</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9131A07-7EB6-E54D-81E8-C9FB900660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5EF5D650-4C76-A74B-9012-1432F5A41B48}" type="datetimeFigureOut">
              <a:rPr lang="en-US" smtClean="0"/>
              <a:t>11/23/2017</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29131A07-7EB6-E54D-81E8-C9FB900660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5E27-F060-4C6F-8831-BFA05133DB5A}"/>
              </a:ext>
            </a:extLst>
          </p:cNvPr>
          <p:cNvSpPr>
            <a:spLocks noGrp="1"/>
          </p:cNvSpPr>
          <p:nvPr>
            <p:ph type="ctrTitle"/>
          </p:nvPr>
        </p:nvSpPr>
        <p:spPr/>
        <p:txBody>
          <a:bodyPr/>
          <a:lstStyle/>
          <a:p>
            <a:r>
              <a:rPr lang="en-US" dirty="0"/>
              <a:t>Case study 57</a:t>
            </a:r>
            <a:endParaRPr lang="th-TH" dirty="0"/>
          </a:p>
        </p:txBody>
      </p:sp>
      <p:sp>
        <p:nvSpPr>
          <p:cNvPr id="3" name="Subtitle 2">
            <a:extLst>
              <a:ext uri="{FF2B5EF4-FFF2-40B4-BE49-F238E27FC236}">
                <a16:creationId xmlns:a16="http://schemas.microsoft.com/office/drawing/2014/main" id="{34479ABD-2C52-4B8D-AE5A-EC678AE360E6}"/>
              </a:ext>
            </a:extLst>
          </p:cNvPr>
          <p:cNvSpPr>
            <a:spLocks noGrp="1"/>
          </p:cNvSpPr>
          <p:nvPr>
            <p:ph type="subTitle" idx="1"/>
          </p:nvPr>
        </p:nvSpPr>
        <p:spPr/>
        <p:txBody>
          <a:bodyPr/>
          <a:lstStyle/>
          <a:p>
            <a:r>
              <a:rPr lang="en-US" dirty="0"/>
              <a:t>Facilitator: Pawin Puapornpong</a:t>
            </a:r>
            <a:endParaRPr lang="th-TH" dirty="0"/>
          </a:p>
        </p:txBody>
      </p:sp>
    </p:spTree>
    <p:extLst>
      <p:ext uri="{BB962C8B-B14F-4D97-AF65-F5344CB8AC3E}">
        <p14:creationId xmlns:p14="http://schemas.microsoft.com/office/powerpoint/2010/main" val="473519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dirty="0"/>
              <a:t>Discussion</a:t>
            </a:r>
            <a:endParaRPr lang="th-TH" sz="2800" dirty="0"/>
          </a:p>
          <a:p>
            <a:pPr marL="0" lvl="1" indent="0">
              <a:spcBef>
                <a:spcPts val="1000"/>
              </a:spcBef>
              <a:buNone/>
            </a:pPr>
            <a:r>
              <a:rPr lang="en-US" sz="2800" dirty="0"/>
              <a:t>- </a:t>
            </a:r>
            <a:r>
              <a:rPr lang="th-TH" sz="2800" dirty="0"/>
              <a:t>เลือดออกจากช่องคลอดที่สัมพันธ์กับการตั้งครรภ์ เนื่องจากผู้ป่วนมีเพศสัมพันธุ์สม่ำเสมอโดนไม่ได้ป้องกัน และตรวจพบมี </a:t>
            </a:r>
            <a:r>
              <a:rPr lang="th-TH" sz="2800" dirty="0" err="1"/>
              <a:t>uterus</a:t>
            </a:r>
            <a:r>
              <a:rPr lang="th-TH" sz="2800" dirty="0"/>
              <a:t> ขนาดใหญ่กว่าปกติ โรคที่คิดถึง คือ</a:t>
            </a:r>
          </a:p>
          <a:p>
            <a:pPr marL="971550" lvl="1" indent="-514350">
              <a:buFont typeface="+mj-lt"/>
              <a:buAutoNum type="arabicPeriod"/>
            </a:pPr>
            <a:r>
              <a:rPr lang="en-US" sz="2800" dirty="0"/>
              <a:t>Abortion</a:t>
            </a:r>
          </a:p>
          <a:p>
            <a:pPr marL="971550" lvl="1" indent="-514350">
              <a:buFont typeface="+mj-lt"/>
              <a:buAutoNum type="arabicPeriod"/>
            </a:pPr>
            <a:r>
              <a:rPr lang="en-US" sz="2800" dirty="0"/>
              <a:t>Ectopic pregnancy</a:t>
            </a:r>
          </a:p>
          <a:p>
            <a:pPr marL="971550" lvl="1" indent="-514350">
              <a:buFont typeface="+mj-lt"/>
              <a:buAutoNum type="arabicPeriod"/>
            </a:pPr>
            <a:r>
              <a:rPr lang="en-US" sz="2800" dirty="0"/>
              <a:t>Molar pregnancy</a:t>
            </a:r>
          </a:p>
        </p:txBody>
      </p:sp>
    </p:spTree>
    <p:extLst>
      <p:ext uri="{BB962C8B-B14F-4D97-AF65-F5344CB8AC3E}">
        <p14:creationId xmlns:p14="http://schemas.microsoft.com/office/powerpoint/2010/main" val="39651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Discussion</a:t>
            </a:r>
            <a:endParaRPr lang="th-TH" dirty="0"/>
          </a:p>
          <a:p>
            <a:pPr marL="0" indent="0">
              <a:buNone/>
            </a:pPr>
            <a:r>
              <a:rPr lang="en-US" dirty="0"/>
              <a:t>- </a:t>
            </a:r>
            <a:r>
              <a:rPr lang="th-TH" dirty="0"/>
              <a:t>เลือดออกจากช่องคลอดที่ไม่สัมพันธ์กับการตั้งครรภ์ได้ เนื่องจากมีเลือดออกตรงกับรอบเดือนร่วมกับมี uterusขนาดใหญ่กว่าปกติ โดยโรคที่คิดถึง คือ</a:t>
            </a:r>
          </a:p>
          <a:p>
            <a:pPr marL="971550" lvl="1" indent="-514350">
              <a:buFont typeface="+mj-lt"/>
              <a:buAutoNum type="arabicPeriod"/>
            </a:pPr>
            <a:r>
              <a:rPr lang="en-US" sz="2800" dirty="0"/>
              <a:t>A</a:t>
            </a:r>
            <a:r>
              <a:rPr lang="th-TH" sz="2800" dirty="0"/>
              <a:t>denomyosis</a:t>
            </a:r>
          </a:p>
          <a:p>
            <a:pPr marL="971550" lvl="1" indent="-514350">
              <a:buFont typeface="+mj-lt"/>
              <a:buAutoNum type="arabicPeriod"/>
            </a:pPr>
            <a:r>
              <a:rPr lang="th-TH" sz="2800" dirty="0"/>
              <a:t>myoma uteri</a:t>
            </a:r>
            <a:endParaRPr lang="en-US" sz="2800" dirty="0"/>
          </a:p>
        </p:txBody>
      </p:sp>
    </p:spTree>
    <p:extLst>
      <p:ext uri="{BB962C8B-B14F-4D97-AF65-F5344CB8AC3E}">
        <p14:creationId xmlns:p14="http://schemas.microsoft.com/office/powerpoint/2010/main" val="1270350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Differential diagnosis</a:t>
            </a:r>
          </a:p>
          <a:p>
            <a:pPr marL="0" indent="0">
              <a:buNone/>
            </a:pPr>
            <a:r>
              <a:rPr lang="en-US" dirty="0"/>
              <a:t>- Pregnancy</a:t>
            </a:r>
          </a:p>
          <a:p>
            <a:pPr lvl="1"/>
            <a:r>
              <a:rPr lang="en-US" dirty="0"/>
              <a:t>Abortion</a:t>
            </a:r>
          </a:p>
          <a:p>
            <a:pPr lvl="1"/>
            <a:r>
              <a:rPr lang="en-US" dirty="0"/>
              <a:t>Ectopic pregnancy</a:t>
            </a:r>
          </a:p>
          <a:p>
            <a:pPr lvl="1"/>
            <a:r>
              <a:rPr lang="en-US" dirty="0"/>
              <a:t>Molar pregnancy</a:t>
            </a:r>
          </a:p>
          <a:p>
            <a:pPr marL="0" indent="0">
              <a:buNone/>
            </a:pPr>
            <a:r>
              <a:rPr lang="en-US" dirty="0"/>
              <a:t>- Non-pregnancy</a:t>
            </a:r>
          </a:p>
          <a:p>
            <a:pPr lvl="1"/>
            <a:r>
              <a:rPr lang="en-US" dirty="0"/>
              <a:t>A</a:t>
            </a:r>
            <a:r>
              <a:rPr lang="th-TH" dirty="0"/>
              <a:t>denomyosis</a:t>
            </a:r>
          </a:p>
          <a:p>
            <a:pPr lvl="1"/>
            <a:r>
              <a:rPr lang="th-TH" dirty="0"/>
              <a:t>myoma uteri</a:t>
            </a:r>
            <a:endParaRPr lang="en-US" dirty="0"/>
          </a:p>
          <a:p>
            <a:pPr lvl="1"/>
            <a:endParaRPr lang="en-US" dirty="0"/>
          </a:p>
          <a:p>
            <a:pPr lvl="1"/>
            <a:endParaRPr lang="en-US" dirty="0"/>
          </a:p>
        </p:txBody>
      </p:sp>
    </p:spTree>
    <p:extLst>
      <p:ext uri="{BB962C8B-B14F-4D97-AF65-F5344CB8AC3E}">
        <p14:creationId xmlns:p14="http://schemas.microsoft.com/office/powerpoint/2010/main" val="1385929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Abortion</a:t>
            </a:r>
          </a:p>
        </p:txBody>
      </p:sp>
      <p:sp>
        <p:nvSpPr>
          <p:cNvPr id="3" name="Content Placeholder 2"/>
          <p:cNvSpPr>
            <a:spLocks noGrp="1"/>
          </p:cNvSpPr>
          <p:nvPr>
            <p:ph idx="1"/>
          </p:nvPr>
        </p:nvSpPr>
        <p:spPr/>
        <p:txBody>
          <a:bodyPr/>
          <a:lstStyle/>
          <a:p>
            <a:pPr marL="0" lvl="0" indent="0">
              <a:lnSpc>
                <a:spcPct val="100000"/>
              </a:lnSpc>
              <a:spcBef>
                <a:spcPts val="0"/>
              </a:spcBef>
              <a:buNone/>
            </a:pPr>
            <a:r>
              <a:rPr lang="th-TH" b="1" dirty="0"/>
              <a:t>ข้อสนับสนุน</a:t>
            </a:r>
            <a:r>
              <a:rPr lang="th-TH" dirty="0"/>
              <a:t> - เนื่องจากผู้ป่วยมีเลือดออกผิดปกติจากช่องคลอด โดยผู้ป่วยมีอายุอยู่ในวัยเจริญพันธุ์และได้มีเพศสัมพันธุ์โดยไม่ได้ป้องกันมาอย่างสม่ำเสมอ มีอาการคัดตึงเต้านม และมีอาการปวดท้องน้อยในช่วงที่มีเลือดออก มีร่วมกับตรวจร่างกายพบuterusมีขนาดใหญ่กว่าปกติ </a:t>
            </a:r>
            <a:endParaRPr lang="en-US" dirty="0"/>
          </a:p>
          <a:p>
            <a:pPr marL="0" lvl="0" indent="0">
              <a:lnSpc>
                <a:spcPct val="100000"/>
              </a:lnSpc>
              <a:spcBef>
                <a:spcPts val="0"/>
              </a:spcBef>
              <a:buNone/>
            </a:pPr>
            <a:endParaRPr lang="en-US" dirty="0"/>
          </a:p>
          <a:p>
            <a:pPr marL="0" lvl="0" indent="0">
              <a:lnSpc>
                <a:spcPct val="100000"/>
              </a:lnSpc>
              <a:spcBef>
                <a:spcPts val="0"/>
              </a:spcBef>
              <a:buNone/>
            </a:pPr>
            <a:r>
              <a:rPr lang="th-TH" b="1" dirty="0"/>
              <a:t>ข้อคัดค้าน </a:t>
            </a:r>
            <a:r>
              <a:rPr lang="th-TH" dirty="0"/>
              <a:t>- ไม่มีส่วนของตัวอ่อนหรือสิ่งแปลกปลอมปนออกมา และเลือดที่ออกในครั้งนี้ตรงกับรอบเดือนปกติ ไม่มีอาการคลื่นไส้อาเจียน</a:t>
            </a:r>
            <a:endParaRPr lang="en-US" dirty="0"/>
          </a:p>
        </p:txBody>
      </p:sp>
    </p:spTree>
    <p:extLst>
      <p:ext uri="{BB962C8B-B14F-4D97-AF65-F5344CB8AC3E}">
        <p14:creationId xmlns:p14="http://schemas.microsoft.com/office/powerpoint/2010/main" val="110872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Ectopic pregnancy</a:t>
            </a:r>
          </a:p>
        </p:txBody>
      </p:sp>
      <p:sp>
        <p:nvSpPr>
          <p:cNvPr id="3" name="Content Placeholder 2"/>
          <p:cNvSpPr>
            <a:spLocks noGrp="1"/>
          </p:cNvSpPr>
          <p:nvPr>
            <p:ph idx="1"/>
          </p:nvPr>
        </p:nvSpPr>
        <p:spPr/>
        <p:txBody>
          <a:bodyPr/>
          <a:lstStyle/>
          <a:p>
            <a:pPr marL="0" lvl="0" indent="0">
              <a:lnSpc>
                <a:spcPct val="100000"/>
              </a:lnSpc>
              <a:spcBef>
                <a:spcPts val="0"/>
              </a:spcBef>
              <a:buNone/>
            </a:pPr>
            <a:r>
              <a:rPr lang="th-TH" b="1" dirty="0"/>
              <a:t>ข้อสนับสนุน</a:t>
            </a:r>
            <a:r>
              <a:rPr lang="th-TH" dirty="0"/>
              <a:t> - เนื่องจากผู้ป่วยมีเลือดออกผิดปกติจากช่องคลอดปริมาณมาก โดยผู้ป่วยมีอายุอยู่ในวัยเจริญพันธุ์และได้มีเพศสัมพันธุ์โดยไม่ได้ป้องกันมาอย่างสม่ำเสมอ มีอาการคัดตึงเต้านม และมี </a:t>
            </a:r>
            <a:r>
              <a:rPr lang="th-TH" dirty="0" err="1"/>
              <a:t>pelvic</a:t>
            </a:r>
            <a:r>
              <a:rPr lang="th-TH" dirty="0"/>
              <a:t> pain ในช่วงที่มีเลือดออก ร่วมกับตรวจร่างกายพบ </a:t>
            </a:r>
            <a:r>
              <a:rPr lang="th-TH" dirty="0" err="1"/>
              <a:t>excitation</a:t>
            </a:r>
            <a:r>
              <a:rPr lang="th-TH" dirty="0"/>
              <a:t> pain on cervical motion both side</a:t>
            </a:r>
          </a:p>
          <a:p>
            <a:pPr marL="0" lvl="0" indent="0">
              <a:lnSpc>
                <a:spcPct val="100000"/>
              </a:lnSpc>
              <a:spcBef>
                <a:spcPts val="0"/>
              </a:spcBef>
              <a:buNone/>
            </a:pPr>
            <a:endParaRPr lang="th-TH" dirty="0"/>
          </a:p>
          <a:p>
            <a:pPr marL="0" lvl="0" indent="0">
              <a:lnSpc>
                <a:spcPct val="100000"/>
              </a:lnSpc>
              <a:spcBef>
                <a:spcPts val="0"/>
              </a:spcBef>
              <a:buNone/>
            </a:pPr>
            <a:r>
              <a:rPr lang="th-TH" b="1" dirty="0"/>
              <a:t>ข้อคัดค้าน </a:t>
            </a:r>
            <a:r>
              <a:rPr lang="th-TH" dirty="0"/>
              <a:t>- ผู้ป่วยมีเลือดออกปริมาณมาก ถ้าเป็น </a:t>
            </a:r>
            <a:r>
              <a:rPr lang="th-TH" dirty="0" err="1"/>
              <a:t>ectopic</a:t>
            </a:r>
            <a:r>
              <a:rPr lang="th-TH" dirty="0"/>
              <a:t> pregnancyควรมีเลือดออกแบบกะปริบกะปรอย และเลือดออกตรงกับรอบเดือนปกติ ตรวจร่างกายไม่มี </a:t>
            </a:r>
            <a:r>
              <a:rPr lang="th-TH" dirty="0" err="1"/>
              <a:t>tenderness</a:t>
            </a:r>
            <a:r>
              <a:rPr lang="th-TH" dirty="0"/>
              <a:t>/</a:t>
            </a:r>
            <a:r>
              <a:rPr lang="th-TH" dirty="0" err="1"/>
              <a:t>gu</a:t>
            </a:r>
            <a:r>
              <a:rPr lang="en-US" dirty="0"/>
              <a:t>a</a:t>
            </a:r>
            <a:r>
              <a:rPr lang="th-TH" dirty="0" err="1"/>
              <a:t>rding</a:t>
            </a:r>
            <a:r>
              <a:rPr lang="th-TH" dirty="0"/>
              <a:t> ,คลำไม่ได้ </a:t>
            </a:r>
            <a:r>
              <a:rPr lang="th-TH" dirty="0" err="1"/>
              <a:t>adnexa</a:t>
            </a:r>
            <a:r>
              <a:rPr lang="th-TH" dirty="0"/>
              <a:t> </a:t>
            </a:r>
            <a:r>
              <a:rPr lang="th-TH" dirty="0" err="1"/>
              <a:t>mass</a:t>
            </a:r>
            <a:r>
              <a:rPr lang="th-TH" dirty="0"/>
              <a:t> และ </a:t>
            </a:r>
            <a:r>
              <a:rPr lang="th-TH" dirty="0" err="1"/>
              <a:t>uterus</a:t>
            </a:r>
            <a:r>
              <a:rPr lang="th-TH" dirty="0"/>
              <a:t>ขนาดใหญ่กว่าปกติ</a:t>
            </a:r>
            <a:endParaRPr lang="en-US" dirty="0"/>
          </a:p>
        </p:txBody>
      </p:sp>
    </p:spTree>
    <p:extLst>
      <p:ext uri="{BB962C8B-B14F-4D97-AF65-F5344CB8AC3E}">
        <p14:creationId xmlns:p14="http://schemas.microsoft.com/office/powerpoint/2010/main" val="155419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Molar pregnancy</a:t>
            </a:r>
          </a:p>
        </p:txBody>
      </p:sp>
      <p:sp>
        <p:nvSpPr>
          <p:cNvPr id="3" name="Content Placeholder 2"/>
          <p:cNvSpPr>
            <a:spLocks noGrp="1"/>
          </p:cNvSpPr>
          <p:nvPr>
            <p:ph idx="1"/>
          </p:nvPr>
        </p:nvSpPr>
        <p:spPr/>
        <p:txBody>
          <a:bodyPr/>
          <a:lstStyle/>
          <a:p>
            <a:pPr marL="0" lvl="0" indent="0">
              <a:lnSpc>
                <a:spcPct val="100000"/>
              </a:lnSpc>
              <a:spcBef>
                <a:spcPts val="0"/>
              </a:spcBef>
              <a:buNone/>
            </a:pPr>
            <a:r>
              <a:rPr lang="th-TH" b="1" dirty="0"/>
              <a:t>ข้อสนับสนุน</a:t>
            </a:r>
            <a:r>
              <a:rPr lang="th-TH" dirty="0"/>
              <a:t> - เนื่องจากผู้ป่วยมีเลือดออกผิดปกติจากช่องคลอดปริมาณมาก โดยผู้ป่วยมีอายุอยู่ในวัยเจริญพันธุ์และได้มีเพศสัมพันธุ์โดยไม่ได้ป้องกันมาอย่างสม่ำเสมอ และมีอาการคัดตึงเต้านม ร่วมกับตรวจร่างกายพบ </a:t>
            </a:r>
            <a:r>
              <a:rPr lang="th-TH" dirty="0" err="1"/>
              <a:t>uterus</a:t>
            </a:r>
            <a:r>
              <a:rPr lang="th-TH" dirty="0"/>
              <a:t> large for gestational age (เพราะคลำมดลูกได้ขนาดประมาณ </a:t>
            </a:r>
            <a:r>
              <a:rPr lang="en-US" dirty="0"/>
              <a:t>8</a:t>
            </a:r>
            <a:r>
              <a:rPr lang="th-TH" dirty="0"/>
              <a:t>-10wk. </a:t>
            </a:r>
            <a:r>
              <a:rPr lang="th-TH" dirty="0" err="1"/>
              <a:t>size</a:t>
            </a:r>
            <a:r>
              <a:rPr lang="th-TH" dirty="0"/>
              <a:t> แต่ GA by LMP ไม่เกิน 4 </a:t>
            </a:r>
            <a:r>
              <a:rPr lang="th-TH" dirty="0" err="1"/>
              <a:t>wk</a:t>
            </a:r>
            <a:r>
              <a:rPr lang="th-TH" dirty="0"/>
              <a:t>.)</a:t>
            </a:r>
          </a:p>
          <a:p>
            <a:pPr marL="0" lvl="0" indent="0">
              <a:lnSpc>
                <a:spcPct val="100000"/>
              </a:lnSpc>
              <a:spcBef>
                <a:spcPts val="0"/>
              </a:spcBef>
              <a:buNone/>
            </a:pPr>
            <a:endParaRPr lang="th-TH" dirty="0"/>
          </a:p>
          <a:p>
            <a:pPr marL="0" lvl="0" indent="0">
              <a:lnSpc>
                <a:spcPct val="100000"/>
              </a:lnSpc>
              <a:spcBef>
                <a:spcPts val="0"/>
              </a:spcBef>
              <a:buNone/>
            </a:pPr>
            <a:r>
              <a:rPr lang="th-TH" b="1" dirty="0"/>
              <a:t>ข้อคัดค้าน </a:t>
            </a:r>
            <a:r>
              <a:rPr lang="th-TH" dirty="0"/>
              <a:t>- ควรมีเลือดออกแบบกะปริบกะปรอย ไม่มีชิ้นส่วนคล้ายไข่ปลาปนออกมา ไม่มีอาการคลื่นไส้อาเจียน</a:t>
            </a:r>
            <a:endParaRPr lang="en-US" dirty="0"/>
          </a:p>
        </p:txBody>
      </p:sp>
    </p:spTree>
    <p:extLst>
      <p:ext uri="{BB962C8B-B14F-4D97-AF65-F5344CB8AC3E}">
        <p14:creationId xmlns:p14="http://schemas.microsoft.com/office/powerpoint/2010/main" val="197538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Adenomyosis</a:t>
            </a:r>
            <a:endParaRPr lang="en-US" dirty="0"/>
          </a:p>
        </p:txBody>
      </p:sp>
      <p:sp>
        <p:nvSpPr>
          <p:cNvPr id="3" name="Content Placeholder 2"/>
          <p:cNvSpPr>
            <a:spLocks noGrp="1"/>
          </p:cNvSpPr>
          <p:nvPr>
            <p:ph idx="1"/>
          </p:nvPr>
        </p:nvSpPr>
        <p:spPr/>
        <p:txBody>
          <a:bodyPr/>
          <a:lstStyle/>
          <a:p>
            <a:pPr marL="68580" indent="0">
              <a:buNone/>
            </a:pPr>
            <a:r>
              <a:rPr lang="th-TH" b="1" dirty="0"/>
              <a:t>ข้อสนับสนุน</a:t>
            </a:r>
            <a:r>
              <a:rPr lang="th-TH" dirty="0"/>
              <a:t> – ผู้ป่วยมีเลือดออกผิดปกติจากช่องคลอดปริมาณมากและมี </a:t>
            </a:r>
            <a:r>
              <a:rPr lang="th-TH" dirty="0" err="1"/>
              <a:t>pelvic</a:t>
            </a:r>
            <a:r>
              <a:rPr lang="th-TH" dirty="0"/>
              <a:t> pain ร่วมกับตรวจร่างกายมีขนาด </a:t>
            </a:r>
            <a:r>
              <a:rPr lang="th-TH" dirty="0" err="1"/>
              <a:t>uterus</a:t>
            </a:r>
            <a:r>
              <a:rPr lang="th-TH" dirty="0"/>
              <a:t> ใหญ่ขึ้น </a:t>
            </a:r>
            <a:endParaRPr lang="en-US" dirty="0"/>
          </a:p>
          <a:p>
            <a:endParaRPr lang="en-US" dirty="0"/>
          </a:p>
          <a:p>
            <a:endParaRPr lang="en-US" b="1" dirty="0"/>
          </a:p>
          <a:p>
            <a:pPr marL="68580" indent="0">
              <a:buNone/>
            </a:pPr>
            <a:r>
              <a:rPr lang="th-TH" b="1" dirty="0"/>
              <a:t>ข้อคัดค้าน </a:t>
            </a:r>
            <a:r>
              <a:rPr lang="th-TH" dirty="0"/>
              <a:t>- ควรจะมีเบือดออกปริมาณไม่มาก และควรจะเป็น </a:t>
            </a:r>
            <a:r>
              <a:rPr lang="th-TH" dirty="0" err="1"/>
              <a:t>chronic</a:t>
            </a:r>
            <a:r>
              <a:rPr lang="th-TH" dirty="0"/>
              <a:t> </a:t>
            </a:r>
            <a:r>
              <a:rPr lang="th-TH" dirty="0" err="1"/>
              <a:t>pelvic</a:t>
            </a:r>
            <a:r>
              <a:rPr lang="th-TH" dirty="0"/>
              <a:t> </a:t>
            </a:r>
            <a:r>
              <a:rPr lang="th-TH" dirty="0" err="1"/>
              <a:t>pain</a:t>
            </a:r>
            <a:r>
              <a:rPr lang="th-TH" dirty="0"/>
              <a:t> มากกว่าปวดแค่ช่วงที่มีเลือดออก</a:t>
            </a:r>
            <a:endParaRPr lang="en-US" dirty="0"/>
          </a:p>
        </p:txBody>
      </p:sp>
    </p:spTree>
    <p:extLst>
      <p:ext uri="{BB962C8B-B14F-4D97-AF65-F5344CB8AC3E}">
        <p14:creationId xmlns:p14="http://schemas.microsoft.com/office/powerpoint/2010/main" val="1721367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Myoma</a:t>
            </a:r>
            <a:r>
              <a:rPr lang="en-US" dirty="0"/>
              <a:t> uteri</a:t>
            </a:r>
          </a:p>
        </p:txBody>
      </p:sp>
      <p:sp>
        <p:nvSpPr>
          <p:cNvPr id="3" name="Content Placeholder 2"/>
          <p:cNvSpPr>
            <a:spLocks noGrp="1"/>
          </p:cNvSpPr>
          <p:nvPr>
            <p:ph idx="1"/>
          </p:nvPr>
        </p:nvSpPr>
        <p:spPr/>
        <p:txBody>
          <a:bodyPr/>
          <a:lstStyle/>
          <a:p>
            <a:pPr marL="68580" indent="0">
              <a:buNone/>
            </a:pPr>
            <a:r>
              <a:rPr lang="th-TH" b="1" dirty="0"/>
              <a:t>ข้อสนับสนุน</a:t>
            </a:r>
            <a:r>
              <a:rPr lang="en-US" dirty="0"/>
              <a:t> - </a:t>
            </a:r>
            <a:r>
              <a:rPr lang="th-TH" dirty="0"/>
              <a:t>ผู้ป่วยมีเลือดออกผิดปกติจากช่องคลอดปริมาณมากและมีpelvic pain ร่วมกับตรวจร่างกายมีขนาด uterus ใหญ่ขึ้น</a:t>
            </a:r>
            <a:r>
              <a:rPr lang="en-US" dirty="0"/>
              <a:t> </a:t>
            </a:r>
            <a:endParaRPr lang="th-TH" dirty="0"/>
          </a:p>
          <a:p>
            <a:endParaRPr lang="en-US" dirty="0"/>
          </a:p>
          <a:p>
            <a:pPr marL="68580" indent="0">
              <a:buNone/>
            </a:pPr>
            <a:r>
              <a:rPr lang="th-TH" b="1" dirty="0"/>
              <a:t>ข้อคัดค้าน </a:t>
            </a:r>
            <a:r>
              <a:rPr lang="en-US" dirty="0"/>
              <a:t>- </a:t>
            </a:r>
            <a:r>
              <a:rPr lang="th-TH" dirty="0"/>
              <a:t>กรณีเป็นชนิด </a:t>
            </a:r>
            <a:r>
              <a:rPr lang="en-US" dirty="0" err="1"/>
              <a:t>subserous</a:t>
            </a:r>
            <a:r>
              <a:rPr lang="en-US" dirty="0"/>
              <a:t> </a:t>
            </a:r>
            <a:r>
              <a:rPr lang="en-US" dirty="0" err="1"/>
              <a:t>myoma</a:t>
            </a:r>
            <a:r>
              <a:rPr lang="en-US" dirty="0"/>
              <a:t> </a:t>
            </a:r>
            <a:r>
              <a:rPr lang="th-TH" dirty="0"/>
              <a:t>มักคลำได้ก้อนบริเวณมดลูกเป็นก้อนที่อยู่ติดกับมดลูกปกติ แต่หากเป็น </a:t>
            </a:r>
            <a:r>
              <a:rPr lang="en-US" dirty="0" err="1"/>
              <a:t>submucous</a:t>
            </a:r>
            <a:r>
              <a:rPr lang="en-US" dirty="0"/>
              <a:t> </a:t>
            </a:r>
            <a:r>
              <a:rPr lang="en-US" dirty="0" err="1"/>
              <a:t>myoma</a:t>
            </a:r>
            <a:r>
              <a:rPr lang="en-US" dirty="0"/>
              <a:t> </a:t>
            </a:r>
            <a:r>
              <a:rPr lang="th-TH" dirty="0"/>
              <a:t>มดลูกมักมีขนาดปกติ</a:t>
            </a:r>
          </a:p>
        </p:txBody>
      </p:sp>
    </p:spTree>
    <p:extLst>
      <p:ext uri="{BB962C8B-B14F-4D97-AF65-F5344CB8AC3E}">
        <p14:creationId xmlns:p14="http://schemas.microsoft.com/office/powerpoint/2010/main" val="317542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lstStyle/>
          <a:p>
            <a:r>
              <a:rPr lang="en-US" dirty="0"/>
              <a:t>Investigation</a:t>
            </a:r>
          </a:p>
          <a:p>
            <a:pPr>
              <a:buFontTx/>
              <a:buChar char="-"/>
            </a:pPr>
            <a:r>
              <a:rPr lang="en-US" dirty="0"/>
              <a:t>Positive urine pregnancy test, </a:t>
            </a:r>
            <a:r>
              <a:rPr lang="el-GR" dirty="0"/>
              <a:t>β</a:t>
            </a:r>
            <a:r>
              <a:rPr lang="en-US" dirty="0"/>
              <a:t>-</a:t>
            </a:r>
            <a:r>
              <a:rPr lang="en-US" dirty="0" err="1"/>
              <a:t>hCG</a:t>
            </a:r>
            <a:r>
              <a:rPr lang="en-US" dirty="0"/>
              <a:t> : 1,200 UI/l</a:t>
            </a:r>
          </a:p>
          <a:p>
            <a:pPr>
              <a:buFontTx/>
              <a:buChar char="-"/>
            </a:pPr>
            <a:r>
              <a:rPr lang="en-US" dirty="0"/>
              <a:t>Transabdominal ultrasonography : intramural </a:t>
            </a:r>
            <a:r>
              <a:rPr lang="en-US" dirty="0" err="1"/>
              <a:t>myoma</a:t>
            </a:r>
            <a:r>
              <a:rPr lang="en-US" dirty="0"/>
              <a:t>, hypoechoic with </a:t>
            </a:r>
            <a:r>
              <a:rPr lang="en-US" dirty="0" err="1"/>
              <a:t>pseudocapsule</a:t>
            </a:r>
            <a:r>
              <a:rPr lang="en-US" dirty="0"/>
              <a:t> size 3 cm. at posterior wall of uterus, intraluminal hyperechoic content 2x3 cm., no gestational sac was seen. No abnormal adnexal mass and free fluid in </a:t>
            </a:r>
            <a:r>
              <a:rPr lang="en-US" dirty="0" err="1"/>
              <a:t>cul</a:t>
            </a:r>
            <a:r>
              <a:rPr lang="en-US" dirty="0"/>
              <a:t> de sac.</a:t>
            </a:r>
            <a:endParaRPr lang="th-TH" dirty="0"/>
          </a:p>
        </p:txBody>
      </p:sp>
    </p:spTree>
    <p:extLst>
      <p:ext uri="{BB962C8B-B14F-4D97-AF65-F5344CB8AC3E}">
        <p14:creationId xmlns:p14="http://schemas.microsoft.com/office/powerpoint/2010/main" val="3044803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26051" y="568225"/>
            <a:ext cx="10539897" cy="5721549"/>
          </a:xfrm>
        </p:spPr>
        <p:txBody>
          <a:bodyPr>
            <a:noAutofit/>
          </a:bodyPr>
          <a:lstStyle/>
          <a:p>
            <a:r>
              <a:rPr lang="th-TH" sz="3200" b="1" dirty="0">
                <a:solidFill>
                  <a:schemeClr val="tx2"/>
                </a:solidFill>
                <a:latin typeface="Cordia New" panose="020B0304020202020204" pitchFamily="34" charset="-34"/>
                <a:cs typeface="Cordia New" panose="020B0304020202020204" pitchFamily="34" charset="-34"/>
              </a:rPr>
              <a:t>แนวทางการรักษา</a:t>
            </a:r>
            <a:r>
              <a:rPr lang="th-TH" sz="3200" dirty="0">
                <a:solidFill>
                  <a:schemeClr val="tx2"/>
                </a:solidFill>
                <a:latin typeface="Cordia New" panose="020B0304020202020204" pitchFamily="34" charset="-34"/>
                <a:cs typeface="Cordia New" panose="020B0304020202020204" pitchFamily="34" charset="-34"/>
              </a:rPr>
              <a:t>     </a:t>
            </a:r>
            <a:br>
              <a:rPr lang="en-US" sz="3200" dirty="0">
                <a:solidFill>
                  <a:schemeClr val="tx2"/>
                </a:solidFill>
                <a:latin typeface="Cordia New" panose="020B0304020202020204" pitchFamily="34" charset="-34"/>
                <a:cs typeface="Cordia New" panose="020B0304020202020204" pitchFamily="34" charset="-34"/>
              </a:rPr>
            </a:br>
            <a:r>
              <a:rPr lang="th-TH" sz="3200" dirty="0">
                <a:solidFill>
                  <a:schemeClr val="tx2"/>
                </a:solidFill>
                <a:latin typeface="Cordia New" panose="020B0304020202020204" pitchFamily="34" charset="-34"/>
                <a:cs typeface="Cordia New" panose="020B0304020202020204" pitchFamily="34" charset="-34"/>
              </a:rPr>
              <a:t>ผู้ป่วยตั้งครรภ์แต่มีภาวะแทรกซ้อนที่อาจจะเป็น การแท้งหรือการท้องนอกมดลูก ควร </a:t>
            </a:r>
            <a:r>
              <a:rPr lang="en-US" sz="2800" dirty="0">
                <a:solidFill>
                  <a:schemeClr val="tx2"/>
                </a:solidFill>
                <a:latin typeface="Cordia New" panose="020B0304020202020204" pitchFamily="34" charset="-34"/>
                <a:cs typeface="Cordia New" panose="020B0304020202020204" pitchFamily="34" charset="-34"/>
              </a:rPr>
              <a:t>Admit GYNE </a:t>
            </a:r>
            <a:r>
              <a:rPr lang="th-TH" sz="2800" dirty="0">
                <a:solidFill>
                  <a:schemeClr val="tx2"/>
                </a:solidFill>
                <a:latin typeface="Cordia New" panose="020B0304020202020204" pitchFamily="34" charset="-34"/>
                <a:cs typeface="Cordia New" panose="020B0304020202020204" pitchFamily="34" charset="-34"/>
              </a:rPr>
              <a:t>เพื่อเฝ้าติดตามอาการ</a:t>
            </a:r>
            <a:br>
              <a:rPr lang="th-TH" sz="2800" dirty="0">
                <a:solidFill>
                  <a:schemeClr val="tx2"/>
                </a:solidFill>
                <a:latin typeface="Cordia New" panose="020B0304020202020204" pitchFamily="34" charset="-34"/>
                <a:cs typeface="Cordia New" panose="020B0304020202020204" pitchFamily="34" charset="-34"/>
              </a:rPr>
            </a:br>
            <a:r>
              <a:rPr lang="th-TH" sz="2800" dirty="0">
                <a:solidFill>
                  <a:schemeClr val="tx2"/>
                </a:solidFill>
                <a:latin typeface="Cordia New" panose="020B0304020202020204" pitchFamily="34" charset="-34"/>
                <a:cs typeface="Cordia New" panose="020B0304020202020204" pitchFamily="34" charset="-34"/>
              </a:rPr>
              <a:t> 	จากการเฝ้าสังเกตอาการและตรวจติดตาม </a:t>
            </a:r>
            <a:r>
              <a:rPr lang="en-US" sz="2800" dirty="0">
                <a:solidFill>
                  <a:schemeClr val="tx2"/>
                </a:solidFill>
                <a:latin typeface="Cordia New" panose="020B0304020202020204" pitchFamily="34" charset="-34"/>
                <a:cs typeface="Cordia New" panose="020B0304020202020204" pitchFamily="34" charset="-34"/>
              </a:rPr>
              <a:t>beta </a:t>
            </a:r>
            <a:r>
              <a:rPr lang="en-US" sz="2800" dirty="0" err="1">
                <a:solidFill>
                  <a:schemeClr val="tx2"/>
                </a:solidFill>
                <a:latin typeface="Cordia New" panose="020B0304020202020204" pitchFamily="34" charset="-34"/>
                <a:cs typeface="Cordia New" panose="020B0304020202020204" pitchFamily="34" charset="-34"/>
              </a:rPr>
              <a:t>hCG</a:t>
            </a:r>
            <a:r>
              <a:rPr lang="en-US" sz="2800" dirty="0">
                <a:solidFill>
                  <a:schemeClr val="tx2"/>
                </a:solidFill>
                <a:latin typeface="Cordia New" panose="020B0304020202020204" pitchFamily="34" charset="-34"/>
                <a:cs typeface="Cordia New" panose="020B0304020202020204" pitchFamily="34" charset="-34"/>
              </a:rPr>
              <a:t> </a:t>
            </a:r>
            <a:r>
              <a:rPr lang="th-TH" sz="2800" dirty="0">
                <a:solidFill>
                  <a:schemeClr val="tx2"/>
                </a:solidFill>
                <a:latin typeface="Cordia New" panose="020B0304020202020204" pitchFamily="34" charset="-34"/>
                <a:cs typeface="Cordia New" panose="020B0304020202020204" pitchFamily="34" charset="-34"/>
              </a:rPr>
              <a:t>ในอีก </a:t>
            </a:r>
            <a:r>
              <a:rPr lang="en-US" sz="2800" dirty="0">
                <a:solidFill>
                  <a:schemeClr val="tx2"/>
                </a:solidFill>
                <a:latin typeface="Cordia New" panose="020B0304020202020204" pitchFamily="34" charset="-34"/>
                <a:cs typeface="Cordia New" panose="020B0304020202020204" pitchFamily="34" charset="-34"/>
              </a:rPr>
              <a:t>48 </a:t>
            </a:r>
            <a:r>
              <a:rPr lang="th-TH" sz="2800" dirty="0">
                <a:solidFill>
                  <a:schemeClr val="tx2"/>
                </a:solidFill>
                <a:latin typeface="Cordia New" panose="020B0304020202020204" pitchFamily="34" charset="-34"/>
                <a:cs typeface="Cordia New" panose="020B0304020202020204" pitchFamily="34" charset="-34"/>
              </a:rPr>
              <a:t>ชั่วโมง พบว่าค่า </a:t>
            </a:r>
            <a:r>
              <a:rPr lang="en-US" sz="2800" dirty="0">
                <a:solidFill>
                  <a:schemeClr val="tx2"/>
                </a:solidFill>
                <a:latin typeface="Cordia New" panose="020B0304020202020204" pitchFamily="34" charset="-34"/>
                <a:cs typeface="Cordia New" panose="020B0304020202020204" pitchFamily="34" charset="-34"/>
              </a:rPr>
              <a:t>beta </a:t>
            </a:r>
            <a:r>
              <a:rPr lang="en-US" sz="2800" dirty="0" err="1">
                <a:solidFill>
                  <a:schemeClr val="tx2"/>
                </a:solidFill>
                <a:latin typeface="Cordia New" panose="020B0304020202020204" pitchFamily="34" charset="-34"/>
                <a:cs typeface="Cordia New" panose="020B0304020202020204" pitchFamily="34" charset="-34"/>
              </a:rPr>
              <a:t>hCG</a:t>
            </a:r>
            <a:r>
              <a:rPr lang="en-US" sz="2800" dirty="0">
                <a:solidFill>
                  <a:schemeClr val="tx2"/>
                </a:solidFill>
                <a:latin typeface="Cordia New" panose="020B0304020202020204" pitchFamily="34" charset="-34"/>
                <a:cs typeface="Cordia New" panose="020B0304020202020204" pitchFamily="34" charset="-34"/>
              </a:rPr>
              <a:t> </a:t>
            </a:r>
            <a:r>
              <a:rPr lang="th-TH" sz="2800" dirty="0">
                <a:solidFill>
                  <a:schemeClr val="tx2"/>
                </a:solidFill>
                <a:latin typeface="Cordia New" panose="020B0304020202020204" pitchFamily="34" charset="-34"/>
                <a:cs typeface="Cordia New" panose="020B0304020202020204" pitchFamily="34" charset="-34"/>
              </a:rPr>
              <a:t>ลดลงเหลือ </a:t>
            </a:r>
            <a:r>
              <a:rPr lang="en-US" sz="2800" dirty="0">
                <a:solidFill>
                  <a:schemeClr val="tx2"/>
                </a:solidFill>
                <a:latin typeface="Cordia New" panose="020B0304020202020204" pitchFamily="34" charset="-34"/>
                <a:cs typeface="Cordia New" panose="020B0304020202020204" pitchFamily="34" charset="-34"/>
              </a:rPr>
              <a:t>850 </a:t>
            </a:r>
            <a:r>
              <a:rPr lang="th-TH" sz="2800" dirty="0">
                <a:solidFill>
                  <a:schemeClr val="tx2"/>
                </a:solidFill>
                <a:latin typeface="Cordia New" panose="020B0304020202020204" pitchFamily="34" charset="-34"/>
                <a:cs typeface="Cordia New" panose="020B0304020202020204" pitchFamily="34" charset="-34"/>
              </a:rPr>
              <a:t>ผู้ป่วยมีเลือดออกจากช่องคลอดมากขึ้น ตรวจภายในพบปากมดลูกเปิด มีก้อนเนื้อสีขาวปนน้ำตาลออกมาจากปากมดลูกขนาด </a:t>
            </a:r>
            <a:r>
              <a:rPr lang="en-US" sz="2800" dirty="0">
                <a:solidFill>
                  <a:schemeClr val="tx2"/>
                </a:solidFill>
                <a:latin typeface="Cordia New" panose="020B0304020202020204" pitchFamily="34" charset="-34"/>
                <a:cs typeface="Cordia New" panose="020B0304020202020204" pitchFamily="34" charset="-34"/>
              </a:rPr>
              <a:t>2x3 </a:t>
            </a:r>
            <a:r>
              <a:rPr lang="th-TH" sz="2800" dirty="0">
                <a:solidFill>
                  <a:schemeClr val="tx2"/>
                </a:solidFill>
                <a:latin typeface="Cordia New" panose="020B0304020202020204" pitchFamily="34" charset="-34"/>
                <a:cs typeface="Cordia New" panose="020B0304020202020204" pitchFamily="34" charset="-34"/>
              </a:rPr>
              <a:t>เซนติเมตร หลังจากนำก้อนเนื้อออก คลึงมดลูก มดลูกหดรัดตัวดี เลือดหยุดไหลจากปากมดลูก นำก้อนเนื้อที่ออกมาส่ง </a:t>
            </a:r>
            <a:r>
              <a:rPr lang="en-US" sz="2800" dirty="0">
                <a:solidFill>
                  <a:schemeClr val="tx2"/>
                </a:solidFill>
                <a:latin typeface="Cordia New" panose="020B0304020202020204" pitchFamily="34" charset="-34"/>
                <a:cs typeface="Cordia New" panose="020B0304020202020204" pitchFamily="34" charset="-34"/>
              </a:rPr>
              <a:t>pathology </a:t>
            </a:r>
            <a:r>
              <a:rPr lang="th-TH" sz="2800" dirty="0">
                <a:solidFill>
                  <a:schemeClr val="tx2"/>
                </a:solidFill>
                <a:latin typeface="Cordia New" panose="020B0304020202020204" pitchFamily="34" charset="-34"/>
                <a:cs typeface="Cordia New" panose="020B0304020202020204" pitchFamily="34" charset="-34"/>
              </a:rPr>
              <a:t>จึงให้การวินิจฉัยเป็น </a:t>
            </a:r>
            <a:r>
              <a:rPr lang="en-US" sz="2800" dirty="0">
                <a:solidFill>
                  <a:schemeClr val="tx2"/>
                </a:solidFill>
                <a:latin typeface="Cordia New" panose="020B0304020202020204" pitchFamily="34" charset="-34"/>
                <a:cs typeface="Cordia New" panose="020B0304020202020204" pitchFamily="34" charset="-34"/>
              </a:rPr>
              <a:t>G2P1 GA 8</a:t>
            </a:r>
            <a:r>
              <a:rPr lang="th-TH" sz="2800" dirty="0">
                <a:solidFill>
                  <a:schemeClr val="tx2"/>
                </a:solidFill>
                <a:latin typeface="Cordia New" panose="020B0304020202020204" pitchFamily="34" charset="-34"/>
                <a:cs typeface="Cordia New" panose="020B0304020202020204" pitchFamily="34" charset="-34"/>
              </a:rPr>
              <a:t> </a:t>
            </a:r>
            <a:r>
              <a:rPr lang="en-US" sz="2800" dirty="0">
                <a:solidFill>
                  <a:schemeClr val="tx2"/>
                </a:solidFill>
                <a:latin typeface="Cordia New" panose="020B0304020202020204" pitchFamily="34" charset="-34"/>
                <a:cs typeface="Cordia New" panose="020B0304020202020204" pitchFamily="34" charset="-34"/>
              </a:rPr>
              <a:t>weeks with complete abortion </a:t>
            </a:r>
            <a:r>
              <a:rPr lang="th-TH" sz="2800" dirty="0">
                <a:solidFill>
                  <a:schemeClr val="tx2"/>
                </a:solidFill>
                <a:latin typeface="Cordia New" panose="020B0304020202020204" pitchFamily="34" charset="-34"/>
                <a:cs typeface="Cordia New" panose="020B0304020202020204" pitchFamily="34" charset="-34"/>
              </a:rPr>
              <a:t>ผู้ป่วยมี </a:t>
            </a:r>
            <a:r>
              <a:rPr lang="en-US" sz="2800" dirty="0">
                <a:solidFill>
                  <a:schemeClr val="tx2"/>
                </a:solidFill>
                <a:latin typeface="Cordia New" panose="020B0304020202020204" pitchFamily="34" charset="-34"/>
                <a:cs typeface="Cordia New" panose="020B0304020202020204" pitchFamily="34" charset="-34"/>
              </a:rPr>
              <a:t>intramural myoma </a:t>
            </a:r>
            <a:r>
              <a:rPr lang="th-TH" sz="2800" dirty="0">
                <a:solidFill>
                  <a:schemeClr val="tx2"/>
                </a:solidFill>
                <a:latin typeface="Cordia New" panose="020B0304020202020204" pitchFamily="34" charset="-34"/>
                <a:cs typeface="Cordia New" panose="020B0304020202020204" pitchFamily="34" charset="-34"/>
              </a:rPr>
              <a:t>ที่ผนังด้านหลังมดลูก และมีภาวะน้ำหนักเกินร่วมด้วย </a:t>
            </a:r>
            <a:br>
              <a:rPr lang="th-TH" sz="2800" dirty="0">
                <a:solidFill>
                  <a:schemeClr val="tx2"/>
                </a:solidFill>
                <a:latin typeface="Cordia New" panose="020B0304020202020204" pitchFamily="34" charset="-34"/>
                <a:cs typeface="Cordia New" panose="020B0304020202020204" pitchFamily="34" charset="-34"/>
              </a:rPr>
            </a:br>
            <a:r>
              <a:rPr lang="th-TH" sz="2800" dirty="0">
                <a:solidFill>
                  <a:schemeClr val="tx2"/>
                </a:solidFill>
                <a:latin typeface="Cordia New" panose="020B0304020202020204" pitchFamily="34" charset="-34"/>
                <a:cs typeface="Cordia New" panose="020B0304020202020204" pitchFamily="34" charset="-34"/>
              </a:rPr>
              <a:t>	อธิบายผู้ป่วยถึงภาวะแท้ง และแนวทางในการดูแลรักษาเนื้องอกมดลูก</a:t>
            </a:r>
            <a:br>
              <a:rPr lang="th-TH" sz="2800" dirty="0">
                <a:solidFill>
                  <a:schemeClr val="tx2"/>
                </a:solidFill>
                <a:latin typeface="Cordia New" panose="020B0304020202020204" pitchFamily="34" charset="-34"/>
                <a:cs typeface="Cordia New" panose="020B0304020202020204" pitchFamily="34" charset="-34"/>
              </a:rPr>
            </a:br>
            <a:r>
              <a:rPr lang="th-TH" sz="2800" dirty="0">
                <a:solidFill>
                  <a:schemeClr val="tx2"/>
                </a:solidFill>
                <a:latin typeface="Cordia New" panose="020B0304020202020204" pitchFamily="34" charset="-34"/>
                <a:cs typeface="Cordia New" panose="020B0304020202020204" pitchFamily="34" charset="-34"/>
              </a:rPr>
              <a:t>	</a:t>
            </a:r>
            <a:r>
              <a:rPr lang="th-TH" sz="2800" dirty="0">
                <a:solidFill>
                  <a:schemeClr val="tx2"/>
                </a:solidFill>
                <a:latin typeface="JasmineUPC" pitchFamily="18" charset="-34"/>
              </a:rPr>
              <a:t>อาจพิจารณาทำ </a:t>
            </a:r>
            <a:r>
              <a:rPr lang="en-US" sz="2800" dirty="0">
                <a:solidFill>
                  <a:schemeClr val="tx2"/>
                </a:solidFill>
                <a:latin typeface="JasmineUPC" pitchFamily="18" charset="-34"/>
              </a:rPr>
              <a:t>Ultrasound </a:t>
            </a:r>
            <a:r>
              <a:rPr lang="th-TH" sz="2800" dirty="0">
                <a:solidFill>
                  <a:schemeClr val="tx2"/>
                </a:solidFill>
                <a:latin typeface="JasmineUPC" pitchFamily="18" charset="-34"/>
              </a:rPr>
              <a:t>เพื่อยืนยันการแท้งครบของผู้ป่วย</a:t>
            </a:r>
            <a:br>
              <a:rPr lang="th-TH" sz="2800" dirty="0">
                <a:solidFill>
                  <a:schemeClr val="tx2"/>
                </a:solidFill>
                <a:latin typeface="JasmineUPC" pitchFamily="18" charset="-34"/>
              </a:rPr>
            </a:br>
            <a:r>
              <a:rPr lang="th-TH" sz="2800" dirty="0">
                <a:solidFill>
                  <a:schemeClr val="tx2"/>
                </a:solidFill>
                <a:latin typeface="JasmineUPC" pitchFamily="18" charset="-34"/>
              </a:rPr>
              <a:t>	ในกรณีที่ไม่พบภาวะแทรกซ้อน อาจสังเกตอาการผู้ป่วยอีก </a:t>
            </a:r>
            <a:r>
              <a:rPr lang="en-US" sz="2800" dirty="0">
                <a:solidFill>
                  <a:schemeClr val="tx2"/>
                </a:solidFill>
                <a:latin typeface="JasmineUPC" pitchFamily="18" charset="-34"/>
              </a:rPr>
              <a:t>1 </a:t>
            </a:r>
            <a:r>
              <a:rPr lang="th-TH" sz="2800" dirty="0">
                <a:solidFill>
                  <a:schemeClr val="tx2"/>
                </a:solidFill>
                <a:latin typeface="JasmineUPC" pitchFamily="18" charset="-34"/>
              </a:rPr>
              <a:t>วันแล้วอนุญาตให้กลับบ้านได้ โดยให้ยาบรรเทาอาการปวด และยาบำรุงเลือดกลับไปรับประทานต่อที่บ้าน แนะนำการออกกำลังกายและควบคุมน้ำหนักหลังจากหายเป็นปกติแล้ว</a:t>
            </a:r>
            <a:endParaRPr lang="th-TH" sz="3200" dirty="0">
              <a:solidFill>
                <a:schemeClr val="tx2"/>
              </a:solidFill>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2653629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391323" y="2123236"/>
            <a:ext cx="9036423" cy="3508977"/>
          </a:xfrm>
        </p:spPr>
        <p:txBody>
          <a:bodyPr>
            <a:noAutofit/>
          </a:bodyPr>
          <a:lstStyle/>
          <a:p>
            <a:pPr marL="68580" indent="0" algn="l">
              <a:buNone/>
            </a:pPr>
            <a:r>
              <a:rPr lang="en-US" sz="2800" dirty="0">
                <a:solidFill>
                  <a:schemeClr val="tx1"/>
                </a:solidFill>
                <a:cs typeface="+mn-cs"/>
              </a:rPr>
              <a:t>Case : </a:t>
            </a:r>
            <a:r>
              <a:rPr lang="th-TH" sz="2800" dirty="0">
                <a:solidFill>
                  <a:schemeClr val="tx1"/>
                </a:solidFill>
                <a:cs typeface="+mn-cs"/>
              </a:rPr>
              <a:t>ผู้ป่วยหญิงไทย อายุ 37 ปี อาชีพช่างเสริมสวย </a:t>
            </a:r>
            <a:br>
              <a:rPr lang="en-US" sz="2800" dirty="0">
                <a:solidFill>
                  <a:schemeClr val="tx1"/>
                </a:solidFill>
                <a:cs typeface="+mn-cs"/>
              </a:rPr>
            </a:br>
            <a:r>
              <a:rPr lang="en-US" sz="2800" dirty="0">
                <a:solidFill>
                  <a:schemeClr val="tx1"/>
                </a:solidFill>
                <a:cs typeface="+mn-cs"/>
              </a:rPr>
              <a:t>PARA 1001 last 6 </a:t>
            </a:r>
            <a:r>
              <a:rPr lang="th-TH" sz="2800" dirty="0">
                <a:solidFill>
                  <a:schemeClr val="tx1"/>
                </a:solidFill>
                <a:cs typeface="+mn-cs"/>
              </a:rPr>
              <a:t>ปี </a:t>
            </a:r>
            <a:r>
              <a:rPr lang="en-US" sz="2800" dirty="0">
                <a:solidFill>
                  <a:schemeClr val="tx1"/>
                </a:solidFill>
                <a:cs typeface="+mn-cs"/>
              </a:rPr>
              <a:t>LMP 1 </a:t>
            </a:r>
            <a:r>
              <a:rPr lang="th-TH" sz="2800" dirty="0">
                <a:solidFill>
                  <a:schemeClr val="tx1"/>
                </a:solidFill>
                <a:cs typeface="+mn-cs"/>
              </a:rPr>
              <a:t>เดือนก่อน </a:t>
            </a:r>
            <a:r>
              <a:rPr lang="en-US" sz="2800" dirty="0" err="1">
                <a:solidFill>
                  <a:schemeClr val="tx1"/>
                </a:solidFill>
                <a:cs typeface="+mn-cs"/>
              </a:rPr>
              <a:t>Ht</a:t>
            </a:r>
            <a:r>
              <a:rPr lang="en-US" sz="2800" dirty="0">
                <a:solidFill>
                  <a:schemeClr val="tx1"/>
                </a:solidFill>
                <a:cs typeface="+mn-cs"/>
              </a:rPr>
              <a:t> 152 cm </a:t>
            </a:r>
            <a:r>
              <a:rPr lang="en-US" sz="2800" dirty="0" err="1">
                <a:solidFill>
                  <a:schemeClr val="tx1"/>
                </a:solidFill>
                <a:cs typeface="+mn-cs"/>
              </a:rPr>
              <a:t>Wt</a:t>
            </a:r>
            <a:r>
              <a:rPr lang="en-US" sz="2800" dirty="0">
                <a:solidFill>
                  <a:schemeClr val="tx1"/>
                </a:solidFill>
                <a:cs typeface="+mn-cs"/>
              </a:rPr>
              <a:t> 60 Kg </a:t>
            </a:r>
            <a:br>
              <a:rPr lang="en-US" sz="2800" dirty="0">
                <a:solidFill>
                  <a:schemeClr val="tx1"/>
                </a:solidFill>
                <a:cs typeface="+mn-cs"/>
              </a:rPr>
            </a:br>
            <a:r>
              <a:rPr lang="en-US" sz="2800" dirty="0">
                <a:solidFill>
                  <a:schemeClr val="tx1"/>
                </a:solidFill>
                <a:cs typeface="+mn-cs"/>
              </a:rPr>
              <a:t>BMI 25.49 kg/m</a:t>
            </a:r>
            <a:r>
              <a:rPr lang="en-US" sz="2800" baseline="30000" dirty="0">
                <a:solidFill>
                  <a:schemeClr val="tx1"/>
                </a:solidFill>
                <a:cs typeface="+mn-cs"/>
              </a:rPr>
              <a:t>2</a:t>
            </a:r>
            <a:br>
              <a:rPr lang="en-US" sz="2800" dirty="0">
                <a:solidFill>
                  <a:schemeClr val="tx1"/>
                </a:solidFill>
                <a:cs typeface="+mn-cs"/>
              </a:rPr>
            </a:br>
            <a:br>
              <a:rPr lang="en-US" sz="2800" dirty="0">
                <a:solidFill>
                  <a:schemeClr val="tx1"/>
                </a:solidFill>
                <a:cs typeface="+mn-cs"/>
              </a:rPr>
            </a:br>
            <a:r>
              <a:rPr lang="en-US" sz="2800" dirty="0">
                <a:solidFill>
                  <a:schemeClr val="tx1"/>
                </a:solidFill>
                <a:cs typeface="+mn-cs"/>
              </a:rPr>
              <a:t>Chief complain: </a:t>
            </a:r>
            <a:r>
              <a:rPr lang="th-TH" sz="2800" dirty="0">
                <a:solidFill>
                  <a:schemeClr val="tx1"/>
                </a:solidFill>
                <a:cs typeface="+mn-cs"/>
              </a:rPr>
              <a:t>มีประจำเดือนมามาก มา 4 วัน</a:t>
            </a:r>
            <a:br>
              <a:rPr lang="en-US" sz="2800" dirty="0">
                <a:solidFill>
                  <a:schemeClr val="tx1"/>
                </a:solidFill>
                <a:cs typeface="+mn-cs"/>
              </a:rPr>
            </a:br>
            <a:endParaRPr lang="th-TH" sz="2800" dirty="0">
              <a:solidFill>
                <a:schemeClr val="tx1"/>
              </a:solidFill>
              <a:cs typeface="+mn-cs"/>
            </a:endParaRPr>
          </a:p>
        </p:txBody>
      </p:sp>
    </p:spTree>
    <p:extLst>
      <p:ext uri="{BB962C8B-B14F-4D97-AF65-F5344CB8AC3E}">
        <p14:creationId xmlns:p14="http://schemas.microsoft.com/office/powerpoint/2010/main" val="2423313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endParaRPr lang="th-TH" dirty="0">
              <a:latin typeface="JasmineUPC" pitchFamily="18" charset="-34"/>
              <a:cs typeface="+mn-cs"/>
            </a:endParaRPr>
          </a:p>
        </p:txBody>
      </p:sp>
      <p:sp>
        <p:nvSpPr>
          <p:cNvPr id="3" name="ตัวแทนเนื้อหา 2"/>
          <p:cNvSpPr>
            <a:spLocks noGrp="1"/>
          </p:cNvSpPr>
          <p:nvPr>
            <p:ph idx="1"/>
          </p:nvPr>
        </p:nvSpPr>
        <p:spPr/>
        <p:txBody>
          <a:bodyPr>
            <a:normAutofit/>
          </a:bodyPr>
          <a:lstStyle/>
          <a:p>
            <a:r>
              <a:rPr lang="th-TH" sz="3200" b="1" dirty="0">
                <a:latin typeface="JasmineUPC" pitchFamily="18" charset="-34"/>
              </a:rPr>
              <a:t>การติดตามการป้องกันและการฟื้นฟูสุขภาพ</a:t>
            </a:r>
            <a:endParaRPr lang="en-US" sz="3200" b="1" dirty="0">
              <a:latin typeface="JasmineUPC" pitchFamily="18" charset="-34"/>
            </a:endParaRPr>
          </a:p>
          <a:p>
            <a:pPr marL="0" indent="0">
              <a:buNone/>
            </a:pPr>
            <a:r>
              <a:rPr lang="en-US" dirty="0">
                <a:latin typeface="JasmineUPC" pitchFamily="18" charset="-34"/>
              </a:rPr>
              <a:t>1. </a:t>
            </a:r>
            <a:r>
              <a:rPr lang="th-TH" dirty="0">
                <a:latin typeface="JasmineUPC" pitchFamily="18" charset="-34"/>
              </a:rPr>
              <a:t>นัดติดตาม </a:t>
            </a:r>
            <a:r>
              <a:rPr lang="en-US" dirty="0">
                <a:latin typeface="JasmineUPC" pitchFamily="18" charset="-34"/>
              </a:rPr>
              <a:t>1-2 </a:t>
            </a:r>
            <a:r>
              <a:rPr lang="th-TH" dirty="0">
                <a:latin typeface="JasmineUPC" pitchFamily="18" charset="-34"/>
              </a:rPr>
              <a:t>สัปดาห์หลังออกจากโรงพยาบาลเพื่อฟังผลชิ้นเนื้อและติดตามดูภาวะแทรกซ้อนของการแท้งหลังออกจากโรงพยาบาล</a:t>
            </a:r>
          </a:p>
          <a:p>
            <a:pPr>
              <a:buFontTx/>
              <a:buChar char="-"/>
            </a:pPr>
            <a:r>
              <a:rPr lang="th-TH" dirty="0">
                <a:latin typeface="JasmineUPC" pitchFamily="18" charset="-34"/>
              </a:rPr>
              <a:t>การติดเชื้อที่มดลูก มดลูกอักเสบ อาจเห็นได้จากการทีเลือดออกทางช่องคลอดแบบกะปริดกะปรอยนานเกิน </a:t>
            </a:r>
            <a:r>
              <a:rPr lang="en-US" dirty="0">
                <a:latin typeface="JasmineUPC" pitchFamily="18" charset="-34"/>
              </a:rPr>
              <a:t>7 </a:t>
            </a:r>
            <a:r>
              <a:rPr lang="th-TH" dirty="0">
                <a:latin typeface="JasmineUPC" pitchFamily="18" charset="-34"/>
              </a:rPr>
              <a:t>วัน </a:t>
            </a:r>
          </a:p>
          <a:p>
            <a:pPr>
              <a:buFontTx/>
              <a:buChar char="-"/>
            </a:pPr>
            <a:r>
              <a:rPr lang="th-TH" dirty="0">
                <a:latin typeface="JasmineUPC" pitchFamily="18" charset="-34"/>
              </a:rPr>
              <a:t>ภาวะซีด โลหิตจาง</a:t>
            </a:r>
          </a:p>
          <a:p>
            <a:pPr>
              <a:buFontTx/>
              <a:buChar char="-"/>
            </a:pPr>
            <a:r>
              <a:rPr lang="th-TH" dirty="0">
                <a:latin typeface="JasmineUPC" pitchFamily="18" charset="-34"/>
              </a:rPr>
              <a:t>หากมีอาการปวดท้อง เลือดไม่หยุดไหล มีกลิ่นเหม็น หรือมีไข้ควรรีบมาพบแพทย์ทันที</a:t>
            </a:r>
          </a:p>
          <a:p>
            <a:pPr>
              <a:buFontTx/>
              <a:buChar char="-"/>
            </a:pPr>
            <a:endParaRPr lang="th-TH" dirty="0">
              <a:latin typeface="JasmineUPC" pitchFamily="18" charset="-34"/>
            </a:endParaRPr>
          </a:p>
        </p:txBody>
      </p:sp>
    </p:spTree>
    <p:extLst>
      <p:ext uri="{BB962C8B-B14F-4D97-AF65-F5344CB8AC3E}">
        <p14:creationId xmlns:p14="http://schemas.microsoft.com/office/powerpoint/2010/main" val="1484736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09600" y="988622"/>
            <a:ext cx="10972800" cy="4666530"/>
          </a:xfrm>
        </p:spPr>
        <p:txBody>
          <a:bodyPr>
            <a:noAutofit/>
          </a:bodyPr>
          <a:lstStyle/>
          <a:p>
            <a:r>
              <a:rPr lang="en-US" sz="2800" dirty="0">
                <a:solidFill>
                  <a:schemeClr val="tx2"/>
                </a:solidFill>
                <a:latin typeface="JasmineUPC" pitchFamily="18" charset="-34"/>
                <a:cs typeface="+mn-cs"/>
              </a:rPr>
              <a:t>2. </a:t>
            </a:r>
            <a:r>
              <a:rPr lang="th-TH" sz="2800" dirty="0">
                <a:solidFill>
                  <a:schemeClr val="tx2"/>
                </a:solidFill>
                <a:latin typeface="JasmineUPC" pitchFamily="18" charset="-34"/>
                <a:cs typeface="+mn-cs"/>
              </a:rPr>
              <a:t>ควรงดมีเพศสัมพันธ์อย่างน้อย 2 สัปดาห์หลังการแท้งหากไม่มีภาวะแทรกซ้อน แต่ถ้าต้องมีการขูดมดลูกหรือเกิดการติดเชื้อในโพรงมดลูก ให้งดมีเพศสัมพันธ์อย่างน้อย 4 สัปดาห์ หรือจนกว่าอาการต่าง ๆ จะหายเป็นปกติ</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3. </a:t>
            </a:r>
            <a:r>
              <a:rPr lang="th-TH" sz="2800" dirty="0">
                <a:solidFill>
                  <a:schemeClr val="tx2"/>
                </a:solidFill>
                <a:latin typeface="JasmineUPC" pitchFamily="18" charset="-34"/>
                <a:cs typeface="+mn-cs"/>
              </a:rPr>
              <a:t>หลังเพิ่งรีบตั้งครรภ์หลังแท้ง ควรคุมกำเนิดอย่างน้อย </a:t>
            </a:r>
            <a:r>
              <a:rPr lang="en-US" sz="2800" dirty="0">
                <a:solidFill>
                  <a:schemeClr val="tx2"/>
                </a:solidFill>
                <a:latin typeface="JasmineUPC" pitchFamily="18" charset="-34"/>
                <a:cs typeface="+mn-cs"/>
              </a:rPr>
              <a:t>3 </a:t>
            </a:r>
            <a:r>
              <a:rPr lang="th-TH" sz="2800" dirty="0">
                <a:solidFill>
                  <a:schemeClr val="tx2"/>
                </a:solidFill>
                <a:latin typeface="JasmineUPC" pitchFamily="18" charset="-34"/>
                <a:cs typeface="+mn-cs"/>
              </a:rPr>
              <a:t>อย่างน้อย </a:t>
            </a:r>
            <a:r>
              <a:rPr lang="en-US" sz="2800" dirty="0">
                <a:solidFill>
                  <a:schemeClr val="tx2"/>
                </a:solidFill>
                <a:latin typeface="JasmineUPC" pitchFamily="18" charset="-34"/>
                <a:cs typeface="+mn-cs"/>
              </a:rPr>
              <a:t>3 </a:t>
            </a:r>
            <a:r>
              <a:rPr lang="th-TH" sz="2800" dirty="0">
                <a:solidFill>
                  <a:schemeClr val="tx2"/>
                </a:solidFill>
                <a:latin typeface="JasmineUPC" pitchFamily="18" charset="-34"/>
                <a:cs typeface="+mn-cs"/>
              </a:rPr>
              <a:t>เดือน ก่อนการตั้งครรภ์ครั้งต่อไป เพื่อให้ร่างกายได้ฟื้นฟูและหากมีการติดเชื้อในมดลูกควรรักษาให้หายก่อน</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4. </a:t>
            </a:r>
            <a:r>
              <a:rPr lang="th-TH" sz="2800" dirty="0">
                <a:solidFill>
                  <a:schemeClr val="tx2"/>
                </a:solidFill>
                <a:latin typeface="JasmineUPC" pitchFamily="18" charset="-34"/>
                <a:cs typeface="+mn-cs"/>
              </a:rPr>
              <a:t>การดูแลจิตใจหลังแท้ง ไม่ควรโทษว่าเกิดจากความผิดของมารดา ควรช่วยให้มารดาเข้าใจว่าการแท้งเกิดขึ้นได้เองตามธรรมชาติ ดังนั้นควรทำจิตใจให้ผ่องใส และมองโลกในแง่ดี</a:t>
            </a:r>
            <a:br>
              <a:rPr lang="th-TH" sz="2800" dirty="0">
                <a:solidFill>
                  <a:schemeClr val="tx2"/>
                </a:solidFill>
                <a:latin typeface="JasmineUPC" pitchFamily="18" charset="-34"/>
                <a:cs typeface="+mn-cs"/>
              </a:rPr>
            </a:br>
            <a:r>
              <a:rPr lang="en-US" sz="2800" dirty="0">
                <a:solidFill>
                  <a:schemeClr val="tx2"/>
                </a:solidFill>
                <a:latin typeface="JasmineUPC" pitchFamily="18" charset="-34"/>
              </a:rPr>
              <a:t>5.</a:t>
            </a:r>
            <a:r>
              <a:rPr lang="th-TH" sz="2800" dirty="0">
                <a:solidFill>
                  <a:schemeClr val="tx2"/>
                </a:solidFill>
                <a:latin typeface="JasmineUPC" pitchFamily="18" charset="-34"/>
              </a:rPr>
              <a:t> ในผู้ป่วยรายนี้ควรนัดติดตามดูขนาดของก้อนว่ามีขนาดใหญ่ขึ้นหรือไม่ อีกทั้งดูว่ามีผลต่อชีวิตประจำวันหรือไม่ หลังจากออกจากโรงพยาบาล </a:t>
            </a:r>
            <a:r>
              <a:rPr lang="en-US" sz="2800" dirty="0">
                <a:solidFill>
                  <a:schemeClr val="tx2"/>
                </a:solidFill>
                <a:latin typeface="JasmineUPC" pitchFamily="18" charset="-34"/>
              </a:rPr>
              <a:t>1-3 </a:t>
            </a:r>
            <a:r>
              <a:rPr lang="th-TH" sz="2800" dirty="0">
                <a:solidFill>
                  <a:schemeClr val="tx2"/>
                </a:solidFill>
                <a:latin typeface="JasmineUPC" pitchFamily="18" charset="-34"/>
              </a:rPr>
              <a:t>เดือน หากมีอาการเช่น ปวดท้อง ปัสสาวะออกบ่อยตอนกลางคืน ขาบวม ท้องอืด อุจจาระลำเล็กลง ควรรีบมาพบแพทย์ อาจพิจารณาให้ยา </a:t>
            </a:r>
            <a:r>
              <a:rPr lang="en-US" sz="2800" dirty="0">
                <a:solidFill>
                  <a:schemeClr val="tx2"/>
                </a:solidFill>
                <a:latin typeface="JasmineUPC" pitchFamily="18" charset="-34"/>
              </a:rPr>
              <a:t>NSAID </a:t>
            </a:r>
            <a:r>
              <a:rPr lang="th-TH" sz="2800" dirty="0">
                <a:solidFill>
                  <a:schemeClr val="tx2"/>
                </a:solidFill>
                <a:latin typeface="JasmineUPC" pitchFamily="18" charset="-34"/>
              </a:rPr>
              <a:t>ในกรณีที่มีการปวดประจำเดือน</a:t>
            </a:r>
            <a:endParaRPr lang="th-TH" sz="2800" dirty="0">
              <a:solidFill>
                <a:schemeClr val="tx2"/>
              </a:solidFill>
              <a:latin typeface="JasmineUPC" pitchFamily="18" charset="-34"/>
              <a:cs typeface="+mn-cs"/>
            </a:endParaRPr>
          </a:p>
        </p:txBody>
      </p:sp>
    </p:spTree>
    <p:extLst>
      <p:ext uri="{BB962C8B-B14F-4D97-AF65-F5344CB8AC3E}">
        <p14:creationId xmlns:p14="http://schemas.microsoft.com/office/powerpoint/2010/main" val="2823919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3"/>
          <p:cNvSpPr>
            <a:spLocks noGrp="1"/>
          </p:cNvSpPr>
          <p:nvPr>
            <p:ph type="title"/>
          </p:nvPr>
        </p:nvSpPr>
        <p:spPr>
          <a:xfrm>
            <a:off x="609600" y="587787"/>
            <a:ext cx="10972800" cy="5675225"/>
          </a:xfrm>
        </p:spPr>
        <p:txBody>
          <a:bodyPr>
            <a:noAutofit/>
          </a:bodyPr>
          <a:lstStyle/>
          <a:p>
            <a:r>
              <a:rPr lang="th-TH" sz="2800" b="1" dirty="0">
                <a:solidFill>
                  <a:schemeClr val="tx2"/>
                </a:solidFill>
                <a:latin typeface="JasmineUPC" pitchFamily="18" charset="-34"/>
                <a:cs typeface="+mn-cs"/>
              </a:rPr>
              <a:t>สำหรับทางเลือกในการรักษาเนื้องอกมดลูก</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1. </a:t>
            </a:r>
            <a:r>
              <a:rPr lang="th-TH" sz="2800" dirty="0">
                <a:solidFill>
                  <a:schemeClr val="tx2"/>
                </a:solidFill>
                <a:latin typeface="JasmineUPC" pitchFamily="18" charset="-34"/>
                <a:cs typeface="+mn-cs"/>
              </a:rPr>
              <a:t>การเฝ้าสังเกตอาการ </a:t>
            </a:r>
            <a:r>
              <a:rPr lang="en-US" sz="2800" dirty="0">
                <a:solidFill>
                  <a:schemeClr val="tx2"/>
                </a:solidFill>
                <a:latin typeface="JasmineUPC" pitchFamily="18" charset="-34"/>
                <a:cs typeface="+mn-cs"/>
              </a:rPr>
              <a:t>: </a:t>
            </a:r>
            <a:r>
              <a:rPr lang="th-TH" sz="2800" dirty="0">
                <a:solidFill>
                  <a:schemeClr val="tx2"/>
                </a:solidFill>
                <a:latin typeface="JasmineUPC" pitchFamily="18" charset="-34"/>
                <a:cs typeface="+mn-cs"/>
              </a:rPr>
              <a:t>เนื่องจากผู้ป่วยไม่มีอาการเลย ไม่มีความจำเป็นต้องรักษา เพียงแค่เฝ้าตรวจติดตามเป็นระยะก็พอแล้ว แต่คอยติดตามผู้ป่วยและนัดตรวจภายในทุก </a:t>
            </a:r>
            <a:r>
              <a:rPr lang="en-US" sz="2800" dirty="0">
                <a:solidFill>
                  <a:schemeClr val="tx2"/>
                </a:solidFill>
                <a:latin typeface="JasmineUPC" pitchFamily="18" charset="-34"/>
                <a:cs typeface="+mn-cs"/>
              </a:rPr>
              <a:t>3-6 </a:t>
            </a:r>
            <a:r>
              <a:rPr lang="th-TH" sz="2800" dirty="0">
                <a:solidFill>
                  <a:schemeClr val="tx2"/>
                </a:solidFill>
                <a:latin typeface="JasmineUPC" pitchFamily="18" charset="-34"/>
                <a:cs typeface="+mn-cs"/>
              </a:rPr>
              <a:t>เดือน</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2. </a:t>
            </a:r>
            <a:r>
              <a:rPr lang="th-TH" sz="2800" dirty="0">
                <a:solidFill>
                  <a:schemeClr val="tx2"/>
                </a:solidFill>
                <a:latin typeface="JasmineUPC" pitchFamily="18" charset="-34"/>
                <a:cs typeface="+mn-cs"/>
              </a:rPr>
              <a:t>การรักษาด้วยยา </a:t>
            </a:r>
            <a:r>
              <a:rPr lang="en-US" sz="2800" dirty="0">
                <a:solidFill>
                  <a:schemeClr val="tx2"/>
                </a:solidFill>
                <a:latin typeface="JasmineUPC" pitchFamily="18" charset="-34"/>
                <a:cs typeface="+mn-cs"/>
              </a:rPr>
              <a:t>: </a:t>
            </a:r>
            <a:r>
              <a:rPr lang="en-US" sz="2800" dirty="0" err="1">
                <a:solidFill>
                  <a:schemeClr val="tx2"/>
                </a:solidFill>
                <a:latin typeface="JasmineUPC" pitchFamily="18" charset="-34"/>
                <a:cs typeface="+mn-cs"/>
              </a:rPr>
              <a:t>GnRH</a:t>
            </a:r>
            <a:r>
              <a:rPr lang="en-US" sz="2800" dirty="0">
                <a:solidFill>
                  <a:schemeClr val="tx2"/>
                </a:solidFill>
                <a:latin typeface="JasmineUPC" pitchFamily="18" charset="-34"/>
                <a:cs typeface="+mn-cs"/>
              </a:rPr>
              <a:t> agonist </a:t>
            </a:r>
            <a:r>
              <a:rPr lang="th-TH" sz="2800" dirty="0">
                <a:solidFill>
                  <a:schemeClr val="tx2"/>
                </a:solidFill>
                <a:latin typeface="JasmineUPC" pitchFamily="18" charset="-34"/>
                <a:cs typeface="+mn-cs"/>
              </a:rPr>
              <a:t>เพื่อลดขนาดก้อน มักทำก่อนการผ่าตัด ซึ่งยังไม่จำเป็นในผู้ป่วยรายนี้</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3. </a:t>
            </a:r>
            <a:r>
              <a:rPr lang="th-TH" sz="2800" dirty="0">
                <a:solidFill>
                  <a:schemeClr val="tx2"/>
                </a:solidFill>
                <a:latin typeface="JasmineUPC" pitchFamily="18" charset="-34"/>
                <a:cs typeface="+mn-cs"/>
              </a:rPr>
              <a:t>หัตถการลดขนาดเนื้องอกกล้ามเนื้อมดลูก โดยฉีด </a:t>
            </a:r>
            <a:r>
              <a:rPr lang="en-US" sz="2800" dirty="0">
                <a:solidFill>
                  <a:schemeClr val="tx2"/>
                </a:solidFill>
                <a:latin typeface="JasmineUPC" pitchFamily="18" charset="-34"/>
                <a:cs typeface="+mn-cs"/>
              </a:rPr>
              <a:t>polyvinyl alcohol </a:t>
            </a:r>
            <a:r>
              <a:rPr lang="th-TH" sz="2800" dirty="0">
                <a:solidFill>
                  <a:schemeClr val="tx2"/>
                </a:solidFill>
                <a:latin typeface="JasmineUPC" pitchFamily="18" charset="-34"/>
                <a:cs typeface="+mn-cs"/>
              </a:rPr>
              <a:t>เข้าไปเพื่อลดการไหลเวียนเลือดไปที่เส้นเลือดแดงมดลูก ทำให้เนื้องอกฝ่อ ลดขนาด</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4. </a:t>
            </a:r>
            <a:r>
              <a:rPr lang="th-TH" sz="2800" dirty="0">
                <a:solidFill>
                  <a:schemeClr val="tx2"/>
                </a:solidFill>
                <a:latin typeface="JasmineUPC" pitchFamily="18" charset="-34"/>
                <a:cs typeface="+mn-cs"/>
              </a:rPr>
              <a:t>การผ่าตัด ซึ่งจะทำในกรณี</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 </a:t>
            </a:r>
            <a:r>
              <a:rPr lang="th-TH" sz="2800" dirty="0">
                <a:solidFill>
                  <a:schemeClr val="tx2"/>
                </a:solidFill>
                <a:latin typeface="JasmineUPC" pitchFamily="18" charset="-34"/>
                <a:cs typeface="+mn-cs"/>
              </a:rPr>
              <a:t>เลือดออกมากจนมีภาวะซีด </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 </a:t>
            </a:r>
            <a:r>
              <a:rPr lang="th-TH" sz="2800" dirty="0">
                <a:solidFill>
                  <a:schemeClr val="tx2"/>
                </a:solidFill>
                <a:latin typeface="JasmineUPC" pitchFamily="18" charset="-34"/>
                <a:cs typeface="+mn-cs"/>
              </a:rPr>
              <a:t>เนื้องอกกดเบียดอวัยวะข้างเคียง </a:t>
            </a:r>
            <a:r>
              <a:rPr lang="en-US" sz="2800" dirty="0">
                <a:solidFill>
                  <a:schemeClr val="tx2"/>
                </a:solidFill>
                <a:latin typeface="JasmineUPC" pitchFamily="18" charset="-34"/>
                <a:cs typeface="+mn-cs"/>
              </a:rPr>
              <a:t> </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 </a:t>
            </a:r>
            <a:r>
              <a:rPr lang="th-TH" sz="2800" dirty="0">
                <a:solidFill>
                  <a:schemeClr val="tx2"/>
                </a:solidFill>
                <a:latin typeface="JasmineUPC" pitchFamily="18" charset="-34"/>
                <a:cs typeface="+mn-cs"/>
              </a:rPr>
              <a:t>มีลูกยากหรือแท้งบ่อย </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 </a:t>
            </a:r>
            <a:r>
              <a:rPr lang="th-TH" sz="2800" dirty="0">
                <a:solidFill>
                  <a:schemeClr val="tx2"/>
                </a:solidFill>
                <a:latin typeface="JasmineUPC" pitchFamily="18" charset="-34"/>
                <a:cs typeface="+mn-cs"/>
              </a:rPr>
              <a:t>ก้อนโตเร็ว </a:t>
            </a:r>
            <a:br>
              <a:rPr lang="th-TH" sz="2800" dirty="0">
                <a:solidFill>
                  <a:schemeClr val="tx2"/>
                </a:solidFill>
                <a:latin typeface="JasmineUPC" pitchFamily="18" charset="-34"/>
                <a:cs typeface="+mn-cs"/>
              </a:rPr>
            </a:br>
            <a:r>
              <a:rPr lang="en-US" sz="2800" dirty="0">
                <a:solidFill>
                  <a:schemeClr val="tx2"/>
                </a:solidFill>
                <a:latin typeface="JasmineUPC" pitchFamily="18" charset="-34"/>
                <a:cs typeface="+mn-cs"/>
              </a:rPr>
              <a:t>- </a:t>
            </a:r>
            <a:r>
              <a:rPr lang="th-TH" sz="2800" dirty="0">
                <a:solidFill>
                  <a:schemeClr val="tx2"/>
                </a:solidFill>
                <a:latin typeface="JasmineUPC" pitchFamily="18" charset="-34"/>
                <a:cs typeface="+mn-cs"/>
              </a:rPr>
              <a:t>ไม่สามรถวินิจฉัยได้แน่นอน </a:t>
            </a:r>
            <a:br>
              <a:rPr lang="en-US" sz="2800" dirty="0">
                <a:solidFill>
                  <a:schemeClr val="tx2"/>
                </a:solidFill>
                <a:latin typeface="JasmineUPC" pitchFamily="18" charset="-34"/>
                <a:cs typeface="+mn-cs"/>
              </a:rPr>
            </a:br>
            <a:r>
              <a:rPr lang="th-TH" sz="2800" dirty="0">
                <a:solidFill>
                  <a:schemeClr val="tx2"/>
                </a:solidFill>
                <a:latin typeface="JasmineUPC" pitchFamily="18" charset="-34"/>
                <a:cs typeface="+mn-cs"/>
              </a:rPr>
              <a:t>ซึ่งมีรูปแบบทั้งตัดเฉพาะก้อนเนื้องอกออก </a:t>
            </a:r>
            <a:r>
              <a:rPr lang="en-US" sz="2800" dirty="0">
                <a:solidFill>
                  <a:schemeClr val="tx2"/>
                </a:solidFill>
                <a:latin typeface="JasmineUPC" pitchFamily="18" charset="-34"/>
                <a:cs typeface="+mn-cs"/>
              </a:rPr>
              <a:t>(myomectomy)</a:t>
            </a:r>
            <a:r>
              <a:rPr lang="th-TH" sz="2800" dirty="0">
                <a:solidFill>
                  <a:schemeClr val="tx2"/>
                </a:solidFill>
                <a:latin typeface="JasmineUPC" pitchFamily="18" charset="-34"/>
                <a:cs typeface="+mn-cs"/>
              </a:rPr>
              <a:t> และตัดมดลูกออก</a:t>
            </a:r>
            <a:r>
              <a:rPr lang="en-US" sz="2800" dirty="0">
                <a:solidFill>
                  <a:schemeClr val="tx2"/>
                </a:solidFill>
                <a:latin typeface="JasmineUPC" pitchFamily="18" charset="-34"/>
                <a:cs typeface="+mn-cs"/>
              </a:rPr>
              <a:t> (hysterectomy) </a:t>
            </a:r>
            <a:endParaRPr lang="th-TH" sz="2800" dirty="0">
              <a:solidFill>
                <a:schemeClr val="tx2"/>
              </a:solidFill>
              <a:latin typeface="JasmineUPC" pitchFamily="18" charset="-34"/>
              <a:cs typeface="+mn-cs"/>
            </a:endParaRPr>
          </a:p>
        </p:txBody>
      </p:sp>
    </p:spTree>
    <p:extLst>
      <p:ext uri="{BB962C8B-B14F-4D97-AF65-F5344CB8AC3E}">
        <p14:creationId xmlns:p14="http://schemas.microsoft.com/office/powerpoint/2010/main" val="324402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15271" y="749164"/>
            <a:ext cx="10972800" cy="4032448"/>
          </a:xfrm>
        </p:spPr>
        <p:txBody>
          <a:bodyPr>
            <a:noAutofit/>
          </a:bodyPr>
          <a:lstStyle/>
          <a:p>
            <a:pPr algn="l"/>
            <a:r>
              <a:rPr lang="th-TH" sz="3200" b="1" u="sng" dirty="0">
                <a:solidFill>
                  <a:schemeClr val="tx2"/>
                </a:solidFill>
                <a:latin typeface="JasmineUPC" pitchFamily="18" charset="-34"/>
                <a:cs typeface="+mn-cs"/>
              </a:rPr>
              <a:t>เอกสารอ้างอิง</a:t>
            </a:r>
            <a:br>
              <a:rPr lang="th-TH" sz="3200" dirty="0">
                <a:solidFill>
                  <a:schemeClr val="tx2"/>
                </a:solidFill>
                <a:latin typeface="JasmineUPC" pitchFamily="18" charset="-34"/>
                <a:cs typeface="+mn-cs"/>
              </a:rPr>
            </a:br>
            <a:r>
              <a:rPr lang="th-TH" sz="3200" dirty="0">
                <a:solidFill>
                  <a:schemeClr val="tx2"/>
                </a:solidFill>
                <a:latin typeface="JasmineUPC" pitchFamily="18" charset="-34"/>
                <a:cs typeface="+mn-cs"/>
              </a:rPr>
              <a:t>ประภาพร สู่ประเสริฐ </a:t>
            </a:r>
            <a:r>
              <a:rPr lang="en-US" sz="3200" dirty="0">
                <a:solidFill>
                  <a:schemeClr val="tx2"/>
                </a:solidFill>
                <a:latin typeface="JasmineUPC" pitchFamily="18" charset="-34"/>
                <a:cs typeface="+mn-cs"/>
              </a:rPr>
              <a:t>[Internet]. (updated 2010 Nov 13; ) abortion ; Available from: http://www.med.cmu.ac.th/dept/obgyn/2011/index.php?option=com_content&amp;view=article&amp;id=261:abortion&amp;catid=39&amp;Itemid</a:t>
            </a:r>
            <a:r>
              <a:rPr lang="th-TH" sz="3200" dirty="0">
                <a:solidFill>
                  <a:schemeClr val="tx2"/>
                </a:solidFill>
                <a:latin typeface="JasmineUPC" pitchFamily="18" charset="-34"/>
                <a:cs typeface="+mn-cs"/>
              </a:rPr>
              <a:t> </a:t>
            </a:r>
            <a:br>
              <a:rPr lang="th-TH" sz="3200" dirty="0">
                <a:solidFill>
                  <a:schemeClr val="tx2"/>
                </a:solidFill>
                <a:latin typeface="JasmineUPC" pitchFamily="18" charset="-34"/>
                <a:cs typeface="+mn-cs"/>
              </a:rPr>
            </a:br>
            <a:br>
              <a:rPr lang="th-TH" sz="3200" dirty="0">
                <a:solidFill>
                  <a:schemeClr val="tx2"/>
                </a:solidFill>
                <a:latin typeface="JasmineUPC" pitchFamily="18" charset="-34"/>
                <a:cs typeface="+mn-cs"/>
              </a:rPr>
            </a:br>
            <a:r>
              <a:rPr lang="th-TH" sz="3200" dirty="0" err="1">
                <a:solidFill>
                  <a:schemeClr val="tx2"/>
                </a:solidFill>
                <a:latin typeface="JasmineUPC" pitchFamily="18" charset="-34"/>
                <a:cs typeface="+mn-cs"/>
              </a:rPr>
              <a:t>ธี</a:t>
            </a:r>
            <a:r>
              <a:rPr lang="th-TH" sz="3200" dirty="0">
                <a:solidFill>
                  <a:schemeClr val="tx2"/>
                </a:solidFill>
                <a:latin typeface="JasmineUPC" pitchFamily="18" charset="-34"/>
                <a:cs typeface="+mn-cs"/>
              </a:rPr>
              <a:t>ระ ทองสม</a:t>
            </a:r>
            <a:r>
              <a:rPr lang="en-US" sz="3200" dirty="0">
                <a:solidFill>
                  <a:schemeClr val="tx2"/>
                </a:solidFill>
                <a:latin typeface="JasmineUPC" pitchFamily="18" charset="-34"/>
                <a:cs typeface="+mn-cs"/>
              </a:rPr>
              <a:t>,</a:t>
            </a:r>
            <a:r>
              <a:rPr lang="th-TH" sz="3200" dirty="0">
                <a:solidFill>
                  <a:schemeClr val="tx2"/>
                </a:solidFill>
                <a:latin typeface="JasmineUPC" pitchFamily="18" charset="-34"/>
                <a:cs typeface="+mn-cs"/>
              </a:rPr>
              <a:t> </a:t>
            </a:r>
            <a:r>
              <a:rPr lang="th-TH" sz="3200" dirty="0" err="1">
                <a:solidFill>
                  <a:schemeClr val="tx2"/>
                </a:solidFill>
                <a:latin typeface="JasmineUPC" pitchFamily="18" charset="-34"/>
                <a:cs typeface="+mn-cs"/>
              </a:rPr>
              <a:t>ธี</a:t>
            </a:r>
            <a:r>
              <a:rPr lang="th-TH" sz="3200" dirty="0">
                <a:solidFill>
                  <a:schemeClr val="tx2"/>
                </a:solidFill>
                <a:latin typeface="JasmineUPC" pitchFamily="18" charset="-34"/>
                <a:cs typeface="+mn-cs"/>
              </a:rPr>
              <a:t>ระพร </a:t>
            </a:r>
            <a:r>
              <a:rPr lang="th-TH" sz="3200" dirty="0" err="1">
                <a:solidFill>
                  <a:schemeClr val="tx2"/>
                </a:solidFill>
                <a:latin typeface="JasmineUPC" pitchFamily="18" charset="-34"/>
                <a:cs typeface="+mn-cs"/>
              </a:rPr>
              <a:t>วุฒยว</a:t>
            </a:r>
            <a:r>
              <a:rPr lang="th-TH" sz="3200" dirty="0">
                <a:solidFill>
                  <a:schemeClr val="tx2"/>
                </a:solidFill>
                <a:latin typeface="JasmineUPC" pitchFamily="18" charset="-34"/>
                <a:cs typeface="+mn-cs"/>
              </a:rPr>
              <a:t>นิช</a:t>
            </a:r>
            <a:r>
              <a:rPr lang="en-US" sz="3200" dirty="0">
                <a:solidFill>
                  <a:schemeClr val="tx2"/>
                </a:solidFill>
                <a:latin typeface="JasmineUPC" pitchFamily="18" charset="-34"/>
                <a:cs typeface="+mn-cs"/>
              </a:rPr>
              <a:t>, </a:t>
            </a:r>
            <a:r>
              <a:rPr lang="th-TH" sz="3200" dirty="0">
                <a:solidFill>
                  <a:schemeClr val="tx2"/>
                </a:solidFill>
                <a:latin typeface="JasmineUPC" pitchFamily="18" charset="-34"/>
                <a:cs typeface="+mn-cs"/>
              </a:rPr>
              <a:t>จตุพล ศรีสมบูรณ์ </a:t>
            </a:r>
            <a:r>
              <a:rPr lang="en-US" sz="3200" dirty="0">
                <a:solidFill>
                  <a:schemeClr val="tx2"/>
                </a:solidFill>
                <a:latin typeface="JasmineUPC" pitchFamily="18" charset="-34"/>
                <a:cs typeface="+mn-cs"/>
              </a:rPr>
              <a:t>,</a:t>
            </a:r>
            <a:r>
              <a:rPr lang="th-TH" sz="3200" dirty="0">
                <a:solidFill>
                  <a:schemeClr val="tx2"/>
                </a:solidFill>
                <a:latin typeface="JasmineUPC" pitchFamily="18" charset="-34"/>
                <a:cs typeface="+mn-cs"/>
              </a:rPr>
              <a:t> ประภาพร สู่ประเสริฐ</a:t>
            </a:r>
            <a:r>
              <a:rPr lang="en-US" sz="3200" dirty="0">
                <a:solidFill>
                  <a:schemeClr val="tx2"/>
                </a:solidFill>
                <a:latin typeface="JasmineUPC" pitchFamily="18" charset="-34"/>
                <a:cs typeface="+mn-cs"/>
              </a:rPr>
              <a:t>, </a:t>
            </a:r>
            <a:r>
              <a:rPr lang="th-TH" sz="3200" dirty="0">
                <a:solidFill>
                  <a:schemeClr val="tx2"/>
                </a:solidFill>
                <a:latin typeface="JasmineUPC" pitchFamily="18" charset="-34"/>
                <a:cs typeface="+mn-cs"/>
              </a:rPr>
              <a:t>สายพิณ </a:t>
            </a:r>
            <a:r>
              <a:rPr lang="th-TH" sz="3200" dirty="0" err="1">
                <a:solidFill>
                  <a:schemeClr val="tx2"/>
                </a:solidFill>
                <a:latin typeface="JasmineUPC" pitchFamily="18" charset="-34"/>
                <a:cs typeface="+mn-cs"/>
              </a:rPr>
              <a:t>พงษธา</a:t>
            </a:r>
            <a:r>
              <a:rPr lang="en-US" sz="3200" dirty="0">
                <a:solidFill>
                  <a:schemeClr val="tx2"/>
                </a:solidFill>
                <a:latin typeface="JasmineUPC" pitchFamily="18" charset="-34"/>
                <a:cs typeface="+mn-cs"/>
              </a:rPr>
              <a:t>, </a:t>
            </a:r>
            <a:r>
              <a:rPr lang="th-TH" sz="3200" dirty="0">
                <a:solidFill>
                  <a:schemeClr val="tx2"/>
                </a:solidFill>
                <a:latin typeface="JasmineUPC" pitchFamily="18" charset="-34"/>
                <a:cs typeface="+mn-cs"/>
              </a:rPr>
              <a:t>และคณะ</a:t>
            </a:r>
            <a:r>
              <a:rPr lang="en-US" sz="3200" dirty="0">
                <a:solidFill>
                  <a:schemeClr val="tx2"/>
                </a:solidFill>
                <a:latin typeface="JasmineUPC" pitchFamily="18" charset="-34"/>
                <a:cs typeface="+mn-cs"/>
              </a:rPr>
              <a:t>.</a:t>
            </a:r>
            <a:r>
              <a:rPr lang="th-TH" sz="3200" dirty="0">
                <a:solidFill>
                  <a:schemeClr val="tx2"/>
                </a:solidFill>
                <a:latin typeface="JasmineUPC" pitchFamily="18" charset="-34"/>
                <a:cs typeface="+mn-cs"/>
              </a:rPr>
              <a:t>เนื้องอกกล้ามเนื้อในมดลูก.</a:t>
            </a:r>
            <a:r>
              <a:rPr lang="en-US" sz="3200" dirty="0">
                <a:solidFill>
                  <a:schemeClr val="tx2"/>
                </a:solidFill>
                <a:latin typeface="JasmineUPC" pitchFamily="18" charset="-34"/>
                <a:cs typeface="+mn-cs"/>
              </a:rPr>
              <a:t> </a:t>
            </a:r>
            <a:r>
              <a:rPr lang="th-TH" sz="3200" dirty="0">
                <a:solidFill>
                  <a:schemeClr val="tx2"/>
                </a:solidFill>
                <a:latin typeface="JasmineUPC" pitchFamily="18" charset="-34"/>
                <a:cs typeface="+mn-cs"/>
              </a:rPr>
              <a:t>นรีเวชวิทยาฉบับสอบบอร์ด</a:t>
            </a:r>
            <a:r>
              <a:rPr lang="en-US" sz="3200" dirty="0">
                <a:solidFill>
                  <a:schemeClr val="tx2"/>
                </a:solidFill>
                <a:latin typeface="JasmineUPC" pitchFamily="18" charset="-34"/>
                <a:cs typeface="+mn-cs"/>
              </a:rPr>
              <a:t> 2559 :255-264</a:t>
            </a:r>
            <a:endParaRPr lang="th-TH" sz="3200" dirty="0">
              <a:solidFill>
                <a:schemeClr val="tx2"/>
              </a:solidFill>
              <a:latin typeface="JasmineUPC" pitchFamily="18" charset="-34"/>
              <a:cs typeface="+mn-cs"/>
            </a:endParaRPr>
          </a:p>
        </p:txBody>
      </p:sp>
    </p:spTree>
    <p:extLst>
      <p:ext uri="{BB962C8B-B14F-4D97-AF65-F5344CB8AC3E}">
        <p14:creationId xmlns:p14="http://schemas.microsoft.com/office/powerpoint/2010/main" val="216397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A18BC-A140-424A-B578-E05B6A9EAB8F}"/>
              </a:ext>
            </a:extLst>
          </p:cNvPr>
          <p:cNvSpPr>
            <a:spLocks noGrp="1"/>
          </p:cNvSpPr>
          <p:nvPr>
            <p:ph type="ctrTitle"/>
          </p:nvPr>
        </p:nvSpPr>
        <p:spPr/>
        <p:txBody>
          <a:bodyPr>
            <a:normAutofit/>
          </a:bodyPr>
          <a:lstStyle/>
          <a:p>
            <a:r>
              <a:rPr lang="en-US" sz="4000" dirty="0"/>
              <a:t>Thank  you for your attention</a:t>
            </a:r>
            <a:endParaRPr lang="th-TH" sz="4000" dirty="0"/>
          </a:p>
        </p:txBody>
      </p:sp>
    </p:spTree>
    <p:extLst>
      <p:ext uri="{BB962C8B-B14F-4D97-AF65-F5344CB8AC3E}">
        <p14:creationId xmlns:p14="http://schemas.microsoft.com/office/powerpoint/2010/main" val="297215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lstStyle/>
          <a:p>
            <a:r>
              <a:rPr lang="en-US" dirty="0"/>
              <a:t>Present illness : 4 day PTA </a:t>
            </a:r>
            <a:r>
              <a:rPr lang="th-TH" dirty="0"/>
              <a:t>มีประจำเดือนมามากประมาณ 4 </a:t>
            </a:r>
            <a:r>
              <a:rPr lang="en-US" dirty="0"/>
              <a:t>pad/day </a:t>
            </a:r>
            <a:r>
              <a:rPr lang="th-TH" dirty="0"/>
              <a:t>ชุ่ม มีก้อนเลือดออกมา มีอาการคัดตึงเต้านม ท้องอืดแน่นท้องก่อนมีประจำเดือน มีอาการปวดท้องน้อยเหมือนประจำเดือนมาปกติ </a:t>
            </a:r>
            <a:r>
              <a:rPr lang="en-US" dirty="0"/>
              <a:t>pain score </a:t>
            </a:r>
            <a:r>
              <a:rPr lang="th-TH" dirty="0"/>
              <a:t>ประมาณ 6 กินพาราแล้ว </a:t>
            </a:r>
            <a:r>
              <a:rPr lang="en-US" dirty="0"/>
              <a:t>pain score </a:t>
            </a:r>
            <a:r>
              <a:rPr lang="th-TH" dirty="0"/>
              <a:t>เหลือประมาณ 3 ไม่มีไข้ ไม่มีคลื่นไส้อาเจียน มีอาการปัสสาวะบ่อยและตื่นมาปัสสาวะกลางคืน 1 ครั้ง</a:t>
            </a:r>
          </a:p>
        </p:txBody>
      </p:sp>
    </p:spTree>
    <p:extLst>
      <p:ext uri="{BB962C8B-B14F-4D97-AF65-F5344CB8AC3E}">
        <p14:creationId xmlns:p14="http://schemas.microsoft.com/office/powerpoint/2010/main" val="13968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9221"/>
            <a:ext cx="10515600" cy="4351338"/>
          </a:xfrm>
        </p:spPr>
        <p:txBody>
          <a:bodyPr>
            <a:normAutofit/>
          </a:bodyPr>
          <a:lstStyle/>
          <a:p>
            <a:r>
              <a:rPr lang="en-US" sz="2800" dirty="0"/>
              <a:t>Past history</a:t>
            </a:r>
            <a:endParaRPr lang="th-TH" sz="2800" dirty="0"/>
          </a:p>
          <a:p>
            <a:pPr marL="0" indent="0">
              <a:buNone/>
            </a:pPr>
            <a:r>
              <a:rPr lang="en-US" sz="2800" dirty="0"/>
              <a:t>- </a:t>
            </a:r>
            <a:r>
              <a:rPr lang="th-TH" sz="2800" dirty="0"/>
              <a:t>ปฏิเสธโรคประจำตัว</a:t>
            </a:r>
          </a:p>
          <a:p>
            <a:pPr marL="0" indent="0">
              <a:buNone/>
            </a:pPr>
            <a:r>
              <a:rPr lang="en-US" sz="2800" dirty="0"/>
              <a:t>- </a:t>
            </a:r>
            <a:r>
              <a:rPr lang="th-TH" sz="2800" dirty="0"/>
              <a:t>ไม่มีอาการขนดก ผิวมัน สิวขึ้น</a:t>
            </a:r>
          </a:p>
          <a:p>
            <a:pPr marL="0" indent="0">
              <a:buNone/>
            </a:pPr>
            <a:r>
              <a:rPr lang="en-US" sz="2800" dirty="0"/>
              <a:t>- </a:t>
            </a:r>
            <a:r>
              <a:rPr lang="th-TH" sz="2800" dirty="0"/>
              <a:t>ไม่มีอุจจาระลำเล็กลง</a:t>
            </a:r>
          </a:p>
          <a:p>
            <a:pPr marL="0" indent="0">
              <a:buNone/>
            </a:pPr>
            <a:r>
              <a:rPr lang="en-US" sz="2800" dirty="0"/>
              <a:t>- </a:t>
            </a:r>
            <a:r>
              <a:rPr lang="th-TH" sz="2800" dirty="0"/>
              <a:t>ไม่มีปัสสาวะแสบขัด</a:t>
            </a:r>
          </a:p>
          <a:p>
            <a:pPr marL="0" indent="0">
              <a:buNone/>
            </a:pPr>
            <a:r>
              <a:rPr lang="en-US" sz="2800" dirty="0"/>
              <a:t>- </a:t>
            </a:r>
            <a:r>
              <a:rPr lang="th-TH" sz="2800" dirty="0"/>
              <a:t>ไม่มีขาบวม</a:t>
            </a:r>
          </a:p>
          <a:p>
            <a:pPr marL="0" indent="0">
              <a:buNone/>
            </a:pPr>
            <a:r>
              <a:rPr lang="en-US" sz="2800" dirty="0"/>
              <a:t>- </a:t>
            </a:r>
            <a:r>
              <a:rPr lang="th-TH" sz="2800" dirty="0"/>
              <a:t>ไม่มีน้ำหนักลดผิดปกติ</a:t>
            </a:r>
          </a:p>
          <a:p>
            <a:endParaRPr lang="th-TH" sz="2800" dirty="0"/>
          </a:p>
          <a:p>
            <a:endParaRPr lang="th-TH" sz="2800" dirty="0"/>
          </a:p>
        </p:txBody>
      </p:sp>
    </p:spTree>
    <p:extLst>
      <p:ext uri="{BB962C8B-B14F-4D97-AF65-F5344CB8AC3E}">
        <p14:creationId xmlns:p14="http://schemas.microsoft.com/office/powerpoint/2010/main" val="447450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3649"/>
            <a:ext cx="10515600" cy="4351338"/>
          </a:xfrm>
        </p:spPr>
        <p:txBody>
          <a:bodyPr>
            <a:noAutofit/>
          </a:bodyPr>
          <a:lstStyle/>
          <a:p>
            <a:r>
              <a:rPr lang="en-US" dirty="0"/>
              <a:t>Family history</a:t>
            </a:r>
          </a:p>
          <a:p>
            <a:pPr marL="0" indent="0">
              <a:buNone/>
            </a:pPr>
            <a:r>
              <a:rPr lang="en-US" dirty="0"/>
              <a:t>- </a:t>
            </a:r>
            <a:r>
              <a:rPr lang="th-TH" dirty="0"/>
              <a:t>มีย่าเป็นมะเร็งเต้านม</a:t>
            </a:r>
          </a:p>
          <a:p>
            <a:endParaRPr lang="th-TH" dirty="0"/>
          </a:p>
          <a:p>
            <a:r>
              <a:rPr lang="en-US" dirty="0"/>
              <a:t>OB-GYN history</a:t>
            </a:r>
          </a:p>
          <a:p>
            <a:pPr marL="0" indent="0">
              <a:buNone/>
            </a:pPr>
            <a:r>
              <a:rPr lang="en-US" dirty="0"/>
              <a:t>- PARA 1001 last 6 </a:t>
            </a:r>
            <a:r>
              <a:rPr lang="th-TH" dirty="0"/>
              <a:t>ปี </a:t>
            </a:r>
            <a:r>
              <a:rPr lang="en-US" dirty="0"/>
              <a:t>normal labor</a:t>
            </a:r>
          </a:p>
          <a:p>
            <a:pPr marL="0" indent="0">
              <a:buNone/>
            </a:pPr>
            <a:r>
              <a:rPr lang="en-US" dirty="0"/>
              <a:t>- </a:t>
            </a:r>
            <a:r>
              <a:rPr lang="th-TH" dirty="0"/>
              <a:t>ปกติประจำเดือนมาสม่ำเสมอนานประมาณ 3 วัน มามากที่สุดวันแรก ใช้ 2 </a:t>
            </a:r>
            <a:r>
              <a:rPr lang="en-US" dirty="0"/>
              <a:t>pad/day </a:t>
            </a:r>
            <a:r>
              <a:rPr lang="th-TH" dirty="0"/>
              <a:t>วันต่อๆมาใช้  1 </a:t>
            </a:r>
            <a:r>
              <a:rPr lang="en-US" dirty="0"/>
              <a:t>pad/day </a:t>
            </a:r>
            <a:r>
              <a:rPr lang="th-TH" dirty="0"/>
              <a:t>ไม่มีเลือดออกระหว่างรอบเดือน</a:t>
            </a:r>
          </a:p>
          <a:p>
            <a:pPr marL="0" indent="0">
              <a:buNone/>
            </a:pPr>
            <a:r>
              <a:rPr lang="en-US" dirty="0"/>
              <a:t>- </a:t>
            </a:r>
            <a:r>
              <a:rPr lang="th-TH" dirty="0"/>
              <a:t>มีประวัติฉีดยาคุมกำเนิดมาประมาณ 3 ปี ตอนนี้ไม่ได้คุมกำเนิดแล้ว มีเพศสัมพันธ์ประมาณ 2 ครั้งต่อสัปดาห์ ล่าสุดประมาณ 1 สัปดาห์ก่อน มีอาการ</a:t>
            </a:r>
          </a:p>
          <a:p>
            <a:pPr marL="0" indent="0">
              <a:buNone/>
            </a:pPr>
            <a:r>
              <a:rPr lang="en-US" dirty="0"/>
              <a:t>- Pap smear </a:t>
            </a:r>
            <a:r>
              <a:rPr lang="th-TH" dirty="0"/>
              <a:t>ล่าสุดคือตอนที่คลอดลูก 6 ปีที่แล้ว</a:t>
            </a:r>
          </a:p>
        </p:txBody>
      </p:sp>
    </p:spTree>
    <p:extLst>
      <p:ext uri="{BB962C8B-B14F-4D97-AF65-F5344CB8AC3E}">
        <p14:creationId xmlns:p14="http://schemas.microsoft.com/office/powerpoint/2010/main" val="317834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5959"/>
            <a:ext cx="10515600" cy="849900"/>
          </a:xfrm>
        </p:spPr>
        <p:txBody>
          <a:bodyPr>
            <a:normAutofit fontScale="90000"/>
          </a:bodyPr>
          <a:lstStyle/>
          <a:p>
            <a:br>
              <a:rPr lang="en-US" b="1" dirty="0"/>
            </a:br>
            <a:endParaRPr lang="th-TH" b="1" dirty="0"/>
          </a:p>
        </p:txBody>
      </p:sp>
      <p:sp>
        <p:nvSpPr>
          <p:cNvPr id="3" name="Content Placeholder 2"/>
          <p:cNvSpPr>
            <a:spLocks noGrp="1"/>
          </p:cNvSpPr>
          <p:nvPr>
            <p:ph idx="1"/>
          </p:nvPr>
        </p:nvSpPr>
        <p:spPr>
          <a:xfrm>
            <a:off x="750518" y="901874"/>
            <a:ext cx="10515600" cy="4899308"/>
          </a:xfrm>
        </p:spPr>
        <p:txBody>
          <a:bodyPr>
            <a:normAutofit/>
          </a:bodyPr>
          <a:lstStyle/>
          <a:p>
            <a:r>
              <a:rPr lang="en-US" sz="3000" dirty="0"/>
              <a:t>Physical examination</a:t>
            </a:r>
          </a:p>
          <a:p>
            <a:pPr marL="0" indent="0">
              <a:buNone/>
            </a:pPr>
            <a:r>
              <a:rPr lang="en-US" dirty="0"/>
              <a:t>- Vital sign : BP 120/80 mmHg HR 70 bpm  RR 16 /min BT 36.5 c</a:t>
            </a:r>
          </a:p>
          <a:p>
            <a:pPr>
              <a:buFontTx/>
              <a:buChar char="-"/>
            </a:pPr>
            <a:r>
              <a:rPr lang="en-US" dirty="0"/>
              <a:t>GA : a Thai female</a:t>
            </a:r>
          </a:p>
          <a:p>
            <a:pPr>
              <a:buFontTx/>
              <a:buChar char="-"/>
            </a:pPr>
            <a:r>
              <a:rPr lang="en-US" dirty="0"/>
              <a:t>HEENT : mild pale conjunctiva , no lymphadenopathy</a:t>
            </a:r>
          </a:p>
          <a:p>
            <a:pPr>
              <a:buFontTx/>
              <a:buChar char="-"/>
            </a:pPr>
            <a:r>
              <a:rPr lang="en-US" dirty="0"/>
              <a:t>CVS : normal S1S2, no murmur, full pulse, regular rhythm</a:t>
            </a:r>
          </a:p>
          <a:p>
            <a:pPr>
              <a:buFontTx/>
              <a:buChar char="-"/>
            </a:pPr>
            <a:r>
              <a:rPr lang="en-US" dirty="0"/>
              <a:t>RS : good air entry, no adventitious sound</a:t>
            </a:r>
          </a:p>
          <a:p>
            <a:pPr>
              <a:buFontTx/>
              <a:buChar char="-"/>
            </a:pPr>
            <a:r>
              <a:rPr lang="en-US" dirty="0" err="1"/>
              <a:t>Abd</a:t>
            </a:r>
            <a:r>
              <a:rPr lang="en-US" dirty="0"/>
              <a:t> : globular shape , no surgical scar , hyperactive bowel sound , no mass , no guarding , no rebound tenderness , no shifting dullness , liver and spleen can't be palpated , no CVA tenderness</a:t>
            </a:r>
          </a:p>
          <a:p>
            <a:pPr>
              <a:buFontTx/>
              <a:buChar char="-"/>
            </a:pPr>
            <a:r>
              <a:rPr lang="en-US" dirty="0"/>
              <a:t>Ext : no </a:t>
            </a:r>
            <a:r>
              <a:rPr lang="en-US" dirty="0" err="1"/>
              <a:t>petechiae</a:t>
            </a:r>
            <a:r>
              <a:rPr lang="en-US" dirty="0"/>
              <a:t> , no ecchymosis</a:t>
            </a:r>
          </a:p>
        </p:txBody>
      </p:sp>
    </p:spTree>
    <p:extLst>
      <p:ext uri="{BB962C8B-B14F-4D97-AF65-F5344CB8AC3E}">
        <p14:creationId xmlns:p14="http://schemas.microsoft.com/office/powerpoint/2010/main" val="378722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cs typeface="+mn-cs"/>
            </a:endParaRPr>
          </a:p>
        </p:txBody>
      </p:sp>
      <p:sp>
        <p:nvSpPr>
          <p:cNvPr id="3" name="Content Placeholder 2"/>
          <p:cNvSpPr>
            <a:spLocks noGrp="1"/>
          </p:cNvSpPr>
          <p:nvPr>
            <p:ph idx="1"/>
          </p:nvPr>
        </p:nvSpPr>
        <p:spPr/>
        <p:txBody>
          <a:bodyPr/>
          <a:lstStyle/>
          <a:p>
            <a:r>
              <a:rPr lang="en-US" dirty="0"/>
              <a:t>Per vaginal examination</a:t>
            </a:r>
          </a:p>
          <a:p>
            <a:pPr>
              <a:buFontTx/>
              <a:buChar char="-"/>
            </a:pPr>
            <a:r>
              <a:rPr lang="en-US" dirty="0"/>
              <a:t>MIUB : normal</a:t>
            </a:r>
          </a:p>
          <a:p>
            <a:pPr>
              <a:buFontTx/>
              <a:buChar char="-"/>
            </a:pPr>
            <a:r>
              <a:rPr lang="en-US" dirty="0"/>
              <a:t>Vagina : blood 5 cc , normal mucosa</a:t>
            </a:r>
          </a:p>
          <a:p>
            <a:pPr>
              <a:buFontTx/>
              <a:buChar char="-"/>
            </a:pPr>
            <a:r>
              <a:rPr lang="en-US" dirty="0"/>
              <a:t>Cervix : no lesion , bloody discharge , excitation pain both side</a:t>
            </a:r>
          </a:p>
          <a:p>
            <a:pPr>
              <a:buFontTx/>
              <a:buChar char="-"/>
            </a:pPr>
            <a:r>
              <a:rPr lang="en-US" dirty="0"/>
              <a:t>Uterus : 8-10 weeks size</a:t>
            </a:r>
          </a:p>
          <a:p>
            <a:pPr>
              <a:buFontTx/>
              <a:buChar char="-"/>
            </a:pPr>
            <a:r>
              <a:rPr lang="en-US" dirty="0"/>
              <a:t>CDS : no bulging</a:t>
            </a:r>
          </a:p>
          <a:p>
            <a:pPr>
              <a:buFontTx/>
              <a:buChar char="-"/>
            </a:pPr>
            <a:r>
              <a:rPr lang="en-US" dirty="0"/>
              <a:t>Adnexal : no mass</a:t>
            </a:r>
            <a:endParaRPr lang="th-TH" dirty="0"/>
          </a:p>
        </p:txBody>
      </p:sp>
    </p:spTree>
    <p:extLst>
      <p:ext uri="{BB962C8B-B14F-4D97-AF65-F5344CB8AC3E}">
        <p14:creationId xmlns:p14="http://schemas.microsoft.com/office/powerpoint/2010/main" val="394964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Problem list</a:t>
            </a:r>
          </a:p>
          <a:p>
            <a:pPr marL="514350" indent="-514350">
              <a:buFont typeface="+mj-lt"/>
              <a:buAutoNum type="arabicPeriod"/>
            </a:pPr>
            <a:r>
              <a:rPr lang="en-US" dirty="0"/>
              <a:t>Abnormal vaginal bleeding with uterine enlargement for 4 days PTA</a:t>
            </a:r>
          </a:p>
          <a:p>
            <a:pPr marL="514350" indent="-514350">
              <a:buFont typeface="+mj-lt"/>
              <a:buAutoNum type="arabicPeriod"/>
            </a:pPr>
            <a:r>
              <a:rPr lang="en-US" dirty="0"/>
              <a:t>overweight</a:t>
            </a:r>
            <a:r>
              <a:rPr lang="en-US" dirty="0">
                <a:solidFill>
                  <a:schemeClr val="tx1"/>
                </a:solidFill>
              </a:rPr>
              <a:t> (BMI 25.49 kg/m2)</a:t>
            </a:r>
            <a:endParaRPr lang="en-US" dirty="0"/>
          </a:p>
        </p:txBody>
      </p:sp>
    </p:spTree>
    <p:extLst>
      <p:ext uri="{BB962C8B-B14F-4D97-AF65-F5344CB8AC3E}">
        <p14:creationId xmlns:p14="http://schemas.microsoft.com/office/powerpoint/2010/main" val="780804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Discussion</a:t>
            </a:r>
            <a:endParaRPr lang="th-TH" dirty="0"/>
          </a:p>
          <a:p>
            <a:pPr marL="0" indent="0">
              <a:buNone/>
            </a:pPr>
            <a:r>
              <a:rPr lang="en-US" sz="3200" dirty="0"/>
              <a:t>- </a:t>
            </a:r>
            <a:r>
              <a:rPr lang="th-TH" dirty="0"/>
              <a:t>จากประวัติพบว่าเป็นผู้ป่วยเพศหญิงที่มาด้วยเลือดออกผิดปกติทางช่องคลอด 4วันก่อนมาโรงพยาบาล โดยที่ผู้ป่วยมีอายุอยู่ในช่วงวัยเจริญพันธุ์และมีเพศสัมพันธุ์สม่ำเสมอโดยไม่ได้ป้องกัน  และจากการตรวจร่างกายพบว่ามี</a:t>
            </a:r>
            <a:r>
              <a:rPr lang="en-US" dirty="0"/>
              <a:t> </a:t>
            </a:r>
            <a:r>
              <a:rPr lang="th-TH" dirty="0"/>
              <a:t>uterus</a:t>
            </a:r>
            <a:r>
              <a:rPr lang="en-US" dirty="0"/>
              <a:t> </a:t>
            </a:r>
            <a:r>
              <a:rPr lang="th-TH" dirty="0"/>
              <a:t>ขนาดใหญ่กว่าปกติ แต่เลือดออกผิดปกตินี้ตรงกับรอบเดือน จึงยังไม่สามารถบอกได้ว่าเป็นประจำเดือนที่มามากผิดปกติหรือเป็นเลือดออกผิดปกติที่ไม่ใช่ประจำเดือน จึงทำให้นึกถึงภาวะ abnormal vaginal bleeding</a:t>
            </a:r>
            <a:r>
              <a:rPr lang="en-US" dirty="0"/>
              <a:t> </a:t>
            </a:r>
            <a:r>
              <a:rPr lang="th-TH" dirty="0"/>
              <a:t>ซึ่งสามารถแบ่งสาเหตุออกเป็น 2 กลุ่ม คือ</a:t>
            </a:r>
          </a:p>
          <a:p>
            <a:pPr lvl="1">
              <a:buFontTx/>
              <a:buChar char="-"/>
            </a:pPr>
            <a:r>
              <a:rPr lang="th-TH" sz="2800" dirty="0"/>
              <a:t>เลือดออกจากช่องคลอดที่สัมพันธ์กับการตั้งครรภ์</a:t>
            </a:r>
          </a:p>
          <a:p>
            <a:pPr lvl="1">
              <a:buFontTx/>
              <a:buChar char="-"/>
            </a:pPr>
            <a:r>
              <a:rPr lang="th-TH" sz="2800" dirty="0"/>
              <a:t>เลือดออกจากช่องคลอดที่ไม่สัมพันธ์กับการตั้งครรภ์</a:t>
            </a:r>
          </a:p>
          <a:p>
            <a:pPr lvl="1"/>
            <a:endParaRPr lang="en-US" sz="2800" dirty="0"/>
          </a:p>
        </p:txBody>
      </p:sp>
    </p:spTree>
    <p:extLst>
      <p:ext uri="{BB962C8B-B14F-4D97-AF65-F5344CB8AC3E}">
        <p14:creationId xmlns:p14="http://schemas.microsoft.com/office/powerpoint/2010/main" val="1048434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182</TotalTime>
  <Words>1144</Words>
  <Application>Microsoft Office PowerPoint</Application>
  <PresentationFormat>Widescreen</PresentationFormat>
  <Paragraphs>93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Century Gothic</vt:lpstr>
      <vt:lpstr>Cordia New</vt:lpstr>
      <vt:lpstr>DilleniaUPC</vt:lpstr>
      <vt:lpstr>JasmineUPC</vt:lpstr>
      <vt:lpstr>Wingdings 2</vt:lpstr>
      <vt:lpstr>Austin</vt:lpstr>
      <vt:lpstr>Case study 57</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Abortion</vt:lpstr>
      <vt:lpstr>Ectopic pregnancy</vt:lpstr>
      <vt:lpstr>Molar pregnancy</vt:lpstr>
      <vt:lpstr>Adenomyosis</vt:lpstr>
      <vt:lpstr>Myoma uteri</vt:lpstr>
      <vt:lpstr>PowerPoint Presentation</vt:lpstr>
      <vt:lpstr>แนวทางการรักษา      ผู้ป่วยตั้งครรภ์แต่มีภาวะแทรกซ้อนที่อาจจะเป็น การแท้งหรือการท้องนอกมดลูก ควร Admit GYNE เพื่อเฝ้าติดตามอาการ   จากการเฝ้าสังเกตอาการและตรวจติดตาม beta hCG ในอีก 48 ชั่วโมง พบว่าค่า beta hCG ลดลงเหลือ 850 ผู้ป่วยมีเลือดออกจากช่องคลอดมากขึ้น ตรวจภายในพบปากมดลูกเปิด มีก้อนเนื้อสีขาวปนน้ำตาลออกมาจากปากมดลูกขนาด 2x3 เซนติเมตร หลังจากนำก้อนเนื้อออก คลึงมดลูก มดลูกหดรัดตัวดี เลือดหยุดไหลจากปากมดลูก นำก้อนเนื้อที่ออกมาส่ง pathology จึงให้การวินิจฉัยเป็น G2P1 GA 8 weeks with complete abortion ผู้ป่วยมี intramural myoma ที่ผนังด้านหลังมดลูก และมีภาวะน้ำหนักเกินร่วมด้วย   อธิบายผู้ป่วยถึงภาวะแท้ง และแนวทางในการดูแลรักษาเนื้องอกมดลูก  อาจพิจารณาทำ Ultrasound เพื่อยืนยันการแท้งครบของผู้ป่วย  ในกรณีที่ไม่พบภาวะแทรกซ้อน อาจสังเกตอาการผู้ป่วยอีก 1 วันแล้วอนุญาตให้กลับบ้านได้ โดยให้ยาบรรเทาอาการปวด และยาบำรุงเลือดกลับไปรับประทานต่อที่บ้าน แนะนำการออกกำลังกายและควบคุมน้ำหนักหลังจากหายเป็นปกติแล้ว</vt:lpstr>
      <vt:lpstr>PowerPoint Presentation</vt:lpstr>
      <vt:lpstr>2. ควรงดมีเพศสัมพันธ์อย่างน้อย 2 สัปดาห์หลังการแท้งหากไม่มีภาวะแทรกซ้อน แต่ถ้าต้องมีการขูดมดลูกหรือเกิดการติดเชื้อในโพรงมดลูก ให้งดมีเพศสัมพันธ์อย่างน้อย 4 สัปดาห์ หรือจนกว่าอาการต่าง ๆ จะหายเป็นปกติ 3. หลังเพิ่งรีบตั้งครรภ์หลังแท้ง ควรคุมกำเนิดอย่างน้อย 3 อย่างน้อย 3 เดือน ก่อนการตั้งครรภ์ครั้งต่อไป เพื่อให้ร่างกายได้ฟื้นฟูและหากมีการติดเชื้อในมดลูกควรรักษาให้หายก่อน 4. การดูแลจิตใจหลังแท้ง ไม่ควรโทษว่าเกิดจากความผิดของมารดา ควรช่วยให้มารดาเข้าใจว่าการแท้งเกิดขึ้นได้เองตามธรรมชาติ ดังนั้นควรทำจิตใจให้ผ่องใส และมองโลกในแง่ดี 5. ในผู้ป่วยรายนี้ควรนัดติดตามดูขนาดของก้อนว่ามีขนาดใหญ่ขึ้นหรือไม่ อีกทั้งดูว่ามีผลต่อชีวิตประจำวันหรือไม่ หลังจากออกจากโรงพยาบาล 1-3 เดือน หากมีอาการเช่น ปวดท้อง ปัสสาวะออกบ่อยตอนกลางคืน ขาบวม ท้องอืด อุจจาระลำเล็กลง ควรรีบมาพบแพทย์ อาจพิจารณาให้ยา NSAID ในกรณีที่มีการปวดประจำเดือน</vt:lpstr>
      <vt:lpstr>สำหรับทางเลือกในการรักษาเนื้องอกมดลูก 1. การเฝ้าสังเกตอาการ : เนื่องจากผู้ป่วยไม่มีอาการเลย ไม่มีความจำเป็นต้องรักษา เพียงแค่เฝ้าตรวจติดตามเป็นระยะก็พอแล้ว แต่คอยติดตามผู้ป่วยและนัดตรวจภายในทุก 3-6 เดือน 2. การรักษาด้วยยา : GnRH agonist เพื่อลดขนาดก้อน มักทำก่อนการผ่าตัด ซึ่งยังไม่จำเป็นในผู้ป่วยรายนี้ 3. หัตถการลดขนาดเนื้องอกกล้ามเนื้อมดลูก โดยฉีด polyvinyl alcohol เข้าไปเพื่อลดการไหลเวียนเลือดไปที่เส้นเลือดแดงมดลูก ทำให้เนื้องอกฝ่อ ลดขนาด 4. การผ่าตัด ซึ่งจะทำในกรณี - เลือดออกมากจนมีภาวะซีด  - เนื้องอกกดเบียดอวัยวะข้างเคียง   - มีลูกยากหรือแท้งบ่อย  - ก้อนโตเร็ว  - ไม่สามรถวินิจฉัยได้แน่นอน  ซึ่งมีรูปแบบทั้งตัดเฉพาะก้อนเนื้องอกออก (myomectomy) และตัดมดลูกออก (hysterectomy) </vt:lpstr>
      <vt:lpstr>เอกสารอ้างอิง ประภาพร สู่ประเสริฐ [Internet]. (updated 2010 Nov 13; ) abortion ; Available from: http://www.med.cmu.ac.th/dept/obgyn/2011/index.php?option=com_content&amp;view=article&amp;id=261:abortion&amp;catid=39&amp;Itemid   ธีระ ทองสม, ธีระพร วุฒยวนิช, จตุพล ศรีสมบูรณ์ , ประภาพร สู่ประเสริฐ, สายพิณ พงษธา, และคณะ.เนื้องอกกล้ามเนื้อในมดลูก. นรีเวชวิทยาฉบับสอบบอร์ด 2559 :255-264</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list</dc:title>
  <dc:creator>Microsoft Office User</dc:creator>
  <cp:lastModifiedBy>Pawin PPP</cp:lastModifiedBy>
  <cp:revision>23</cp:revision>
  <dcterms:created xsi:type="dcterms:W3CDTF">2017-09-30T15:47:39Z</dcterms:created>
  <dcterms:modified xsi:type="dcterms:W3CDTF">2017-11-23T03:17:28Z</dcterms:modified>
</cp:coreProperties>
</file>