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312" r:id="rId6"/>
    <p:sldId id="260" r:id="rId7"/>
    <p:sldId id="261" r:id="rId8"/>
    <p:sldId id="313" r:id="rId9"/>
    <p:sldId id="314" r:id="rId10"/>
    <p:sldId id="315" r:id="rId11"/>
    <p:sldId id="277" r:id="rId12"/>
    <p:sldId id="316" r:id="rId13"/>
    <p:sldId id="278" r:id="rId14"/>
    <p:sldId id="317" r:id="rId15"/>
    <p:sldId id="318" r:id="rId16"/>
    <p:sldId id="279" r:id="rId17"/>
    <p:sldId id="319" r:id="rId18"/>
    <p:sldId id="285" r:id="rId19"/>
    <p:sldId id="281" r:id="rId20"/>
    <p:sldId id="284" r:id="rId21"/>
    <p:sldId id="320" r:id="rId22"/>
    <p:sldId id="321" r:id="rId23"/>
    <p:sldId id="323" r:id="rId24"/>
    <p:sldId id="322" r:id="rId25"/>
    <p:sldId id="280" r:id="rId26"/>
    <p:sldId id="324" r:id="rId27"/>
    <p:sldId id="268" r:id="rId28"/>
    <p:sldId id="327" r:id="rId29"/>
    <p:sldId id="325" r:id="rId30"/>
    <p:sldId id="293" r:id="rId31"/>
    <p:sldId id="326" r:id="rId32"/>
    <p:sldId id="272" r:id="rId33"/>
    <p:sldId id="328" r:id="rId34"/>
    <p:sldId id="329" r:id="rId35"/>
    <p:sldId id="273" r:id="rId36"/>
    <p:sldId id="274" r:id="rId37"/>
    <p:sldId id="306" r:id="rId38"/>
    <p:sldId id="307" r:id="rId39"/>
    <p:sldId id="27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993F6C-1ADC-4594-9A41-5ADC8A69DC0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1CD51B-9480-4D60-922E-C7F7446309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14959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Enoxaparin for the prevention of preeclampsia and intrauterine growth restriction in women with a history : a randomized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76463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Katie M. Groom, MBBS, PhD, FRANZCOG, CMFM; Lesley M. </a:t>
            </a:r>
            <a:r>
              <a:rPr lang="en-US" sz="2000" dirty="0" err="1"/>
              <a:t>McCowan</a:t>
            </a:r>
            <a:r>
              <a:rPr lang="en-US" sz="2000" dirty="0"/>
              <a:t>, MB ChB, MD, FRANZCOG, CMFM; Laura K. Mackay, BSc; </a:t>
            </a:r>
            <a:r>
              <a:rPr lang="en-US" sz="2000" dirty="0" err="1"/>
              <a:t>Arier</a:t>
            </a:r>
            <a:r>
              <a:rPr lang="en-US" sz="2000" dirty="0"/>
              <a:t> C. Lee, PhD; Joanne M. Said, MBBS, PhD</a:t>
            </a:r>
            <a:r>
              <a:rPr lang="en-US" sz="2000" dirty="0" smtClean="0"/>
              <a:t>,; </a:t>
            </a:r>
            <a:r>
              <a:rPr lang="en-US" sz="2000" dirty="0"/>
              <a:t>Stefan C. Kane, MBBS, FRANZCOG; Susan P. Walker, MBBS, MD, FRANZCOG, CMFM; </a:t>
            </a:r>
            <a:r>
              <a:rPr lang="en-US" sz="2000" dirty="0" err="1"/>
              <a:t>Thijs</a:t>
            </a:r>
            <a:r>
              <a:rPr lang="en-US" sz="2000" dirty="0"/>
              <a:t> E. van </a:t>
            </a:r>
            <a:r>
              <a:rPr lang="en-US" sz="2000" dirty="0" err="1"/>
              <a:t>Mens</a:t>
            </a:r>
            <a:r>
              <a:rPr lang="en-US" sz="2000" dirty="0"/>
              <a:t>, MD, MBA; Natalie J. </a:t>
            </a:r>
            <a:r>
              <a:rPr lang="en-US" sz="2000" dirty="0" err="1"/>
              <a:t>Hannan</a:t>
            </a:r>
            <a:r>
              <a:rPr lang="en-US" sz="2000" dirty="0"/>
              <a:t>, PhD; Stephen Tong, MBBS, </a:t>
            </a:r>
            <a:r>
              <a:rPr lang="en-US" sz="2000" dirty="0" smtClean="0"/>
              <a:t>PhD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093296"/>
            <a:ext cx="4567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Facilitator </a:t>
            </a:r>
            <a:r>
              <a:rPr lang="en-US" sz="2800" dirty="0" err="1" smtClean="0"/>
              <a:t>Pawin</a:t>
            </a:r>
            <a:r>
              <a:rPr lang="en-US" sz="2800" dirty="0" smtClean="0"/>
              <a:t> </a:t>
            </a:r>
            <a:r>
              <a:rPr lang="en-US" sz="2800" dirty="0" err="1" smtClean="0"/>
              <a:t>Puapornpong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73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Exclusion criteria</a:t>
            </a:r>
          </a:p>
          <a:p>
            <a:pPr marL="971550" lvl="1" indent="-514350">
              <a:buAutoNum type="arabicPeriod" startAt="5"/>
            </a:pPr>
            <a:r>
              <a:rPr lang="en-US" sz="3200" dirty="0"/>
              <a:t>known preexisting type 1 or 2 </a:t>
            </a:r>
            <a:r>
              <a:rPr lang="en-US" sz="3200" dirty="0" smtClean="0"/>
              <a:t>diabetes</a:t>
            </a:r>
          </a:p>
          <a:p>
            <a:pPr marL="971550" lvl="1" indent="-514350">
              <a:buAutoNum type="arabicPeriod" startAt="5"/>
            </a:pPr>
            <a:r>
              <a:rPr lang="en-US" sz="3200" dirty="0"/>
              <a:t>renal </a:t>
            </a:r>
            <a:r>
              <a:rPr lang="en-US" sz="3200" dirty="0" smtClean="0"/>
              <a:t>disease</a:t>
            </a:r>
          </a:p>
          <a:p>
            <a:pPr marL="971550" lvl="1" indent="-514350">
              <a:buAutoNum type="arabicPeriod" startAt="5"/>
            </a:pPr>
            <a:r>
              <a:rPr lang="en-US" sz="3200" dirty="0" smtClean="0"/>
              <a:t>Thrombocytopenia</a:t>
            </a:r>
          </a:p>
          <a:p>
            <a:pPr marL="971550" lvl="1" indent="-514350">
              <a:buAutoNum type="arabicPeriod" startAt="5"/>
            </a:pPr>
            <a:r>
              <a:rPr lang="en-US" sz="3200" dirty="0"/>
              <a:t>known major fetal anomaly/chromosomal abnormality</a:t>
            </a:r>
          </a:p>
        </p:txBody>
      </p:sp>
    </p:spTree>
    <p:extLst>
      <p:ext uri="{BB962C8B-B14F-4D97-AF65-F5344CB8AC3E}">
        <p14:creationId xmlns:p14="http://schemas.microsoft.com/office/powerpoint/2010/main" val="2969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Randomization and intervention</a:t>
            </a:r>
          </a:p>
          <a:p>
            <a:pPr lvl="1"/>
            <a:r>
              <a:rPr lang="en-US" dirty="0"/>
              <a:t>were randomly assigned in a 1-to-1 ratio to standard </a:t>
            </a:r>
            <a:r>
              <a:rPr lang="en-US" dirty="0" smtClean="0"/>
              <a:t>high risk </a:t>
            </a:r>
            <a:r>
              <a:rPr lang="en-US" dirty="0"/>
              <a:t>care or standard </a:t>
            </a:r>
            <a:r>
              <a:rPr lang="en-US" dirty="0" smtClean="0"/>
              <a:t>high risk </a:t>
            </a:r>
            <a:r>
              <a:rPr lang="en-US" dirty="0"/>
              <a:t>care plus enoxaparin 40 mg </a:t>
            </a:r>
            <a:endParaRPr lang="en-US" dirty="0" smtClean="0"/>
          </a:p>
          <a:p>
            <a:pPr lvl="1"/>
            <a:r>
              <a:rPr lang="en-US" dirty="0" smtClean="0"/>
              <a:t>Participant were assign to </a:t>
            </a:r>
          </a:p>
          <a:p>
            <a:pPr lvl="2"/>
            <a:r>
              <a:rPr lang="en-US" dirty="0" smtClean="0"/>
              <a:t>Positive thrombophilia</a:t>
            </a:r>
          </a:p>
          <a:p>
            <a:pPr lvl="2"/>
            <a:r>
              <a:rPr lang="en-US" dirty="0" smtClean="0"/>
              <a:t>Negative thrombophilia</a:t>
            </a:r>
          </a:p>
          <a:p>
            <a:pPr lvl="2"/>
            <a:r>
              <a:rPr lang="en-US" dirty="0" smtClean="0"/>
              <a:t>Unknown thrombophilia status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4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Randomization and intervention</a:t>
            </a:r>
          </a:p>
          <a:p>
            <a:pPr lvl="1"/>
            <a:r>
              <a:rPr lang="en-US" dirty="0"/>
              <a:t>randomization occurred by telephone to the hospital pharmacy clinical trials service and trial group allocation was </a:t>
            </a:r>
            <a:r>
              <a:rPr lang="en-US" dirty="0" smtClean="0"/>
              <a:t>made</a:t>
            </a:r>
          </a:p>
          <a:p>
            <a:pPr lvl="1"/>
            <a:r>
              <a:rPr lang="en-US" dirty="0"/>
              <a:t>In all other sites sequential sealed opaque envelopes for each study identifying number were opened to reveal treatment allocation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2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Procedures</a:t>
            </a:r>
          </a:p>
          <a:p>
            <a:pPr lvl="1"/>
            <a:r>
              <a:rPr lang="en-US" dirty="0"/>
              <a:t>an educational session regarding injection technique was </a:t>
            </a:r>
            <a:r>
              <a:rPr lang="en-US" dirty="0" smtClean="0"/>
              <a:t>provided</a:t>
            </a:r>
          </a:p>
          <a:p>
            <a:pPr lvl="1"/>
            <a:r>
              <a:rPr lang="en-US" dirty="0"/>
              <a:t>LMWH was resupplied on a monthly basis from hospital </a:t>
            </a:r>
            <a:r>
              <a:rPr lang="en-US" dirty="0" smtClean="0"/>
              <a:t>pharmacies</a:t>
            </a:r>
          </a:p>
          <a:p>
            <a:pPr lvl="1"/>
            <a:r>
              <a:rPr lang="en-US" dirty="0"/>
              <a:t>Participants were asked to return sharps disposal boxes with used syringes and any unused treatment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Indication for stopped treatment &lt; 36 weeks</a:t>
            </a:r>
          </a:p>
          <a:p>
            <a:pPr lvl="2"/>
            <a:r>
              <a:rPr lang="en-US" dirty="0" smtClean="0"/>
              <a:t>Need for delivery &lt; 36 weeks</a:t>
            </a:r>
          </a:p>
          <a:p>
            <a:pPr lvl="2"/>
            <a:r>
              <a:rPr lang="en-US" dirty="0" smtClean="0"/>
              <a:t>Episode of </a:t>
            </a:r>
            <a:r>
              <a:rPr lang="en-US" dirty="0"/>
              <a:t>threatened preterm </a:t>
            </a:r>
            <a:r>
              <a:rPr lang="en-US" dirty="0" smtClean="0"/>
              <a:t>labor</a:t>
            </a:r>
          </a:p>
          <a:p>
            <a:pPr lvl="2"/>
            <a:r>
              <a:rPr lang="en-US" dirty="0" smtClean="0"/>
              <a:t>Clinical evidence </a:t>
            </a:r>
            <a:r>
              <a:rPr lang="en-US" dirty="0"/>
              <a:t>of placental abruption or thrombocytopenia</a:t>
            </a:r>
            <a:endParaRPr lang="en-US" dirty="0" smtClean="0"/>
          </a:p>
          <a:p>
            <a:pPr lvl="1"/>
            <a:r>
              <a:rPr lang="en-US" dirty="0"/>
              <a:t>Serum samples were taken at recruitment (used as baseline) and at 20 and 30 weeks’ gestation in a subgroup of participants </a:t>
            </a:r>
          </a:p>
        </p:txBody>
      </p:sp>
    </p:spTree>
    <p:extLst>
      <p:ext uri="{BB962C8B-B14F-4D97-AF65-F5344CB8AC3E}">
        <p14:creationId xmlns:p14="http://schemas.microsoft.com/office/powerpoint/2010/main" val="315888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Procedures</a:t>
            </a:r>
          </a:p>
          <a:p>
            <a:pPr lvl="1"/>
            <a:r>
              <a:rPr lang="en-US" dirty="0"/>
              <a:t>Standard fetal growth </a:t>
            </a:r>
            <a:r>
              <a:rPr lang="en-US" dirty="0" smtClean="0"/>
              <a:t>parameters and </a:t>
            </a:r>
            <a:r>
              <a:rPr lang="en-US" dirty="0"/>
              <a:t>uterine and umbilical arterial Doppler </a:t>
            </a:r>
            <a:r>
              <a:rPr lang="en-US" dirty="0" smtClean="0"/>
              <a:t>waveforms were </a:t>
            </a:r>
            <a:r>
              <a:rPr lang="en-US" dirty="0"/>
              <a:t>recorded at 20 and 24 weeks’ </a:t>
            </a:r>
            <a:r>
              <a:rPr lang="en-US" dirty="0" smtClean="0"/>
              <a:t>gestation</a:t>
            </a:r>
          </a:p>
          <a:p>
            <a:pPr lvl="1"/>
            <a:r>
              <a:rPr lang="en-US" dirty="0"/>
              <a:t>Pregnancy, labor, postnatal, and neonatal data were collected by research staff from maternal and infant clinical records up to the time of hospital discharge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69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primary outcome was a composite of preeclampsia and/or SGA </a:t>
            </a:r>
            <a:r>
              <a:rPr lang="en-US" dirty="0" smtClean="0"/>
              <a:t>&lt;5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r>
              <a:rPr lang="en-US" dirty="0" smtClean="0"/>
              <a:t>Secondary </a:t>
            </a:r>
            <a:r>
              <a:rPr lang="en-US" dirty="0"/>
              <a:t>outcomes included </a:t>
            </a:r>
            <a:endParaRPr lang="en-US" dirty="0" smtClean="0"/>
          </a:p>
          <a:p>
            <a:pPr lvl="1"/>
            <a:r>
              <a:rPr lang="en-US" dirty="0" smtClean="0"/>
              <a:t>Preeclampsia, severe preeclampsia</a:t>
            </a:r>
          </a:p>
          <a:p>
            <a:pPr lvl="1"/>
            <a:r>
              <a:rPr lang="en-US" dirty="0" smtClean="0"/>
              <a:t>HELLP syndrome</a:t>
            </a:r>
          </a:p>
          <a:p>
            <a:pPr lvl="1"/>
            <a:r>
              <a:rPr lang="en-US" dirty="0" err="1" smtClean="0"/>
              <a:t>Eclampsia</a:t>
            </a:r>
            <a:endParaRPr lang="en-US" dirty="0" smtClean="0"/>
          </a:p>
          <a:p>
            <a:pPr lvl="1"/>
            <a:r>
              <a:rPr lang="en-US" dirty="0" smtClean="0"/>
              <a:t>gestational hypertension</a:t>
            </a:r>
          </a:p>
        </p:txBody>
      </p:sp>
    </p:spTree>
    <p:extLst>
      <p:ext uri="{BB962C8B-B14F-4D97-AF65-F5344CB8AC3E}">
        <p14:creationId xmlns:p14="http://schemas.microsoft.com/office/powerpoint/2010/main" val="88487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</a:t>
            </a:r>
            <a:r>
              <a:rPr lang="en-US" dirty="0"/>
              <a:t>outcomes included </a:t>
            </a:r>
            <a:endParaRPr lang="en-US" dirty="0" smtClean="0"/>
          </a:p>
          <a:p>
            <a:pPr lvl="1"/>
            <a:r>
              <a:rPr lang="en-US" dirty="0" smtClean="0"/>
              <a:t>SGA &lt; 10</a:t>
            </a:r>
            <a:r>
              <a:rPr lang="en-US" baseline="30000" dirty="0" smtClean="0"/>
              <a:t>th</a:t>
            </a:r>
            <a:r>
              <a:rPr lang="en-US" dirty="0" smtClean="0"/>
              <a:t> percentile, &lt; 5</a:t>
            </a:r>
            <a:r>
              <a:rPr lang="en-US" baseline="30000" dirty="0" smtClean="0"/>
              <a:t>th</a:t>
            </a:r>
            <a:r>
              <a:rPr lang="en-US" dirty="0" smtClean="0"/>
              <a:t> percentile, &lt; 3</a:t>
            </a:r>
            <a:r>
              <a:rPr lang="en-US" baseline="30000" dirty="0" smtClean="0"/>
              <a:t>rd</a:t>
            </a:r>
            <a:r>
              <a:rPr lang="en-US" dirty="0" smtClean="0"/>
              <a:t> percentile</a:t>
            </a:r>
          </a:p>
          <a:p>
            <a:pPr lvl="1"/>
            <a:r>
              <a:rPr lang="en-US" dirty="0" smtClean="0"/>
              <a:t>Placental abruption and </a:t>
            </a:r>
            <a:r>
              <a:rPr lang="en-US" dirty="0"/>
              <a:t>antepartum </a:t>
            </a:r>
            <a:r>
              <a:rPr lang="en-US" dirty="0" smtClean="0"/>
              <a:t>hemorrhage</a:t>
            </a:r>
          </a:p>
          <a:p>
            <a:pPr lvl="1"/>
            <a:r>
              <a:rPr lang="en-US" dirty="0" smtClean="0"/>
              <a:t>Thrombocytopenia while on LMWH</a:t>
            </a:r>
          </a:p>
          <a:p>
            <a:pPr lvl="1"/>
            <a:r>
              <a:rPr lang="en-US" dirty="0" smtClean="0"/>
              <a:t>Stillbirth</a:t>
            </a:r>
          </a:p>
          <a:p>
            <a:pPr lvl="1"/>
            <a:r>
              <a:rPr lang="en-US" dirty="0" smtClean="0"/>
              <a:t>Induction of labor</a:t>
            </a:r>
          </a:p>
          <a:p>
            <a:pPr lvl="1"/>
            <a:r>
              <a:rPr lang="en-US" dirty="0" smtClean="0"/>
              <a:t>Caesarean delivery</a:t>
            </a:r>
          </a:p>
        </p:txBody>
      </p:sp>
    </p:spTree>
    <p:extLst>
      <p:ext uri="{BB962C8B-B14F-4D97-AF65-F5344CB8AC3E}">
        <p14:creationId xmlns:p14="http://schemas.microsoft.com/office/powerpoint/2010/main" val="112353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data were analyzed on an intention-to-treat </a:t>
            </a:r>
            <a:r>
              <a:rPr lang="en-US" dirty="0" smtClean="0"/>
              <a:t>basis</a:t>
            </a:r>
          </a:p>
          <a:p>
            <a:r>
              <a:rPr lang="en-US" dirty="0"/>
              <a:t>Continuous data are reported as median with </a:t>
            </a:r>
            <a:r>
              <a:rPr lang="en-US" dirty="0" smtClean="0"/>
              <a:t>minimum-maximum </a:t>
            </a:r>
            <a:r>
              <a:rPr lang="en-US" dirty="0"/>
              <a:t>values (range</a:t>
            </a:r>
            <a:r>
              <a:rPr lang="en-US" dirty="0" smtClean="0"/>
              <a:t>)</a:t>
            </a:r>
          </a:p>
          <a:p>
            <a:r>
              <a:rPr lang="en-US" dirty="0"/>
              <a:t>Categorical data are reported as number and </a:t>
            </a:r>
            <a:r>
              <a:rPr lang="en-US" dirty="0" smtClean="0"/>
              <a:t>proportion</a:t>
            </a:r>
          </a:p>
          <a:p>
            <a:r>
              <a:rPr lang="en-US" dirty="0"/>
              <a:t>Multiple logistic regression was used to analyze the binary primary and secondary outcomes</a:t>
            </a:r>
          </a:p>
        </p:txBody>
      </p:sp>
    </p:spTree>
    <p:extLst>
      <p:ext uri="{BB962C8B-B14F-4D97-AF65-F5344CB8AC3E}">
        <p14:creationId xmlns:p14="http://schemas.microsoft.com/office/powerpoint/2010/main" val="93856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linear regression was used to analyze the continuous secondary </a:t>
            </a:r>
            <a:r>
              <a:rPr lang="en-US" dirty="0" smtClean="0"/>
              <a:t>outcomes</a:t>
            </a:r>
          </a:p>
          <a:p>
            <a:r>
              <a:rPr lang="en-US" dirty="0"/>
              <a:t>Two-sided P values &lt;</a:t>
            </a:r>
            <a:r>
              <a:rPr lang="en-US" dirty="0" smtClean="0"/>
              <a:t>0.05 were </a:t>
            </a:r>
            <a:r>
              <a:rPr lang="en-US" dirty="0"/>
              <a:t>used to determine statistical </a:t>
            </a:r>
            <a:r>
              <a:rPr lang="en-US" dirty="0" smtClean="0"/>
              <a:t>significance</a:t>
            </a:r>
          </a:p>
          <a:p>
            <a:r>
              <a:rPr lang="en-US" dirty="0" smtClean="0"/>
              <a:t>confidence </a:t>
            </a:r>
            <a:r>
              <a:rPr lang="en-US" dirty="0"/>
              <a:t>intervals (CI) are given at a 2-sided 95% level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Preeclampsia and intrauterine </a:t>
            </a:r>
            <a:r>
              <a:rPr lang="en-US" dirty="0" smtClean="0"/>
              <a:t>growth restriction </a:t>
            </a:r>
            <a:r>
              <a:rPr lang="en-US" dirty="0"/>
              <a:t>(IUGR) are common causes of maternal and perinatal morbidity </a:t>
            </a:r>
            <a:r>
              <a:rPr lang="en-US" dirty="0" smtClean="0"/>
              <a:t>and mortality</a:t>
            </a:r>
          </a:p>
          <a:p>
            <a:r>
              <a:rPr lang="en-US" dirty="0" smtClean="0"/>
              <a:t>Recently </a:t>
            </a:r>
            <a:r>
              <a:rPr lang="en-US" dirty="0"/>
              <a:t>it has been suggested </a:t>
            </a:r>
            <a:r>
              <a:rPr lang="en-US" dirty="0" smtClean="0"/>
              <a:t>that inherited </a:t>
            </a:r>
            <a:r>
              <a:rPr lang="en-US" dirty="0" err="1"/>
              <a:t>thrombophilias</a:t>
            </a:r>
            <a:r>
              <a:rPr lang="en-US" dirty="0"/>
              <a:t> are </a:t>
            </a:r>
            <a:r>
              <a:rPr lang="en-US" dirty="0" smtClean="0"/>
              <a:t>associated with </a:t>
            </a:r>
            <a:r>
              <a:rPr lang="en-US" dirty="0"/>
              <a:t>preeclampsia and </a:t>
            </a:r>
            <a:r>
              <a:rPr lang="en-US" dirty="0" smtClean="0"/>
              <a:t>SGA</a:t>
            </a:r>
          </a:p>
        </p:txBody>
      </p:sp>
    </p:spTree>
    <p:extLst>
      <p:ext uri="{BB962C8B-B14F-4D97-AF65-F5344CB8AC3E}">
        <p14:creationId xmlns:p14="http://schemas.microsoft.com/office/powerpoint/2010/main" val="38867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serum samples were tested for normal distribution and statistically tested using nonparametric Mann-Whitney test</a:t>
            </a:r>
          </a:p>
          <a:p>
            <a:r>
              <a:rPr lang="en-US" dirty="0" smtClean="0"/>
              <a:t>Was </a:t>
            </a:r>
            <a:r>
              <a:rPr lang="en-US" dirty="0"/>
              <a:t>conducted using software (SAS for Windows 9.4; SAS Institute </a:t>
            </a:r>
            <a:r>
              <a:rPr lang="en-US" dirty="0" err="1"/>
              <a:t>Inc</a:t>
            </a:r>
            <a:r>
              <a:rPr lang="en-US" dirty="0"/>
              <a:t>, Cary, NC</a:t>
            </a:r>
            <a:r>
              <a:rPr lang="en-US" dirty="0" smtClean="0"/>
              <a:t>)</a:t>
            </a:r>
          </a:p>
          <a:p>
            <a:r>
              <a:rPr lang="en-US" dirty="0"/>
              <a:t>Biomarker statistical analysis was performed using software (</a:t>
            </a:r>
            <a:r>
              <a:rPr lang="en-US" dirty="0" err="1"/>
              <a:t>GraphPad</a:t>
            </a:r>
            <a:r>
              <a:rPr lang="en-US" dirty="0"/>
              <a:t> Prism 6; </a:t>
            </a:r>
            <a:r>
              <a:rPr lang="en-US" dirty="0" err="1"/>
              <a:t>GraphPad</a:t>
            </a:r>
            <a:r>
              <a:rPr lang="en-US" dirty="0"/>
              <a:t> Software, La Jolla, CA).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4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1310" r="24702" b="9325"/>
          <a:stretch/>
        </p:blipFill>
        <p:spPr bwMode="auto">
          <a:xfrm>
            <a:off x="323528" y="-99393"/>
            <a:ext cx="8496944" cy="69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9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19981" r="24551" b="21875"/>
          <a:stretch/>
        </p:blipFill>
        <p:spPr bwMode="auto">
          <a:xfrm>
            <a:off x="251520" y="0"/>
            <a:ext cx="8736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2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44% had </a:t>
            </a:r>
            <a:r>
              <a:rPr lang="en-US" dirty="0"/>
              <a:t>a history of preeclampsia delivered &lt; 36 weeks and 58</a:t>
            </a:r>
            <a:r>
              <a:rPr lang="en-US" dirty="0" smtClean="0"/>
              <a:t>% </a:t>
            </a:r>
            <a:r>
              <a:rPr lang="en-US" dirty="0"/>
              <a:t>had a history of delivering a SGA infant </a:t>
            </a:r>
            <a:r>
              <a:rPr lang="en-US" dirty="0" smtClean="0"/>
              <a:t>&lt; 36 weeks</a:t>
            </a:r>
          </a:p>
          <a:p>
            <a:r>
              <a:rPr lang="en-US" dirty="0"/>
              <a:t>The large majority of women </a:t>
            </a:r>
            <a:r>
              <a:rPr lang="en-US" dirty="0" smtClean="0"/>
              <a:t>(97</a:t>
            </a:r>
            <a:r>
              <a:rPr lang="en-US" dirty="0"/>
              <a:t>%) received aspirin therapy during their pregnancy and 53</a:t>
            </a:r>
            <a:r>
              <a:rPr lang="en-US" dirty="0" smtClean="0"/>
              <a:t>% </a:t>
            </a:r>
            <a:r>
              <a:rPr lang="en-US" dirty="0"/>
              <a:t>received calcium therapy.</a:t>
            </a:r>
          </a:p>
        </p:txBody>
      </p:sp>
    </p:spTree>
    <p:extLst>
      <p:ext uri="{BB962C8B-B14F-4D97-AF65-F5344CB8AC3E}">
        <p14:creationId xmlns:p14="http://schemas.microsoft.com/office/powerpoint/2010/main" val="275427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0119" r="39984" b="6250"/>
          <a:stretch/>
        </p:blipFill>
        <p:spPr bwMode="auto">
          <a:xfrm>
            <a:off x="971600" y="68499"/>
            <a:ext cx="7200800" cy="681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51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0516" r="39985" b="8134"/>
          <a:stretch/>
        </p:blipFill>
        <p:spPr bwMode="auto">
          <a:xfrm>
            <a:off x="899592" y="0"/>
            <a:ext cx="7200800" cy="69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09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1310" r="39984" b="6250"/>
          <a:stretch/>
        </p:blipFill>
        <p:spPr bwMode="auto">
          <a:xfrm>
            <a:off x="971600" y="-27384"/>
            <a:ext cx="7128792" cy="687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3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19444" r="19682" b="11111"/>
          <a:stretch/>
        </p:blipFill>
        <p:spPr bwMode="auto">
          <a:xfrm>
            <a:off x="9269" y="116632"/>
            <a:ext cx="91347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35 women (23.5%) experienced the primary outcome of preeclampsia and/or SGA </a:t>
            </a:r>
            <a:r>
              <a:rPr lang="en-US" dirty="0" smtClean="0"/>
              <a:t>&lt; 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r>
              <a:rPr lang="en-US" dirty="0"/>
              <a:t>There was no significant difference in the rates of the primary outcome between the 2 </a:t>
            </a:r>
            <a:r>
              <a:rPr lang="en-US" dirty="0" smtClean="0"/>
              <a:t>groups</a:t>
            </a:r>
          </a:p>
          <a:p>
            <a:r>
              <a:rPr lang="en-US" dirty="0"/>
              <a:t>There was also no significant difference in any secondary pregnancy, delivery, or neonatal outcomes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8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0040" r="19571" b="13493"/>
          <a:stretch/>
        </p:blipFill>
        <p:spPr bwMode="auto">
          <a:xfrm>
            <a:off x="0" y="116632"/>
            <a:ext cx="917277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7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Preeclampsia and IUGR are considered placental </a:t>
            </a:r>
            <a:r>
              <a:rPr lang="en-US" dirty="0" smtClean="0"/>
              <a:t>diseases</a:t>
            </a:r>
          </a:p>
          <a:p>
            <a:r>
              <a:rPr lang="en-US" dirty="0"/>
              <a:t>Aspirin and calcium </a:t>
            </a:r>
            <a:r>
              <a:rPr lang="en-US" dirty="0" smtClean="0"/>
              <a:t>are </a:t>
            </a:r>
            <a:r>
              <a:rPr lang="en-US" dirty="0"/>
              <a:t>both significantly reduce the incidence of </a:t>
            </a:r>
            <a:r>
              <a:rPr lang="en-US" dirty="0" smtClean="0"/>
              <a:t>preeclampsia</a:t>
            </a:r>
          </a:p>
          <a:p>
            <a:r>
              <a:rPr lang="en-US" dirty="0" smtClean="0"/>
              <a:t>Aspirin </a:t>
            </a:r>
            <a:r>
              <a:rPr lang="en-US" dirty="0"/>
              <a:t>also decreases the incidence of </a:t>
            </a:r>
            <a:r>
              <a:rPr lang="en-US" dirty="0" smtClean="0"/>
              <a:t>SGA</a:t>
            </a:r>
          </a:p>
          <a:p>
            <a:r>
              <a:rPr lang="en-US" dirty="0"/>
              <a:t>Their use should be considered standard practice for women at high risk of these conditions</a:t>
            </a:r>
          </a:p>
        </p:txBody>
      </p:sp>
    </p:spTree>
    <p:extLst>
      <p:ext uri="{BB962C8B-B14F-4D97-AF65-F5344CB8AC3E}">
        <p14:creationId xmlns:p14="http://schemas.microsoft.com/office/powerpoint/2010/main" val="23614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2738" r="19124" b="25992"/>
          <a:stretch/>
        </p:blipFill>
        <p:spPr bwMode="auto">
          <a:xfrm>
            <a:off x="-1007" y="980728"/>
            <a:ext cx="914500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9286" r="19347" b="25397"/>
          <a:stretch/>
        </p:blipFill>
        <p:spPr bwMode="auto">
          <a:xfrm>
            <a:off x="0" y="764704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62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 </a:t>
            </a:r>
            <a:r>
              <a:rPr lang="en-US" sz="3000" dirty="0"/>
              <a:t>subgroup analyses the use of enoxaparin had no effect on the rates of the primary outcome for women with a history of preeclampsia, SGA </a:t>
            </a:r>
            <a:endParaRPr lang="en-US" sz="3000" dirty="0" smtClean="0"/>
          </a:p>
          <a:p>
            <a:r>
              <a:rPr lang="en-US" sz="3000" dirty="0"/>
              <a:t>Levels of sFlt-1, </a:t>
            </a:r>
            <a:r>
              <a:rPr lang="en-US" sz="3000" dirty="0" err="1"/>
              <a:t>sEng</a:t>
            </a:r>
            <a:r>
              <a:rPr lang="en-US" sz="3000" dirty="0"/>
              <a:t>, </a:t>
            </a:r>
            <a:r>
              <a:rPr lang="en-US" sz="3000" dirty="0" err="1"/>
              <a:t>PlGF</a:t>
            </a:r>
            <a:r>
              <a:rPr lang="en-US" sz="3000" dirty="0"/>
              <a:t>, </a:t>
            </a:r>
            <a:r>
              <a:rPr lang="en-US" sz="3000" dirty="0" err="1"/>
              <a:t>sVCAM</a:t>
            </a:r>
            <a:r>
              <a:rPr lang="en-US" sz="3000" dirty="0"/>
              <a:t>- 1, and ET-1 in serum collected from women at recruitment, 20 </a:t>
            </a:r>
            <a:r>
              <a:rPr lang="en-US" sz="3000" dirty="0" smtClean="0"/>
              <a:t>and </a:t>
            </a:r>
            <a:r>
              <a:rPr lang="en-US" sz="3000" dirty="0"/>
              <a:t>30 weeks </a:t>
            </a:r>
            <a:r>
              <a:rPr lang="en-US" sz="3000" dirty="0" smtClean="0"/>
              <a:t>showed </a:t>
            </a:r>
            <a:r>
              <a:rPr lang="en-US" sz="3000" dirty="0"/>
              <a:t>no significant </a:t>
            </a:r>
            <a:r>
              <a:rPr lang="en-US" sz="3000" dirty="0" smtClean="0"/>
              <a:t>difference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055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significant increase in sFlt-1, </a:t>
            </a:r>
            <a:r>
              <a:rPr lang="en-US" dirty="0" err="1"/>
              <a:t>sEng</a:t>
            </a:r>
            <a:r>
              <a:rPr lang="en-US" dirty="0"/>
              <a:t>, and sVCAM-1 levels in the 30-week time-point serum of women who </a:t>
            </a:r>
            <a:r>
              <a:rPr lang="en-US" dirty="0" smtClean="0"/>
              <a:t>developed preeclampsia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15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8375" r="44113" b="5262"/>
          <a:stretch/>
        </p:blipFill>
        <p:spPr bwMode="auto">
          <a:xfrm>
            <a:off x="1763688" y="1"/>
            <a:ext cx="5688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08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/>
              <a:t>The EPPI trial has not shown any </a:t>
            </a:r>
            <a:r>
              <a:rPr lang="en-US" dirty="0" smtClean="0"/>
              <a:t>beneficial </a:t>
            </a:r>
            <a:r>
              <a:rPr lang="en-US" dirty="0"/>
              <a:t>effect of enoxaparin use in pregnancy to reduce the risk of recurrence of preeclampsia and </a:t>
            </a:r>
            <a:r>
              <a:rPr lang="en-US" dirty="0" smtClean="0"/>
              <a:t>SGA</a:t>
            </a:r>
          </a:p>
          <a:p>
            <a:r>
              <a:rPr lang="en-US" dirty="0"/>
              <a:t>Many of the previous trials of LMWH have had very broad inclusion criteria for the prevention of placenta-mediated pregnancy complications</a:t>
            </a:r>
          </a:p>
        </p:txBody>
      </p:sp>
    </p:spTree>
    <p:extLst>
      <p:ext uri="{BB962C8B-B14F-4D97-AF65-F5344CB8AC3E}">
        <p14:creationId xmlns:p14="http://schemas.microsoft.com/office/powerpoint/2010/main" val="690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aimed to be more specific to preeclampsia and SGA using clearly defined inclusion criteria and a limited composite primary </a:t>
            </a:r>
            <a:r>
              <a:rPr lang="en-US" dirty="0" smtClean="0"/>
              <a:t>outcome</a:t>
            </a:r>
          </a:p>
          <a:p>
            <a:r>
              <a:rPr lang="en-US" dirty="0"/>
              <a:t>Subgroup analyses </a:t>
            </a:r>
            <a:r>
              <a:rPr lang="en-US" dirty="0" smtClean="0"/>
              <a:t>did </a:t>
            </a:r>
            <a:r>
              <a:rPr lang="en-US" dirty="0"/>
              <a:t>not indicate any effect of LMWH is limited to preeclampsia and not SGA</a:t>
            </a:r>
          </a:p>
        </p:txBody>
      </p:sp>
    </p:spTree>
    <p:extLst>
      <p:ext uri="{BB962C8B-B14F-4D97-AF65-F5344CB8AC3E}">
        <p14:creationId xmlns:p14="http://schemas.microsoft.com/office/powerpoint/2010/main" val="11652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result of our biomarker studies further supports the premise that LMWH does not have a therapeutic effect for preeclampsia </a:t>
            </a:r>
            <a:r>
              <a:rPr lang="en-US" dirty="0" smtClean="0"/>
              <a:t>only</a:t>
            </a:r>
          </a:p>
          <a:p>
            <a:r>
              <a:rPr lang="en-US" dirty="0"/>
              <a:t>there were no changes in serum sFlt-1 and </a:t>
            </a:r>
            <a:r>
              <a:rPr lang="en-US" dirty="0" err="1"/>
              <a:t>sEng</a:t>
            </a:r>
            <a:r>
              <a:rPr lang="en-US" dirty="0"/>
              <a:t> concentrations among women treated with </a:t>
            </a:r>
            <a:r>
              <a:rPr lang="en-US" dirty="0" smtClean="0"/>
              <a:t>enoxaparin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estimation of the size of effect of LMWH used in our sample size calculation was </a:t>
            </a:r>
            <a:r>
              <a:rPr lang="en-US" dirty="0" smtClean="0"/>
              <a:t>unrealistic</a:t>
            </a:r>
          </a:p>
          <a:p>
            <a:r>
              <a:rPr lang="en-US" dirty="0"/>
              <a:t>was an open-label trial with no placebo </a:t>
            </a:r>
            <a:r>
              <a:rPr lang="en-US" dirty="0" smtClean="0"/>
              <a:t>arm</a:t>
            </a:r>
          </a:p>
          <a:p>
            <a:r>
              <a:rPr lang="en-US" dirty="0"/>
              <a:t>results conflict with those seen in a published pooled summary-based, study-level meta-analysis</a:t>
            </a:r>
          </a:p>
        </p:txBody>
      </p:sp>
    </p:spTree>
    <p:extLst>
      <p:ext uri="{BB962C8B-B14F-4D97-AF65-F5344CB8AC3E}">
        <p14:creationId xmlns:p14="http://schemas.microsoft.com/office/powerpoint/2010/main" val="37011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This trial </a:t>
            </a:r>
            <a:r>
              <a:rPr lang="en-US" sz="3000" dirty="0"/>
              <a:t>findings are consistent with the 2 most recently published multicenter trials of </a:t>
            </a:r>
            <a:r>
              <a:rPr lang="en-US" sz="3000" dirty="0" smtClean="0"/>
              <a:t>LMWH</a:t>
            </a:r>
          </a:p>
          <a:p>
            <a:r>
              <a:rPr lang="en-US" sz="3000" dirty="0"/>
              <a:t>reported no difference in rates of preeclampsia or SGA associated with LMWH </a:t>
            </a:r>
            <a:r>
              <a:rPr lang="en-US" sz="3000" dirty="0" smtClean="0"/>
              <a:t>use</a:t>
            </a:r>
          </a:p>
          <a:p>
            <a:r>
              <a:rPr lang="en-US" sz="2800"/>
              <a:t>Data from the EPPI trial will make a significant contribution to future meta-analyses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44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Heparin and low-molecular-weight heparin (LMWH) have potential as preventative </a:t>
            </a:r>
            <a:r>
              <a:rPr lang="en-US" dirty="0" smtClean="0"/>
              <a:t>therapies</a:t>
            </a:r>
          </a:p>
          <a:p>
            <a:r>
              <a:rPr lang="en-US" dirty="0"/>
              <a:t>Results from individual trials of LMWH are </a:t>
            </a:r>
            <a:r>
              <a:rPr lang="en-US" dirty="0" smtClean="0"/>
              <a:t>conflicting</a:t>
            </a:r>
          </a:p>
          <a:p>
            <a:r>
              <a:rPr lang="en-US" dirty="0" smtClean="0"/>
              <a:t>Recently meta-analysis also failed to conclusively demonstrate that </a:t>
            </a:r>
            <a:r>
              <a:rPr lang="en-US" dirty="0"/>
              <a:t>LMWH reduces the risk of placenta-mediated complications</a:t>
            </a:r>
          </a:p>
        </p:txBody>
      </p:sp>
    </p:spTree>
    <p:extLst>
      <p:ext uri="{BB962C8B-B14F-4D97-AF65-F5344CB8AC3E}">
        <p14:creationId xmlns:p14="http://schemas.microsoft.com/office/powerpoint/2010/main" val="40505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aim of the Enoxaparin for </a:t>
            </a:r>
            <a:r>
              <a:rPr lang="en-US" dirty="0" smtClean="0"/>
              <a:t>the Prevention </a:t>
            </a:r>
            <a:r>
              <a:rPr lang="en-US" dirty="0"/>
              <a:t>of Preeclampsia and </a:t>
            </a:r>
            <a:r>
              <a:rPr lang="en-US" dirty="0" smtClean="0"/>
              <a:t>IUGR (EPPI</a:t>
            </a:r>
            <a:r>
              <a:rPr lang="en-US" dirty="0"/>
              <a:t>) trial was to assess the </a:t>
            </a:r>
            <a:r>
              <a:rPr lang="en-US" dirty="0" smtClean="0"/>
              <a:t>effectiveness of </a:t>
            </a:r>
            <a:r>
              <a:rPr lang="en-US" dirty="0"/>
              <a:t>LMWH for the prevention of </a:t>
            </a:r>
            <a:r>
              <a:rPr lang="en-US" dirty="0" smtClean="0"/>
              <a:t>recurrence of </a:t>
            </a:r>
            <a:r>
              <a:rPr lang="en-US" dirty="0"/>
              <a:t>preeclampsia and </a:t>
            </a:r>
            <a:r>
              <a:rPr lang="en-US" dirty="0" smtClean="0"/>
              <a:t>SGA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Multicenter open-label randomized </a:t>
            </a:r>
            <a:r>
              <a:rPr lang="en-US" dirty="0"/>
              <a:t>controlled </a:t>
            </a:r>
            <a:r>
              <a:rPr lang="en-US" dirty="0" smtClean="0"/>
              <a:t>trial </a:t>
            </a:r>
            <a:r>
              <a:rPr lang="en-US" dirty="0"/>
              <a:t>at 5 </a:t>
            </a:r>
            <a:r>
              <a:rPr lang="en-US" dirty="0" smtClean="0"/>
              <a:t>tertiary care </a:t>
            </a:r>
            <a:r>
              <a:rPr lang="en-US" dirty="0"/>
              <a:t>centers in New Zealand, </a:t>
            </a:r>
            <a:r>
              <a:rPr lang="en-US" dirty="0" smtClean="0"/>
              <a:t>Australia, and The Netherlands</a:t>
            </a:r>
          </a:p>
          <a:p>
            <a:r>
              <a:rPr lang="en-US" dirty="0"/>
              <a:t>Between July 26, 2010, and </a:t>
            </a:r>
            <a:r>
              <a:rPr lang="en-US" dirty="0" smtClean="0"/>
              <a:t>October </a:t>
            </a:r>
            <a:r>
              <a:rPr lang="en-US" dirty="0"/>
              <a:t>28, 2015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30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Inclusion criteria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Singleton pregnancy </a:t>
            </a:r>
            <a:r>
              <a:rPr lang="en-US" sz="3200" dirty="0"/>
              <a:t>with gestation 16 – 36 weeks </a:t>
            </a:r>
            <a:r>
              <a:rPr lang="en-US" sz="3200" dirty="0" smtClean="0"/>
              <a:t>confirmed </a:t>
            </a:r>
            <a:r>
              <a:rPr lang="en-US" sz="3200" dirty="0"/>
              <a:t>by ultrasound </a:t>
            </a:r>
            <a:r>
              <a:rPr lang="en-US" sz="3200" dirty="0" smtClean="0"/>
              <a:t>scan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previous preeclampsia delivered &lt; 36 </a:t>
            </a:r>
            <a:r>
              <a:rPr lang="en-US" sz="3200" dirty="0" smtClean="0"/>
              <a:t>weeks in </a:t>
            </a:r>
            <a:r>
              <a:rPr lang="en-US" sz="3200" dirty="0"/>
              <a:t>their last ongoing pregnancy </a:t>
            </a:r>
            <a:r>
              <a:rPr lang="en-US" sz="3200" dirty="0" smtClean="0"/>
              <a:t>reaching &gt;12 weeks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SGA infant </a:t>
            </a:r>
            <a:r>
              <a:rPr lang="en-US" sz="3200" dirty="0" smtClean="0"/>
              <a:t>&lt; 10</a:t>
            </a:r>
            <a:r>
              <a:rPr lang="en-US" sz="3200" baseline="30000" dirty="0" smtClean="0"/>
              <a:t>th</a:t>
            </a:r>
            <a:r>
              <a:rPr lang="en-US" sz="3200" dirty="0"/>
              <a:t> customized </a:t>
            </a:r>
            <a:r>
              <a:rPr lang="en-US" sz="3200" dirty="0" err="1"/>
              <a:t>birthweight</a:t>
            </a:r>
            <a:r>
              <a:rPr lang="en-US" sz="3200" dirty="0"/>
              <a:t> percentile </a:t>
            </a:r>
            <a:r>
              <a:rPr lang="en-US" sz="3200" dirty="0" smtClean="0"/>
              <a:t>delivered &lt; 36 weeks </a:t>
            </a:r>
            <a:r>
              <a:rPr lang="en-US" sz="3200" dirty="0"/>
              <a:t>in their last ongoing pregnancy reaching &gt;12 weeks with no major fetal anomaly</a:t>
            </a:r>
          </a:p>
        </p:txBody>
      </p:sp>
    </p:spTree>
    <p:extLst>
      <p:ext uri="{BB962C8B-B14F-4D97-AF65-F5344CB8AC3E}">
        <p14:creationId xmlns:p14="http://schemas.microsoft.com/office/powerpoint/2010/main" val="39601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Inclusion criteria</a:t>
            </a:r>
          </a:p>
          <a:p>
            <a:pPr marL="971550" lvl="1" indent="-514350">
              <a:buAutoNum type="arabicPeriod" startAt="4"/>
            </a:pPr>
            <a:r>
              <a:rPr lang="en-US" sz="3200" dirty="0"/>
              <a:t>SGA infant &lt; </a:t>
            </a:r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customized </a:t>
            </a:r>
            <a:r>
              <a:rPr lang="en-US" sz="3200" dirty="0" err="1"/>
              <a:t>birthweight</a:t>
            </a:r>
            <a:r>
              <a:rPr lang="en-US" sz="3200" dirty="0"/>
              <a:t> percentile delivered </a:t>
            </a:r>
            <a:r>
              <a:rPr lang="en-US" sz="3200" dirty="0" smtClean="0"/>
              <a:t>at any gestation in </a:t>
            </a:r>
            <a:r>
              <a:rPr lang="en-US" sz="3200" dirty="0"/>
              <a:t>their last ongoing pregnancy reaching &gt;12 weeks with no major fetal anomaly</a:t>
            </a:r>
          </a:p>
        </p:txBody>
      </p:sp>
    </p:spTree>
    <p:extLst>
      <p:ext uri="{BB962C8B-B14F-4D97-AF65-F5344CB8AC3E}">
        <p14:creationId xmlns:p14="http://schemas.microsoft.com/office/powerpoint/2010/main" val="15791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Exclusion criteria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any contraindication to LMWH </a:t>
            </a:r>
            <a:r>
              <a:rPr lang="en-US" sz="3200" dirty="0" smtClean="0"/>
              <a:t>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need for anticoagulant use in pregnancy such as previous </a:t>
            </a:r>
            <a:r>
              <a:rPr lang="en-US" sz="3200" dirty="0" smtClean="0"/>
              <a:t>thrombosis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previous successful pregnancy with LMWH </a:t>
            </a:r>
            <a:r>
              <a:rPr lang="en-US" sz="3200" dirty="0" smtClean="0"/>
              <a:t>treatment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multiple pregnancy</a:t>
            </a:r>
          </a:p>
        </p:txBody>
      </p:sp>
    </p:spTree>
    <p:extLst>
      <p:ext uri="{BB962C8B-B14F-4D97-AF65-F5344CB8AC3E}">
        <p14:creationId xmlns:p14="http://schemas.microsoft.com/office/powerpoint/2010/main" val="28846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622</TotalTime>
  <Words>1195</Words>
  <Application>Microsoft Office PowerPoint</Application>
  <PresentationFormat>นำเสนอทางหน้าจอ (4:3)</PresentationFormat>
  <Paragraphs>126</Paragraphs>
  <Slides>39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ตรงกลาง</vt:lpstr>
      <vt:lpstr>Enoxaparin for the prevention of preeclampsia and intrauterine growth restriction in women with a history : a randomized trial</vt:lpstr>
      <vt:lpstr>Introduction</vt:lpstr>
      <vt:lpstr>Introduction</vt:lpstr>
      <vt:lpstr>Introduction</vt:lpstr>
      <vt:lpstr>Introduction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Outcome</vt:lpstr>
      <vt:lpstr>Outcome</vt:lpstr>
      <vt:lpstr>Statistical Analyses</vt:lpstr>
      <vt:lpstr>Statistical Analyses</vt:lpstr>
      <vt:lpstr>Statistical Analyses</vt:lpstr>
      <vt:lpstr>งานนำเสนอ PowerPoint</vt:lpstr>
      <vt:lpstr>งานนำเสนอ PowerPoint</vt:lpstr>
      <vt:lpstr>Results</vt:lpstr>
      <vt:lpstr>Results</vt:lpstr>
      <vt:lpstr>งานนำเสนอ PowerPoint</vt:lpstr>
      <vt:lpstr>งานนำเสนอ PowerPoint</vt:lpstr>
      <vt:lpstr>Results</vt:lpstr>
      <vt:lpstr>Results</vt:lpstr>
      <vt:lpstr>งานนำเสนอ PowerPoint</vt:lpstr>
      <vt:lpstr>งานนำเสนอ PowerPoint</vt:lpstr>
      <vt:lpstr>งานนำเสนอ PowerPoint</vt:lpstr>
      <vt:lpstr>Results</vt:lpstr>
      <vt:lpstr>Results</vt:lpstr>
      <vt:lpstr>งานนำเสนอ PowerPoint</vt:lpstr>
      <vt:lpstr>Discussion</vt:lpstr>
      <vt:lpstr>Discussion</vt:lpstr>
      <vt:lpstr>Discussion</vt:lpstr>
      <vt:lpstr>Discussion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Post-surgical functional recovery, lumbar lordosis, and range ofmotion associated with MR-detectable redundant nerve roots inlumbar spinal stenosis</dc:title>
  <dc:creator>WaTt</dc:creator>
  <cp:lastModifiedBy>user</cp:lastModifiedBy>
  <cp:revision>52</cp:revision>
  <dcterms:created xsi:type="dcterms:W3CDTF">2016-06-19T09:11:51Z</dcterms:created>
  <dcterms:modified xsi:type="dcterms:W3CDTF">2017-04-18T01:24:46Z</dcterms:modified>
</cp:coreProperties>
</file>