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5" r:id="rId10"/>
    <p:sldId id="266" r:id="rId11"/>
    <p:sldId id="271" r:id="rId12"/>
    <p:sldId id="270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0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964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9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291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0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0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9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0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8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1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96D99-47DC-4114-B3C8-C1DEFA9349FA}" type="datetimeFigureOut">
              <a:rPr lang="en-US" smtClean="0"/>
              <a:pPr/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9B4D1F-1519-4CE8-9DBA-F05EE5574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3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55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2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in ectopic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กลุ่ม </a:t>
            </a:r>
            <a:r>
              <a:rPr lang="en-US" sz="2800" dirty="0"/>
              <a:t>vital sign stable Definite ectopic pregnancy </a:t>
            </a:r>
            <a:r>
              <a:rPr lang="th-TH" sz="2800" dirty="0"/>
              <a:t>เนื่องจาก ผู้ป่วยรายนี้จากผล </a:t>
            </a:r>
            <a:r>
              <a:rPr lang="en-US" sz="2800" dirty="0"/>
              <a:t>ultrasound</a:t>
            </a:r>
            <a:r>
              <a:rPr lang="th-TH" sz="2800" dirty="0"/>
              <a:t> จัดอยู่ในกลุ่มของ </a:t>
            </a:r>
            <a:r>
              <a:rPr lang="en-US" sz="2800" dirty="0"/>
              <a:t>Ectopic pregnancy </a:t>
            </a:r>
            <a:r>
              <a:rPr lang="th-TH" sz="2800" dirty="0"/>
              <a:t>เนื่องจาก ตรวจไม่พบ </a:t>
            </a:r>
            <a:r>
              <a:rPr lang="en-US" sz="2800" dirty="0"/>
              <a:t>intrauterine gestational sac </a:t>
            </a:r>
            <a:r>
              <a:rPr lang="th-TH" sz="2800" dirty="0"/>
              <a:t>ตรวจพบ </a:t>
            </a:r>
            <a:r>
              <a:rPr lang="en-US" sz="2800" dirty="0"/>
              <a:t>complex mass at left adnexa </a:t>
            </a:r>
            <a:r>
              <a:rPr lang="th-TH" sz="2800" dirty="0"/>
              <a:t>ขนาด 4.13</a:t>
            </a:r>
            <a:r>
              <a:rPr lang="en-US" sz="2800" dirty="0"/>
              <a:t> </a:t>
            </a:r>
            <a:r>
              <a:rPr lang="th-TH" sz="2800" dirty="0"/>
              <a:t>เซนติเมตร และตรวจไม่พบการเพิ่มขึ้นของ </a:t>
            </a:r>
            <a:r>
              <a:rPr lang="en-US" sz="2800" dirty="0"/>
              <a:t>beta HCG</a:t>
            </a:r>
          </a:p>
        </p:txBody>
      </p:sp>
    </p:spTree>
    <p:extLst>
      <p:ext uri="{BB962C8B-B14F-4D97-AF65-F5344CB8AC3E}">
        <p14:creationId xmlns:p14="http://schemas.microsoft.com/office/powerpoint/2010/main" val="15664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เนื่องจากครั้งแรกตรวจวัดระดับ </a:t>
            </a:r>
            <a:r>
              <a:rPr lang="el-GR" dirty="0">
                <a:solidFill>
                  <a:schemeClr val="tx1"/>
                </a:solidFill>
              </a:rPr>
              <a:t>β-</a:t>
            </a:r>
            <a:r>
              <a:rPr lang="en-US" dirty="0" err="1">
                <a:solidFill>
                  <a:schemeClr val="tx1"/>
                </a:solidFill>
              </a:rPr>
              <a:t>hCG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th-TH" dirty="0">
                <a:solidFill>
                  <a:schemeClr val="tx1"/>
                </a:solidFill>
              </a:rPr>
              <a:t>ได้ 636.9 จึงเลือกใช้การรักษาเป็น </a:t>
            </a:r>
            <a:r>
              <a:rPr lang="en-US" dirty="0">
                <a:solidFill>
                  <a:schemeClr val="tx1"/>
                </a:solidFill>
              </a:rPr>
              <a:t>single dose protocol </a:t>
            </a:r>
            <a:r>
              <a:rPr lang="th-TH" dirty="0">
                <a:solidFill>
                  <a:schemeClr val="tx1"/>
                </a:solidFill>
              </a:rPr>
              <a:t>โดยมีวิธีการติดตามและการรักษาดังนี้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12640"/>
          </a:xfrm>
        </p:spPr>
        <p:txBody>
          <a:bodyPr>
            <a:normAutofit/>
          </a:bodyPr>
          <a:lstStyle/>
          <a:p>
            <a:r>
              <a:rPr lang="en-US" sz="2400" dirty="0">
                <a:cs typeface="+mj-cs"/>
              </a:rPr>
              <a:t>Day 1</a:t>
            </a:r>
            <a:r>
              <a:rPr lang="th-TH" sz="2400" dirty="0">
                <a:cs typeface="+mj-cs"/>
              </a:rPr>
              <a:t> </a:t>
            </a:r>
            <a:endParaRPr lang="en-US" sz="2400" dirty="0">
              <a:cs typeface="+mj-cs"/>
            </a:endParaRPr>
          </a:p>
          <a:p>
            <a:pPr lvl="1"/>
            <a:r>
              <a:rPr lang="th-TH" sz="2400" dirty="0">
                <a:cs typeface="+mj-cs"/>
              </a:rPr>
              <a:t>ตรวจวัดระดับ</a:t>
            </a:r>
            <a:r>
              <a:rPr lang="en-US" sz="2400" dirty="0">
                <a:cs typeface="+mj-cs"/>
              </a:rPr>
              <a:t> </a:t>
            </a:r>
            <a:r>
              <a:rPr lang="el-GR" sz="2400" dirty="0"/>
              <a:t>β</a:t>
            </a:r>
            <a:r>
              <a:rPr lang="en-US" sz="2400" dirty="0"/>
              <a:t>-</a:t>
            </a:r>
            <a:r>
              <a:rPr lang="en-US" sz="2400" dirty="0" err="1">
                <a:cs typeface="+mj-cs"/>
              </a:rPr>
              <a:t>hCG</a:t>
            </a:r>
            <a:endParaRPr lang="en-US" sz="2400" dirty="0">
              <a:cs typeface="+mj-cs"/>
            </a:endParaRPr>
          </a:p>
          <a:p>
            <a:pPr lvl="1"/>
            <a:r>
              <a:rPr lang="en-US" sz="2400" dirty="0">
                <a:cs typeface="+mj-cs"/>
              </a:rPr>
              <a:t>Methotrexate (50 mg/m</a:t>
            </a:r>
            <a:r>
              <a:rPr lang="en-US" sz="2400" baseline="30000" dirty="0">
                <a:cs typeface="+mj-cs"/>
              </a:rPr>
              <a:t>2</a:t>
            </a:r>
            <a:r>
              <a:rPr lang="en-US" sz="2400" dirty="0">
                <a:cs typeface="+mj-cs"/>
              </a:rPr>
              <a:t> x body surface area IM)</a:t>
            </a:r>
          </a:p>
          <a:p>
            <a:r>
              <a:rPr lang="en-US" sz="2400" dirty="0">
                <a:cs typeface="+mj-cs"/>
              </a:rPr>
              <a:t>Day 4</a:t>
            </a:r>
            <a:endParaRPr lang="th-TH" sz="2400" dirty="0">
              <a:cs typeface="+mj-cs"/>
            </a:endParaRPr>
          </a:p>
          <a:p>
            <a:pPr lvl="1"/>
            <a:r>
              <a:rPr lang="th-TH" sz="2400" dirty="0">
                <a:cs typeface="+mj-cs"/>
              </a:rPr>
              <a:t>ตรวจวัดระดับ</a:t>
            </a:r>
            <a:r>
              <a:rPr lang="en-US" sz="2400" dirty="0">
                <a:cs typeface="+mj-cs"/>
              </a:rPr>
              <a:t> </a:t>
            </a:r>
            <a:r>
              <a:rPr lang="el-GR" sz="2400" dirty="0"/>
              <a:t>β</a:t>
            </a:r>
            <a:r>
              <a:rPr lang="en-US" sz="2400" dirty="0"/>
              <a:t>-</a:t>
            </a:r>
            <a:r>
              <a:rPr lang="en-US" sz="2400" dirty="0" err="1">
                <a:cs typeface="+mj-cs"/>
              </a:rPr>
              <a:t>hCG</a:t>
            </a:r>
            <a:endParaRPr lang="en-US" sz="2400" dirty="0">
              <a:cs typeface="+mj-cs"/>
            </a:endParaRPr>
          </a:p>
          <a:p>
            <a:pPr lvl="2"/>
            <a:endParaRPr lang="en-US" sz="2400" dirty="0">
              <a:cs typeface="+mj-cs"/>
            </a:endParaRPr>
          </a:p>
          <a:p>
            <a:pPr lvl="1"/>
            <a:endParaRPr lang="en-US" sz="2400" dirty="0">
              <a:cs typeface="+mj-cs"/>
            </a:endParaRPr>
          </a:p>
          <a:p>
            <a:pPr lvl="3"/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877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เนื่องจากครั้งแรกตรวจวัดระดับ </a:t>
            </a:r>
            <a:r>
              <a:rPr lang="el-GR" dirty="0">
                <a:solidFill>
                  <a:schemeClr val="tx1"/>
                </a:solidFill>
              </a:rPr>
              <a:t>β-</a:t>
            </a:r>
            <a:r>
              <a:rPr lang="en-US" dirty="0" err="1">
                <a:solidFill>
                  <a:schemeClr val="tx1"/>
                </a:solidFill>
              </a:rPr>
              <a:t>hCG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th-TH" dirty="0">
                <a:solidFill>
                  <a:schemeClr val="tx1"/>
                </a:solidFill>
              </a:rPr>
              <a:t>ได้ 636.9 จึงเลือกใช้การรักษาเป็น </a:t>
            </a:r>
            <a:r>
              <a:rPr lang="en-US" dirty="0">
                <a:solidFill>
                  <a:schemeClr val="tx1"/>
                </a:solidFill>
              </a:rPr>
              <a:t>single dose protocol </a:t>
            </a:r>
            <a:r>
              <a:rPr lang="th-TH" dirty="0">
                <a:solidFill>
                  <a:schemeClr val="tx1"/>
                </a:solidFill>
              </a:rPr>
              <a:t>โดยมีวิธีการติดตามและการรักษาดังนี้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1264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+mj-cs"/>
              </a:rPr>
              <a:t>Day7</a:t>
            </a:r>
          </a:p>
          <a:p>
            <a:pPr lvl="1"/>
            <a:r>
              <a:rPr lang="th-TH" sz="2400" dirty="0">
                <a:cs typeface="+mj-cs"/>
              </a:rPr>
              <a:t>ตรวจระดับ</a:t>
            </a:r>
            <a:r>
              <a:rPr lang="en-US" sz="2400" dirty="0">
                <a:cs typeface="+mj-cs"/>
              </a:rPr>
              <a:t> </a:t>
            </a:r>
            <a:r>
              <a:rPr lang="el-GR" sz="2400" dirty="0"/>
              <a:t>β</a:t>
            </a:r>
            <a:r>
              <a:rPr lang="en-US" sz="2400" dirty="0"/>
              <a:t>-</a:t>
            </a:r>
            <a:r>
              <a:rPr lang="en-US" sz="2400" dirty="0" err="1">
                <a:cs typeface="+mj-cs"/>
              </a:rPr>
              <a:t>hCG</a:t>
            </a:r>
            <a:r>
              <a:rPr lang="en-US" sz="2400" dirty="0">
                <a:cs typeface="+mj-cs"/>
              </a:rPr>
              <a:t> </a:t>
            </a:r>
            <a:r>
              <a:rPr lang="th-TH" sz="2400" dirty="0">
                <a:cs typeface="+mj-cs"/>
              </a:rPr>
              <a:t>เทียบกับวันที่</a:t>
            </a:r>
            <a:r>
              <a:rPr lang="en-US" sz="2400" dirty="0">
                <a:cs typeface="+mj-cs"/>
              </a:rPr>
              <a:t> </a:t>
            </a:r>
            <a:r>
              <a:rPr lang="th-TH" sz="2400" dirty="0">
                <a:cs typeface="+mj-cs"/>
              </a:rPr>
              <a:t>4</a:t>
            </a:r>
            <a:endParaRPr lang="en-US" sz="2400" dirty="0">
              <a:cs typeface="+mj-cs"/>
            </a:endParaRPr>
          </a:p>
          <a:p>
            <a:pPr lvl="2"/>
            <a:r>
              <a:rPr lang="th-TH" sz="2200" dirty="0">
                <a:cs typeface="+mj-cs"/>
              </a:rPr>
              <a:t>ถ้า&lt; 15%ให้</a:t>
            </a:r>
            <a:r>
              <a:rPr lang="en-US" sz="2200" dirty="0">
                <a:cs typeface="+mj-cs"/>
              </a:rPr>
              <a:t> methotrexate 50mg/m</a:t>
            </a:r>
            <a:r>
              <a:rPr lang="en-US" sz="2000" baseline="30000" dirty="0"/>
              <a:t>2 </a:t>
            </a:r>
            <a:r>
              <a:rPr lang="en-US" sz="2200" dirty="0" err="1">
                <a:cs typeface="+mj-cs"/>
              </a:rPr>
              <a:t>im</a:t>
            </a:r>
            <a:endParaRPr lang="en-US" sz="2200" dirty="0">
              <a:cs typeface="+mj-cs"/>
            </a:endParaRPr>
          </a:p>
          <a:p>
            <a:pPr lvl="2"/>
            <a:r>
              <a:rPr lang="th-TH" sz="2200" dirty="0">
                <a:cs typeface="+mj-cs"/>
              </a:rPr>
              <a:t>ลด&gt;15% ตรวจ</a:t>
            </a:r>
            <a:r>
              <a:rPr lang="en-US" sz="2200" dirty="0">
                <a:cs typeface="+mj-cs"/>
              </a:rPr>
              <a:t> </a:t>
            </a:r>
            <a:r>
              <a:rPr lang="el-GR" sz="2200" dirty="0">
                <a:cs typeface="+mj-cs"/>
              </a:rPr>
              <a:t>β</a:t>
            </a:r>
            <a:r>
              <a:rPr lang="en-US" sz="2200" dirty="0">
                <a:cs typeface="+mj-cs"/>
              </a:rPr>
              <a:t>-</a:t>
            </a:r>
            <a:r>
              <a:rPr lang="en-US" sz="2200" dirty="0" err="1">
                <a:cs typeface="+mj-cs"/>
              </a:rPr>
              <a:t>hCG</a:t>
            </a:r>
            <a:r>
              <a:rPr lang="en-US" sz="2200" dirty="0">
                <a:cs typeface="+mj-cs"/>
              </a:rPr>
              <a:t> </a:t>
            </a:r>
            <a:r>
              <a:rPr lang="th-TH" sz="2200" dirty="0">
                <a:cs typeface="+mj-cs"/>
              </a:rPr>
              <a:t>สัปดาห์ละครั้ง</a:t>
            </a:r>
            <a:endParaRPr lang="en-US" sz="2200" dirty="0">
              <a:cs typeface="+mj-cs"/>
            </a:endParaRPr>
          </a:p>
          <a:p>
            <a:r>
              <a:rPr lang="en-US" sz="2400" dirty="0">
                <a:cs typeface="+mj-cs"/>
              </a:rPr>
              <a:t>Day14</a:t>
            </a:r>
          </a:p>
          <a:p>
            <a:pPr lvl="1"/>
            <a:r>
              <a:rPr lang="th-TH" sz="2400" dirty="0">
                <a:cs typeface="+mj-cs"/>
              </a:rPr>
              <a:t>ตรวจวัดระดับ </a:t>
            </a:r>
            <a:r>
              <a:rPr lang="el-GR" sz="2400" dirty="0"/>
              <a:t>β</a:t>
            </a:r>
            <a:r>
              <a:rPr lang="en-US" sz="2400" dirty="0"/>
              <a:t>-</a:t>
            </a:r>
            <a:r>
              <a:rPr lang="en-US" sz="2400" dirty="0" err="1">
                <a:cs typeface="+mj-cs"/>
              </a:rPr>
              <a:t>hCG</a:t>
            </a:r>
            <a:r>
              <a:rPr lang="en-US" sz="2400" dirty="0">
                <a:cs typeface="+mj-cs"/>
              </a:rPr>
              <a:t> </a:t>
            </a:r>
            <a:r>
              <a:rPr lang="th-TH" sz="2400" dirty="0">
                <a:cs typeface="+mj-cs"/>
              </a:rPr>
              <a:t>เทียบกับวันที่ 7 </a:t>
            </a:r>
            <a:endParaRPr lang="en-US" sz="2400" dirty="0">
              <a:cs typeface="+mj-cs"/>
            </a:endParaRPr>
          </a:p>
          <a:p>
            <a:pPr lvl="2"/>
            <a:r>
              <a:rPr lang="th-TH" sz="2200" dirty="0">
                <a:cs typeface="+mj-cs"/>
              </a:rPr>
              <a:t>ถ้าลด &lt;15% ให้  </a:t>
            </a:r>
            <a:r>
              <a:rPr lang="en-US" sz="2200" dirty="0">
                <a:cs typeface="+mj-cs"/>
              </a:rPr>
              <a:t>methotrexate 50 mg/m</a:t>
            </a:r>
            <a:r>
              <a:rPr lang="en-US" sz="2000" baseline="30000" dirty="0"/>
              <a:t>2 </a:t>
            </a:r>
            <a:r>
              <a:rPr lang="en-US" sz="2200" dirty="0" err="1">
                <a:cs typeface="+mj-cs"/>
              </a:rPr>
              <a:t>im</a:t>
            </a:r>
            <a:endParaRPr lang="en-US" sz="2200" dirty="0">
              <a:cs typeface="+mj-cs"/>
            </a:endParaRPr>
          </a:p>
          <a:p>
            <a:pPr lvl="2"/>
            <a:r>
              <a:rPr lang="th-TH" sz="2200" dirty="0">
                <a:cs typeface="+mj-cs"/>
              </a:rPr>
              <a:t>ถ้าลด &gt;15% ตรวจ </a:t>
            </a:r>
            <a:r>
              <a:rPr lang="el-GR" sz="2200" dirty="0"/>
              <a:t>β</a:t>
            </a:r>
            <a:r>
              <a:rPr lang="en-US" sz="2200" dirty="0"/>
              <a:t>-</a:t>
            </a:r>
            <a:r>
              <a:rPr lang="en-US" sz="2200" dirty="0" err="1">
                <a:cs typeface="+mj-cs"/>
              </a:rPr>
              <a:t>hCG</a:t>
            </a:r>
            <a:r>
              <a:rPr lang="en-US" sz="2200" dirty="0">
                <a:cs typeface="+mj-cs"/>
              </a:rPr>
              <a:t> </a:t>
            </a:r>
            <a:r>
              <a:rPr lang="th-TH" sz="2200" dirty="0">
                <a:cs typeface="+mj-cs"/>
              </a:rPr>
              <a:t>สัปดาห์ละครั้ง</a:t>
            </a:r>
            <a:endParaRPr lang="en-US" sz="2200" dirty="0">
              <a:cs typeface="+mj-cs"/>
            </a:endParaRPr>
          </a:p>
          <a:p>
            <a:r>
              <a:rPr lang="en-US" sz="2400" dirty="0">
                <a:cs typeface="+mj-cs"/>
              </a:rPr>
              <a:t>Day21,Day28</a:t>
            </a:r>
          </a:p>
          <a:p>
            <a:pPr lvl="1"/>
            <a:r>
              <a:rPr lang="th-TH" sz="2400" dirty="0">
                <a:cs typeface="+mj-cs"/>
              </a:rPr>
              <a:t>ถ้าให้ครบ 3 ครั้งแล้วลดลงจากวันที่ 21 ถึงวันที่ 28 &lt;15% ให้ผ่าตัด (แลปพาโรสโคป) </a:t>
            </a:r>
            <a:endParaRPr lang="en-US" sz="2400" dirty="0">
              <a:cs typeface="+mj-cs"/>
            </a:endParaRPr>
          </a:p>
          <a:p>
            <a:pPr lvl="2"/>
            <a:endParaRPr lang="en-US" sz="2400" dirty="0">
              <a:cs typeface="+mj-cs"/>
            </a:endParaRPr>
          </a:p>
          <a:p>
            <a:pPr lvl="2"/>
            <a:endParaRPr lang="en-US" sz="2400" dirty="0">
              <a:cs typeface="+mj-cs"/>
            </a:endParaRPr>
          </a:p>
          <a:p>
            <a:pPr lvl="1"/>
            <a:endParaRPr lang="en-US" sz="2400" dirty="0">
              <a:cs typeface="+mj-cs"/>
            </a:endParaRPr>
          </a:p>
          <a:p>
            <a:pPr lvl="3"/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767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609600"/>
            <a:ext cx="9475304" cy="1320800"/>
          </a:xfrm>
        </p:spPr>
        <p:txBody>
          <a:bodyPr>
            <a:normAutofit/>
          </a:bodyPr>
          <a:lstStyle/>
          <a:p>
            <a:r>
              <a:rPr lang="en-US" dirty="0"/>
              <a:t>Alternative treatment in ectopic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5160"/>
            <a:ext cx="8596668" cy="4621211"/>
          </a:xfrm>
        </p:spPr>
        <p:txBody>
          <a:bodyPr>
            <a:normAutofit/>
          </a:bodyPr>
          <a:lstStyle/>
          <a:p>
            <a:r>
              <a:rPr lang="th-TH" sz="2400" dirty="0"/>
              <a:t>การรักษาด้วยการผ่าตัด </a:t>
            </a:r>
            <a:r>
              <a:rPr lang="en-US" sz="2400" dirty="0"/>
              <a:t>Indication </a:t>
            </a:r>
          </a:p>
          <a:p>
            <a:pPr>
              <a:buFontTx/>
              <a:buChar char="-"/>
            </a:pPr>
            <a:r>
              <a:rPr lang="en-US" sz="2400" dirty="0"/>
              <a:t>Vital sign unstable </a:t>
            </a:r>
          </a:p>
          <a:p>
            <a:pPr>
              <a:buFontTx/>
              <a:buChar char="-"/>
            </a:pPr>
            <a:r>
              <a:rPr lang="en-US" sz="2400" dirty="0"/>
              <a:t>Failed medication</a:t>
            </a:r>
          </a:p>
          <a:p>
            <a:pPr>
              <a:buFontTx/>
              <a:buChar char="-"/>
            </a:pPr>
            <a:r>
              <a:rPr lang="en-US" sz="2400" dirty="0"/>
              <a:t>Contraindication for medication</a:t>
            </a:r>
          </a:p>
        </p:txBody>
      </p:sp>
    </p:spTree>
    <p:extLst>
      <p:ext uri="{BB962C8B-B14F-4D97-AF65-F5344CB8AC3E}">
        <p14:creationId xmlns:p14="http://schemas.microsoft.com/office/powerpoint/2010/main" val="1368637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</p:spPr>
        <p:txBody>
          <a:bodyPr>
            <a:normAutofit/>
          </a:bodyPr>
          <a:lstStyle/>
          <a:p>
            <a:r>
              <a:rPr lang="th-TH" sz="2400" dirty="0"/>
              <a:t>การผ่าตัดทำได้ 2 วิธี คือการผ่าตัด </a:t>
            </a:r>
            <a:r>
              <a:rPr lang="en-US" sz="2400" dirty="0"/>
              <a:t>laparoscope </a:t>
            </a:r>
            <a:r>
              <a:rPr lang="th-TH" sz="2400" dirty="0"/>
              <a:t>และทำ </a:t>
            </a:r>
            <a:r>
              <a:rPr lang="en-US" sz="2400" dirty="0" err="1"/>
              <a:t>salpingostomy</a:t>
            </a:r>
            <a:r>
              <a:rPr lang="en-US" sz="2400" dirty="0"/>
              <a:t> </a:t>
            </a:r>
            <a:r>
              <a:rPr lang="th-TH" sz="2400" dirty="0" err="1"/>
              <a:t>การทำ</a:t>
            </a:r>
            <a:r>
              <a:rPr lang="en-US" sz="2400" dirty="0"/>
              <a:t>Salpingectomy </a:t>
            </a:r>
            <a:r>
              <a:rPr lang="th-TH" sz="2400" dirty="0"/>
              <a:t>เลือก</a:t>
            </a:r>
            <a:r>
              <a:rPr lang="th-TH" sz="2400" dirty="0" err="1"/>
              <a:t>ทำใน</a:t>
            </a:r>
            <a:r>
              <a:rPr lang="th-TH" sz="2400" dirty="0"/>
              <a:t>รายที่ท่อนำไข่เสียหายมาก </a:t>
            </a:r>
            <a:r>
              <a:rPr lang="th-TH" sz="2400" dirty="0" err="1"/>
              <a:t>การทำ</a:t>
            </a:r>
            <a:r>
              <a:rPr lang="en-US" sz="2400" dirty="0"/>
              <a:t> </a:t>
            </a:r>
            <a:r>
              <a:rPr lang="en-US" sz="2400" dirty="0" err="1"/>
              <a:t>Salpingostomy</a:t>
            </a:r>
            <a:r>
              <a:rPr lang="en-US" sz="2400" dirty="0"/>
              <a:t> </a:t>
            </a:r>
            <a:r>
              <a:rPr lang="th-TH" sz="2400" dirty="0"/>
              <a:t>มีโอกาสเกิด </a:t>
            </a:r>
            <a:r>
              <a:rPr lang="en-US" sz="2400" dirty="0"/>
              <a:t>persistent ectopic pregnancy </a:t>
            </a:r>
            <a:r>
              <a:rPr lang="th-TH" sz="2400" dirty="0"/>
              <a:t>ได้สูงกว่า </a:t>
            </a:r>
            <a:r>
              <a:rPr lang="en-US" sz="2400" dirty="0"/>
              <a:t>Salpingectomy </a:t>
            </a:r>
            <a:r>
              <a:rPr lang="th-TH" sz="2400" dirty="0"/>
              <a:t>โดยเฉพาะในผู้ป่วยที่ </a:t>
            </a:r>
            <a:r>
              <a:rPr lang="en-US" sz="2400" dirty="0" err="1"/>
              <a:t>hCG</a:t>
            </a:r>
            <a:r>
              <a:rPr lang="en-US" sz="2400" dirty="0"/>
              <a:t> </a:t>
            </a:r>
            <a:r>
              <a:rPr lang="th-TH" sz="2400" dirty="0"/>
              <a:t>สูง, อายุครรภ์ &lt; 6 </a:t>
            </a:r>
            <a:r>
              <a:rPr lang="en-US" sz="2400" dirty="0"/>
              <a:t>weeks </a:t>
            </a:r>
            <a:r>
              <a:rPr lang="th-TH" sz="2400" dirty="0"/>
              <a:t>และก้อน &lt; 2 </a:t>
            </a:r>
            <a:r>
              <a:rPr lang="en-US" sz="2400" dirty="0"/>
              <a:t>cm. </a:t>
            </a:r>
            <a:r>
              <a:rPr lang="th-TH" sz="2400" dirty="0"/>
              <a:t>ดังนั้นต้องมีการติดตามเจาะเลือดตรวจ </a:t>
            </a:r>
            <a:r>
              <a:rPr lang="en-US" sz="2400" dirty="0"/>
              <a:t>beta </a:t>
            </a:r>
            <a:r>
              <a:rPr lang="en-US" sz="2400" dirty="0" err="1"/>
              <a:t>hCG</a:t>
            </a:r>
            <a:r>
              <a:rPr lang="en-US" sz="2400" dirty="0"/>
              <a:t> </a:t>
            </a:r>
            <a:r>
              <a:rPr lang="th-TH" sz="2400" dirty="0"/>
              <a:t>วันแรกหลังผ่าตัด และทุก 7 วันกว่าจะวัดไม่ได้ </a:t>
            </a:r>
            <a:endParaRPr lang="en-US" sz="2400" dirty="0"/>
          </a:p>
          <a:p>
            <a:r>
              <a:rPr lang="th-TH" sz="2400" dirty="0"/>
              <a:t> หากเลือก </a:t>
            </a:r>
            <a:r>
              <a:rPr lang="en-US" sz="2400" dirty="0"/>
              <a:t>conservative surgery </a:t>
            </a:r>
            <a:r>
              <a:rPr lang="th-TH" sz="2400" dirty="0"/>
              <a:t>ควร </a:t>
            </a:r>
            <a:r>
              <a:rPr lang="en-US" sz="2400" dirty="0"/>
              <a:t>follow-up by testing </a:t>
            </a:r>
            <a:r>
              <a:rPr lang="en-US" sz="2400" dirty="0" err="1"/>
              <a:t>hCG</a:t>
            </a:r>
            <a:r>
              <a:rPr lang="en-US" sz="2400" dirty="0"/>
              <a:t> level </a:t>
            </a:r>
            <a:r>
              <a:rPr lang="th-TH" sz="2400" dirty="0"/>
              <a:t>และ </a:t>
            </a:r>
            <a:r>
              <a:rPr lang="en-US" sz="2400" dirty="0"/>
              <a:t>advice contraception </a:t>
            </a:r>
            <a:r>
              <a:rPr lang="th-TH" sz="2400" dirty="0"/>
              <a:t>ร่วมกับการแนะนำว่า หากมีการตั้งครรภ์ครั้งต่อไป มีความเสี่ยงในการเกิด </a:t>
            </a:r>
            <a:r>
              <a:rPr lang="en-US" sz="2400" dirty="0"/>
              <a:t>recurrence rate 10-25%</a:t>
            </a:r>
          </a:p>
          <a:p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1561" y="609600"/>
            <a:ext cx="9301554" cy="1320800"/>
          </a:xfrm>
        </p:spPr>
        <p:txBody>
          <a:bodyPr>
            <a:normAutofit/>
          </a:bodyPr>
          <a:lstStyle/>
          <a:p>
            <a:r>
              <a:rPr lang="en-US" dirty="0"/>
              <a:t>Alternative treatment in ectopic pregnancy</a:t>
            </a:r>
          </a:p>
        </p:txBody>
      </p:sp>
    </p:spTree>
    <p:extLst>
      <p:ext uri="{BB962C8B-B14F-4D97-AF65-F5344CB8AC3E}">
        <p14:creationId xmlns:p14="http://schemas.microsoft.com/office/powerpoint/2010/main" val="339100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th-TH" dirty="0"/>
              <a:t>ผู้ป่วยหญิงไทย อายุ 33 ปี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869"/>
            <a:ext cx="9729409" cy="4904240"/>
          </a:xfrm>
        </p:spPr>
        <p:txBody>
          <a:bodyPr>
            <a:normAutofit/>
          </a:bodyPr>
          <a:lstStyle/>
          <a:p>
            <a:r>
              <a:rPr lang="en-US" sz="2000" dirty="0"/>
              <a:t>Chief complain </a:t>
            </a:r>
            <a:r>
              <a:rPr lang="th-TH" sz="2000" dirty="0"/>
              <a:t>เลือดออกทางช่องคลอด 4วันก่อนมาโรงพยาบาล</a:t>
            </a:r>
            <a:r>
              <a:rPr lang="en-US" sz="2000" dirty="0"/>
              <a:t> G1P0 GA 5+4 weeks by LMP</a:t>
            </a:r>
            <a:endParaRPr lang="th-TH" sz="2000" dirty="0"/>
          </a:p>
          <a:p>
            <a:r>
              <a:rPr lang="en-US" sz="2800" dirty="0"/>
              <a:t>29/3/2013</a:t>
            </a:r>
            <a:endParaRPr lang="th-TH" sz="2800" dirty="0"/>
          </a:p>
          <a:p>
            <a:pPr marL="0" indent="0">
              <a:buNone/>
            </a:pPr>
            <a:r>
              <a:rPr lang="th-TH" sz="2000" dirty="0"/>
              <a:t>    </a:t>
            </a:r>
            <a:r>
              <a:rPr lang="en-US" sz="2000" dirty="0"/>
              <a:t>4 days PTA </a:t>
            </a:r>
            <a:r>
              <a:rPr lang="th-TH" sz="2000" dirty="0"/>
              <a:t>เลือดออกเป็นสีคล้ำๆ ติดกางเกงใน ซึ่งเจอหลังเข้าห้องน้ำ ปวดท้องน้อย ปวดประจำเดือน ไม่มีพุงปลา ไม่มีไข้</a:t>
            </a:r>
          </a:p>
          <a:p>
            <a:pPr marL="0" indent="0">
              <a:buNone/>
            </a:pPr>
            <a:r>
              <a:rPr lang="th-TH" sz="2000" dirty="0"/>
              <a:t>			  ไม่มีอาการผิดปกติ  </a:t>
            </a:r>
            <a:r>
              <a:rPr lang="en-US" sz="2000" dirty="0"/>
              <a:t>no trauma, no active sexual intercourse</a:t>
            </a:r>
          </a:p>
          <a:p>
            <a:pPr marL="0" indent="0">
              <a:buNone/>
            </a:pPr>
            <a:r>
              <a:rPr lang="en-US" sz="2000" dirty="0"/>
              <a:t>Vital sign 	BT 37.5 </a:t>
            </a:r>
            <a:r>
              <a:rPr lang="th-TH" sz="2000" baseline="30000" dirty="0"/>
              <a:t>๐</a:t>
            </a:r>
            <a:r>
              <a:rPr lang="en-US" sz="2000" dirty="0"/>
              <a:t>C 	PR 80 bpm 	RR 20/min 	BP 116/67 mmHg</a:t>
            </a:r>
          </a:p>
          <a:p>
            <a:pPr marL="0" indent="0">
              <a:buNone/>
            </a:pPr>
            <a:r>
              <a:rPr lang="en-US" sz="2000" dirty="0"/>
              <a:t>   PV 	MIUB		: normal</a:t>
            </a:r>
          </a:p>
          <a:p>
            <a:pPr marL="0" indent="0">
              <a:buNone/>
            </a:pPr>
            <a:r>
              <a:rPr lang="en-US" sz="2000" dirty="0"/>
              <a:t>    		Vaginal		: white discharge</a:t>
            </a:r>
          </a:p>
          <a:p>
            <a:pPr marL="0" indent="0">
              <a:buNone/>
            </a:pPr>
            <a:r>
              <a:rPr lang="en-US" sz="2000" dirty="0"/>
              <a:t>    		Cervix		: Os closed, no colicky pain</a:t>
            </a:r>
          </a:p>
          <a:p>
            <a:pPr marL="0" indent="0">
              <a:buNone/>
            </a:pPr>
            <a:r>
              <a:rPr lang="en-US" sz="2000" dirty="0"/>
              <a:t>    		Uterus		: slightly enlarge</a:t>
            </a:r>
          </a:p>
          <a:p>
            <a:pPr marL="0" indent="0">
              <a:buNone/>
            </a:pPr>
            <a:r>
              <a:rPr lang="en-US" sz="2000" dirty="0"/>
              <a:t>    		</a:t>
            </a:r>
            <a:r>
              <a:rPr lang="en-US" sz="2000" dirty="0" err="1"/>
              <a:t>Adnexa</a:t>
            </a:r>
            <a:r>
              <a:rPr lang="en-US" sz="2000" dirty="0"/>
              <a:t>		: no palpable mass</a:t>
            </a:r>
          </a:p>
          <a:p>
            <a:pPr marL="0" indent="0">
              <a:buNone/>
            </a:pPr>
            <a:r>
              <a:rPr lang="en-US" sz="2000" dirty="0"/>
              <a:t>    		Cal-de-sac	: no bulging</a:t>
            </a:r>
          </a:p>
        </p:txBody>
      </p:sp>
    </p:spTree>
    <p:extLst>
      <p:ext uri="{BB962C8B-B14F-4D97-AF65-F5344CB8AC3E}">
        <p14:creationId xmlns:p14="http://schemas.microsoft.com/office/powerpoint/2010/main" val="159684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4457"/>
            <a:ext cx="8596668" cy="458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IMP 	G1P0 GA5</a:t>
            </a:r>
            <a:r>
              <a:rPr lang="en-US" sz="2400" baseline="30000" dirty="0"/>
              <a:t>+4</a:t>
            </a:r>
            <a:r>
              <a:rPr lang="en-US" sz="2400" dirty="0"/>
              <a:t> week with threatened abortion </a:t>
            </a:r>
            <a:br>
              <a:rPr lang="en-US" sz="2400" dirty="0"/>
            </a:br>
            <a:r>
              <a:rPr lang="en-US" sz="2400" dirty="0"/>
              <a:t>Management</a:t>
            </a:r>
          </a:p>
          <a:p>
            <a:pPr marL="0" indent="0">
              <a:buNone/>
            </a:pPr>
            <a:r>
              <a:rPr lang="en-US" sz="2400" dirty="0"/>
              <a:t>      	: Urine pregnancy test</a:t>
            </a:r>
          </a:p>
          <a:p>
            <a:pPr marL="457200" lvl="1" indent="0">
              <a:buNone/>
            </a:pPr>
            <a:r>
              <a:rPr lang="en-US" sz="2400" dirty="0"/>
              <a:t>    	: Trans vaginal ultrasound</a:t>
            </a:r>
          </a:p>
          <a:p>
            <a:pPr marL="457200" lvl="1" indent="0">
              <a:buNone/>
            </a:pPr>
            <a:r>
              <a:rPr lang="en-US" sz="2400" dirty="0"/>
              <a:t>    	: advice </a:t>
            </a:r>
            <a:r>
              <a:rPr lang="th-TH" sz="2400" dirty="0"/>
              <a:t>อาการ</a:t>
            </a:r>
            <a:r>
              <a:rPr lang="en-US" sz="2400" dirty="0"/>
              <a:t> ectopic pregnancy </a:t>
            </a:r>
            <a:r>
              <a:rPr lang="th-TH" sz="2400" dirty="0"/>
              <a:t>คือ มีอาการปวดท้องมากขึ้น เลือดออกมากขึ้น อาการวิงเวียนศีรษะ หน้ามืด </a:t>
            </a:r>
          </a:p>
          <a:p>
            <a:pPr marL="457200" lvl="1" indent="0">
              <a:buNone/>
            </a:pPr>
            <a:r>
              <a:rPr lang="th-TH" sz="2400" dirty="0"/>
              <a:t>      </a:t>
            </a:r>
            <a:r>
              <a:rPr lang="en-US" sz="2400" dirty="0"/>
              <a:t>	: </a:t>
            </a:r>
            <a:r>
              <a:rPr lang="th-TH" sz="2400" dirty="0"/>
              <a:t>แนะนำการฝากครรภ์</a:t>
            </a:r>
          </a:p>
          <a:p>
            <a:pPr marL="457200" lvl="1" indent="0">
              <a:buNone/>
            </a:pPr>
            <a:r>
              <a:rPr lang="th-TH" sz="2400" dirty="0"/>
              <a:t>	</a:t>
            </a:r>
            <a:r>
              <a:rPr lang="en-US" sz="2400" dirty="0"/>
              <a:t>: Folic 1x1</a:t>
            </a:r>
          </a:p>
          <a:p>
            <a:pPr marL="457200" lvl="1" indent="0">
              <a:buNone/>
            </a:pPr>
            <a:r>
              <a:rPr lang="en-US" sz="2400" dirty="0"/>
              <a:t>    	: </a:t>
            </a:r>
            <a:r>
              <a:rPr lang="th-TH" sz="2400" dirty="0"/>
              <a:t>นัด </a:t>
            </a:r>
            <a:r>
              <a:rPr lang="en-US" sz="2400" dirty="0"/>
              <a:t>follow up 1 week</a:t>
            </a:r>
          </a:p>
        </p:txBody>
      </p:sp>
    </p:spTree>
    <p:extLst>
      <p:ext uri="{BB962C8B-B14F-4D97-AF65-F5344CB8AC3E}">
        <p14:creationId xmlns:p14="http://schemas.microsoft.com/office/powerpoint/2010/main" val="167792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investigation (4/4/56)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39" y="1696565"/>
            <a:ext cx="8596668" cy="3761240"/>
          </a:xfrm>
        </p:spPr>
        <p:txBody>
          <a:bodyPr numCol="2">
            <a:normAutofit/>
          </a:bodyPr>
          <a:lstStyle/>
          <a:p>
            <a:r>
              <a:rPr lang="en-US" sz="2000" dirty="0"/>
              <a:t>WBC 8.89×10^3/mm^3</a:t>
            </a:r>
          </a:p>
          <a:p>
            <a:r>
              <a:rPr lang="en-US" sz="2000" dirty="0"/>
              <a:t>RBC 4.19×10^6/mm^3</a:t>
            </a:r>
          </a:p>
          <a:p>
            <a:r>
              <a:rPr lang="en-US" sz="2000" dirty="0" err="1"/>
              <a:t>Hb</a:t>
            </a:r>
            <a:r>
              <a:rPr lang="en-US" sz="2000" dirty="0"/>
              <a:t> 11.6 g/</a:t>
            </a:r>
            <a:r>
              <a:rPr lang="en-US" sz="2000" dirty="0" err="1"/>
              <a:t>dL</a:t>
            </a:r>
            <a:endParaRPr lang="en-US" sz="2000" dirty="0"/>
          </a:p>
          <a:p>
            <a:r>
              <a:rPr lang="en-US" sz="2000" dirty="0" err="1"/>
              <a:t>Hct</a:t>
            </a:r>
            <a:r>
              <a:rPr lang="en-US" sz="2000" dirty="0"/>
              <a:t> 34.3%</a:t>
            </a:r>
          </a:p>
          <a:p>
            <a:r>
              <a:rPr lang="en-US" sz="2000" dirty="0"/>
              <a:t>MCV 81.9 </a:t>
            </a:r>
            <a:r>
              <a:rPr lang="en-US" sz="2000" dirty="0" err="1"/>
              <a:t>fL</a:t>
            </a:r>
            <a:endParaRPr lang="th-TH" sz="2000" dirty="0"/>
          </a:p>
          <a:p>
            <a:r>
              <a:rPr lang="en-US" sz="2000" dirty="0"/>
              <a:t>MCH 27.7 </a:t>
            </a:r>
            <a:r>
              <a:rPr lang="en-US" sz="2000" dirty="0" err="1"/>
              <a:t>pg</a:t>
            </a:r>
            <a:endParaRPr lang="en-US" sz="2000" dirty="0"/>
          </a:p>
          <a:p>
            <a:r>
              <a:rPr lang="en-US" sz="2000" dirty="0"/>
              <a:t>MCHC 33.8 g/</a:t>
            </a:r>
            <a:r>
              <a:rPr lang="en-US" sz="2000" dirty="0" err="1"/>
              <a:t>dL</a:t>
            </a:r>
            <a:endParaRPr lang="th-TH" sz="2000" dirty="0"/>
          </a:p>
          <a:p>
            <a:endParaRPr lang="en-US" sz="2000" dirty="0"/>
          </a:p>
          <a:p>
            <a:r>
              <a:rPr lang="en-US" sz="2000" dirty="0"/>
              <a:t>RDW 14.4%</a:t>
            </a:r>
          </a:p>
          <a:p>
            <a:r>
              <a:rPr lang="en-US" sz="2000" dirty="0"/>
              <a:t>Platelets 267 ×10^3/mm^3</a:t>
            </a:r>
          </a:p>
          <a:p>
            <a:r>
              <a:rPr lang="en-US" sz="2000" dirty="0"/>
              <a:t>Platelet smear adequate</a:t>
            </a:r>
          </a:p>
          <a:p>
            <a:r>
              <a:rPr lang="en-US" sz="2000" dirty="0"/>
              <a:t>RBC normocytic normochromic</a:t>
            </a:r>
          </a:p>
          <a:p>
            <a:pPr marL="0" indent="0">
              <a:buNone/>
            </a:pPr>
            <a:endParaRPr lang="th-TH" sz="1600" dirty="0"/>
          </a:p>
          <a:p>
            <a:pPr marL="0" indent="0">
              <a:buNone/>
            </a:pPr>
            <a:r>
              <a:rPr lang="en-US" sz="2000" dirty="0" err="1"/>
              <a:t>HBsAg</a:t>
            </a:r>
            <a:r>
              <a:rPr lang="en-US" sz="2000" dirty="0"/>
              <a:t> Interpretation Negative</a:t>
            </a:r>
          </a:p>
          <a:p>
            <a:pPr marL="0" indent="0">
              <a:buNone/>
            </a:pPr>
            <a:r>
              <a:rPr lang="en-US" sz="2000" dirty="0"/>
              <a:t>VDRL Non Reactive</a:t>
            </a:r>
            <a:endParaRPr lang="th-TH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453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investigation (4/4/56)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4669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ABO group </a:t>
            </a:r>
            <a:r>
              <a:rPr lang="en-US" sz="2000" dirty="0" err="1"/>
              <a:t>Group</a:t>
            </a:r>
            <a:r>
              <a:rPr lang="en-US" sz="2000" dirty="0"/>
              <a:t> O</a:t>
            </a:r>
          </a:p>
          <a:p>
            <a:r>
              <a:rPr lang="en-US" sz="2000" dirty="0"/>
              <a:t>Rh group positive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838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743" y="1294442"/>
            <a:ext cx="9457266" cy="5311073"/>
          </a:xfrm>
        </p:spPr>
        <p:txBody>
          <a:bodyPr>
            <a:noAutofit/>
          </a:bodyPr>
          <a:lstStyle/>
          <a:p>
            <a:r>
              <a:rPr lang="en-US" sz="2000" dirty="0">
                <a:cs typeface="+mj-cs"/>
              </a:rPr>
              <a:t>18/04/2013</a:t>
            </a:r>
          </a:p>
          <a:p>
            <a:r>
              <a:rPr lang="en-US" sz="2000" dirty="0"/>
              <a:t>BT 36.5 </a:t>
            </a:r>
            <a:r>
              <a:rPr lang="th-TH" sz="2000" baseline="30000" dirty="0"/>
              <a:t>๐</a:t>
            </a:r>
            <a:r>
              <a:rPr lang="en-US" sz="2000" dirty="0"/>
              <a:t>C 	PR 96 bpm 	RR 20/min 	BP 115/75 mmHg</a:t>
            </a: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Trans vaginal ultrasound </a:t>
            </a:r>
            <a:r>
              <a:rPr lang="th-TH" sz="2000" dirty="0">
                <a:cs typeface="+mj-cs"/>
              </a:rPr>
              <a:t>ซ้ำ</a:t>
            </a: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	-no intrauterine gestational sac seen</a:t>
            </a: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	-complex mass at Lt adnexa size 4.23x1.86 cm</a:t>
            </a: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	-free fluid in Cal-de-sac seen</a:t>
            </a: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	-</a:t>
            </a:r>
            <a:r>
              <a:rPr lang="en-US" sz="2000" dirty="0" err="1">
                <a:cs typeface="+mj-cs"/>
              </a:rPr>
              <a:t>Hepatorenal</a:t>
            </a:r>
            <a:r>
              <a:rPr lang="en-US" sz="2000" dirty="0">
                <a:cs typeface="+mj-cs"/>
              </a:rPr>
              <a:t> pouch no free fluid seen</a:t>
            </a: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Imp : Suspected ectopic pregnancy (tubal abortion) </a:t>
            </a:r>
            <a:r>
              <a:rPr lang="th-TH" sz="2000" dirty="0">
                <a:cs typeface="+mj-cs"/>
              </a:rPr>
              <a:t>แต่เนื่องจาก </a:t>
            </a:r>
            <a:r>
              <a:rPr lang="en-US" sz="2000" dirty="0">
                <a:cs typeface="+mj-cs"/>
              </a:rPr>
              <a:t>rule out early pregnancy </a:t>
            </a:r>
            <a:r>
              <a:rPr lang="th-TH" sz="2000" dirty="0">
                <a:cs typeface="+mj-cs"/>
              </a:rPr>
              <a:t>ไม่ได้ ร่วมกับอาการผู้ป่วย </a:t>
            </a:r>
            <a:r>
              <a:rPr lang="en-US" sz="2000" dirty="0">
                <a:cs typeface="+mj-cs"/>
              </a:rPr>
              <a:t>stable </a:t>
            </a:r>
            <a:r>
              <a:rPr lang="th-TH" sz="2000" dirty="0">
                <a:cs typeface="+mj-cs"/>
              </a:rPr>
              <a:t>จึงวางแผนเจาะเลือดตรวจ </a:t>
            </a:r>
            <a:r>
              <a:rPr lang="en-US" sz="2000" dirty="0">
                <a:cs typeface="+mj-cs"/>
              </a:rPr>
              <a:t>beta HCG </a:t>
            </a:r>
            <a:r>
              <a:rPr lang="th-TH" sz="2000" dirty="0">
                <a:cs typeface="+mj-cs"/>
              </a:rPr>
              <a:t>และติดตามการรักษา</a:t>
            </a: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Ix 	HCG = 636.9 , </a:t>
            </a:r>
            <a:r>
              <a:rPr lang="th-TH" sz="2000" dirty="0">
                <a:cs typeface="+mj-cs"/>
              </a:rPr>
              <a:t>ส่ง</a:t>
            </a:r>
            <a:r>
              <a:rPr lang="en-US" sz="2000" dirty="0">
                <a:cs typeface="+mj-cs"/>
              </a:rPr>
              <a:t> CBC </a:t>
            </a:r>
            <a:r>
              <a:rPr lang="th-TH" sz="2000" dirty="0">
                <a:cs typeface="+mj-cs"/>
              </a:rPr>
              <a:t>เพิ่มเติม</a:t>
            </a: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Mx : 	- advice </a:t>
            </a:r>
            <a:r>
              <a:rPr lang="th-TH" sz="2000" dirty="0">
                <a:cs typeface="+mj-cs"/>
              </a:rPr>
              <a:t>อาการทั่วไป อาการที่ต้องมาโรงพยาบาล การสังเกตอาการของการท้องนอกมดลูก</a:t>
            </a: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	 </a:t>
            </a:r>
            <a:r>
              <a:rPr lang="en-US" sz="2000" dirty="0">
                <a:cs typeface="+mj-cs"/>
              </a:rPr>
              <a:t>	- </a:t>
            </a:r>
            <a:r>
              <a:rPr lang="th-TH" sz="2000" dirty="0">
                <a:cs typeface="+mj-cs"/>
              </a:rPr>
              <a:t>นัด </a:t>
            </a:r>
            <a:r>
              <a:rPr lang="en-US" sz="2000" dirty="0">
                <a:cs typeface="+mj-cs"/>
              </a:rPr>
              <a:t>follow up 1 week</a:t>
            </a:r>
            <a:r>
              <a:rPr lang="th-TH" sz="2000" dirty="0">
                <a:cs typeface="+mj-cs"/>
              </a:rPr>
              <a:t> ติดตาม </a:t>
            </a:r>
            <a:r>
              <a:rPr lang="en-US" sz="2000" dirty="0">
                <a:cs typeface="+mj-cs"/>
              </a:rPr>
              <a:t>beta HCG </a:t>
            </a:r>
            <a:r>
              <a:rPr lang="th-TH" sz="2000" dirty="0">
                <a:cs typeface="+mj-cs"/>
              </a:rPr>
              <a:t>ซ้ำ</a:t>
            </a: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en-US" sz="2000" dirty="0">
                <a:cs typeface="+mj-cs"/>
              </a:rPr>
              <a:t>	 	- continue </a:t>
            </a:r>
            <a:r>
              <a:rPr lang="th-TH" sz="2000" dirty="0">
                <a:cs typeface="+mj-cs"/>
              </a:rPr>
              <a:t>ยาเดิม</a:t>
            </a:r>
            <a:endParaRPr lang="en-US" sz="2000" dirty="0"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725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25/4/56</a:t>
            </a:r>
          </a:p>
          <a:p>
            <a:pPr marL="0" indent="0">
              <a:buNone/>
            </a:pPr>
            <a:r>
              <a:rPr lang="en-US" sz="2000" dirty="0"/>
              <a:t>Quantitative HCG 540.50 </a:t>
            </a:r>
            <a:r>
              <a:rPr lang="en-US" sz="2000" dirty="0" err="1"/>
              <a:t>mIU</a:t>
            </a:r>
            <a:r>
              <a:rPr lang="en-US" sz="2000" dirty="0"/>
              <a:t>/mL (0-10)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158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0732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Abnormal uterine bleed 4 day PTA in first trimester pregnancy</a:t>
            </a:r>
            <a:endParaRPr lang="th-TH" sz="2000" dirty="0"/>
          </a:p>
          <a:p>
            <a:r>
              <a:rPr lang="en-US" sz="2000" dirty="0"/>
              <a:t>No intrauterine gestational sac</a:t>
            </a:r>
          </a:p>
          <a:p>
            <a:r>
              <a:rPr lang="en-US" sz="2000" dirty="0"/>
              <a:t>Mass at left adnexa</a:t>
            </a:r>
          </a:p>
          <a:p>
            <a:r>
              <a:rPr lang="en-US" sz="2000" dirty="0"/>
              <a:t>Beta HCG </a:t>
            </a:r>
            <a:r>
              <a:rPr lang="th-TH" sz="2000" dirty="0"/>
              <a:t>ไม่เพิ่มขึ้น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785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Ectopic pregnancy</a:t>
            </a:r>
          </a:p>
        </p:txBody>
      </p:sp>
    </p:spTree>
    <p:extLst>
      <p:ext uri="{BB962C8B-B14F-4D97-AF65-F5344CB8AC3E}">
        <p14:creationId xmlns:p14="http://schemas.microsoft.com/office/powerpoint/2010/main" val="13683006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522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Cordia New</vt:lpstr>
      <vt:lpstr>IrisUPC</vt:lpstr>
      <vt:lpstr>Trebuchet MS</vt:lpstr>
      <vt:lpstr>Wingdings 3</vt:lpstr>
      <vt:lpstr>Facet</vt:lpstr>
      <vt:lpstr>Case study 55</vt:lpstr>
      <vt:lpstr>Case ผู้ป่วยหญิงไทย อายุ 33 ปี</vt:lpstr>
      <vt:lpstr>Case</vt:lpstr>
      <vt:lpstr>Laboratory investigation (4/4/56)</vt:lpstr>
      <vt:lpstr>Laboratory investigation (4/4/56)</vt:lpstr>
      <vt:lpstr>Follow up</vt:lpstr>
      <vt:lpstr>Laboratory investigation</vt:lpstr>
      <vt:lpstr>Problem list</vt:lpstr>
      <vt:lpstr>Definite diagnosis</vt:lpstr>
      <vt:lpstr>treatment in ectopic pregnancy</vt:lpstr>
      <vt:lpstr>เนื่องจากครั้งแรกตรวจวัดระดับ β-hCG ได้ 636.9 จึงเลือกใช้การรักษาเป็น single dose protocol โดยมีวิธีการติดตามและการรักษาดังนี้</vt:lpstr>
      <vt:lpstr>เนื่องจากครั้งแรกตรวจวัดระดับ β-hCG ได้ 636.9 จึงเลือกใช้การรักษาเป็น single dose protocol โดยมีวิธีการติดตามและการรักษาดังนี้</vt:lpstr>
      <vt:lpstr>Alternative treatment in ectopic pregnancy</vt:lpstr>
      <vt:lpstr>Alternative treatment in ectopic pregnancy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round  ectopic pregnancy</dc:title>
  <dc:creator>User</dc:creator>
  <cp:lastModifiedBy>Pawin PPP</cp:lastModifiedBy>
  <cp:revision>26</cp:revision>
  <dcterms:created xsi:type="dcterms:W3CDTF">2017-02-06T12:36:09Z</dcterms:created>
  <dcterms:modified xsi:type="dcterms:W3CDTF">2017-02-26T07:05:14Z</dcterms:modified>
</cp:coreProperties>
</file>