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70" r:id="rId15"/>
    <p:sldId id="277" r:id="rId16"/>
    <p:sldId id="271" r:id="rId17"/>
    <p:sldId id="278" r:id="rId18"/>
    <p:sldId id="275" r:id="rId19"/>
    <p:sldId id="276" r:id="rId20"/>
    <p:sldId id="274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97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09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6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1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36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853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171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542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35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6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94654-44A6-43FB-9EC3-DB1C5785B09D}" type="datetimeFigureOut">
              <a:rPr lang="th-TH" smtClean="0"/>
              <a:t>26/01/60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A45CF1A-42A9-4166-9E39-236AB2AA5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403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/>
              <a:t>Journal club 7 </a:t>
            </a:r>
            <a:endParaRPr lang="th-TH" sz="72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55776" y="3671886"/>
            <a:ext cx="4030726" cy="828684"/>
          </a:xfrm>
        </p:spPr>
        <p:txBody>
          <a:bodyPr/>
          <a:lstStyle/>
          <a:p>
            <a:r>
              <a:rPr lang="en-US" dirty="0"/>
              <a:t>Facilitator: pawin </a:t>
            </a:r>
            <a:r>
              <a:rPr lang="en-US" dirty="0" err="1"/>
              <a:t>puapornpong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endParaRPr lang="th-TH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4774192" cy="226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857628"/>
            <a:ext cx="473620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71678"/>
            <a:ext cx="5700110" cy="383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endParaRPr lang="th-T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5238773" cy="486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endParaRPr lang="th-TH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585282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endParaRPr lang="th-TH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586438" cy="461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97% success rates were obtained in the medical group</a:t>
            </a:r>
          </a:p>
          <a:p>
            <a:r>
              <a:rPr lang="en-US" sz="2800" dirty="0"/>
              <a:t>Most study show high success rates have been found in many studies (79.6%-99%)</a:t>
            </a:r>
          </a:p>
          <a:p>
            <a:r>
              <a:rPr lang="en-US" sz="2800" dirty="0"/>
              <a:t>Some study, Chung et al did not find very good success rate(50%), but all sort of complications serious and mild were less in the medical group in their study</a:t>
            </a:r>
            <a:endParaRPr lang="th-TH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numbers of patients with post </a:t>
            </a:r>
            <a:r>
              <a:rPr lang="en-US" dirty="0" err="1"/>
              <a:t>abortal</a:t>
            </a:r>
            <a:r>
              <a:rPr lang="en-US" dirty="0"/>
              <a:t> bleeding were more in the medical group significantly (p value =0.026)</a:t>
            </a:r>
          </a:p>
          <a:p>
            <a:r>
              <a:rPr lang="en-US" dirty="0"/>
              <a:t>Many studies conducted indicate similar results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patients but 2 (grand </a:t>
            </a:r>
            <a:r>
              <a:rPr lang="en-US" dirty="0" err="1"/>
              <a:t>multigravidas</a:t>
            </a:r>
            <a:r>
              <a:rPr lang="en-US" dirty="0"/>
              <a:t>) complained of excruciating pain during and after the procedure</a:t>
            </a:r>
          </a:p>
          <a:p>
            <a:r>
              <a:rPr lang="en-US" dirty="0"/>
              <a:t>Only 24 patients in the medical group complained of having moderate amount of lower abdominal cramping pain.</a:t>
            </a:r>
            <a:endParaRPr lang="th-TH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100% patients were satisfied with the medical management, while only 76% patients were satisfied with the surgical evacuation</a:t>
            </a:r>
          </a:p>
          <a:p>
            <a:r>
              <a:rPr lang="en-US" dirty="0"/>
              <a:t>These results showed significant statistical correlation (p value =0.043)</a:t>
            </a:r>
          </a:p>
          <a:p>
            <a:r>
              <a:rPr lang="en-US" dirty="0"/>
              <a:t>Similar results were found in other studies whilst Madagascar 7 </a:t>
            </a:r>
            <a:r>
              <a:rPr lang="en-US" dirty="0" err="1"/>
              <a:t>maldova</a:t>
            </a:r>
            <a:r>
              <a:rPr lang="en-US" dirty="0"/>
              <a:t>(97%) conclude that the best features of medical treatment were it being quick, easy convenient, and also avoided surgical intervention and the related complications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97 % patients in the medical group said that they were willing to undergo same treatment in the next time </a:t>
            </a:r>
          </a:p>
          <a:p>
            <a:r>
              <a:rPr lang="en-US" sz="2800" dirty="0"/>
              <a:t>Only 42% women said they would undergo same surgical evacuation</a:t>
            </a:r>
          </a:p>
          <a:p>
            <a:r>
              <a:rPr lang="en-US" sz="2800" dirty="0"/>
              <a:t>The statistics in this respect also showed correlation (p value =0.047)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3929066"/>
            <a:ext cx="8043890" cy="78581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1800" dirty="0"/>
              <a:t>International Journal of Reproduction, Contraception, Obstetrics and Gynecology</a:t>
            </a:r>
          </a:p>
          <a:p>
            <a:pPr algn="ctr">
              <a:buNone/>
            </a:pPr>
            <a:r>
              <a:rPr lang="en-US" sz="1800" i="1" dirty="0" err="1"/>
              <a:t>Verma</a:t>
            </a:r>
            <a:r>
              <a:rPr lang="en-US" sz="1800" i="1" dirty="0"/>
              <a:t> M et al. </a:t>
            </a:r>
            <a:r>
              <a:rPr lang="en-US" sz="1800" i="1" dirty="0" err="1"/>
              <a:t>Int</a:t>
            </a:r>
            <a:r>
              <a:rPr lang="en-US" sz="1800" i="1" dirty="0"/>
              <a:t> J </a:t>
            </a:r>
            <a:r>
              <a:rPr lang="en-US" sz="1800" i="1" dirty="0" err="1"/>
              <a:t>Reprod</a:t>
            </a:r>
            <a:r>
              <a:rPr lang="en-US" sz="1800" i="1" dirty="0"/>
              <a:t> </a:t>
            </a:r>
            <a:r>
              <a:rPr lang="en-US" sz="1800" i="1" dirty="0" err="1"/>
              <a:t>Contracept</a:t>
            </a:r>
            <a:r>
              <a:rPr lang="en-US" sz="1800" i="1" dirty="0"/>
              <a:t> </a:t>
            </a:r>
            <a:r>
              <a:rPr lang="en-US" sz="1800" i="1" dirty="0" err="1"/>
              <a:t>Obstet</a:t>
            </a:r>
            <a:r>
              <a:rPr lang="en-US" sz="1800" i="1" dirty="0"/>
              <a:t> Gynecol. 2016 Nov;5(11):3654-3658</a:t>
            </a:r>
            <a:endParaRPr lang="th-TH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7848600" cy="18192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The estimated abortion percentage of known pregnancies was at 21% worldwide</a:t>
            </a:r>
          </a:p>
          <a:p>
            <a:r>
              <a:rPr lang="en-US" sz="2800" dirty="0"/>
              <a:t>Given its safety, efficacy, and ease of use, </a:t>
            </a:r>
            <a:r>
              <a:rPr lang="en-US" sz="2800" dirty="0" err="1"/>
              <a:t>misoprostol</a:t>
            </a:r>
            <a:r>
              <a:rPr lang="en-US" sz="2800" dirty="0"/>
              <a:t> is an important option for the treatment of women with incomplete abortion</a:t>
            </a:r>
          </a:p>
          <a:p>
            <a:r>
              <a:rPr lang="en-US" sz="2800" dirty="0"/>
              <a:t>This research study done by us shows how </a:t>
            </a:r>
            <a:r>
              <a:rPr lang="en-US" sz="2800" dirty="0" err="1"/>
              <a:t>misoprostol</a:t>
            </a:r>
            <a:r>
              <a:rPr lang="en-US" sz="2800" dirty="0"/>
              <a:t> can be provided in low-resource settings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American College of Obstetricians and Gynecologists recommend </a:t>
            </a:r>
            <a:r>
              <a:rPr lang="en-US" dirty="0" err="1"/>
              <a:t>misoprostol</a:t>
            </a:r>
            <a:r>
              <a:rPr lang="en-US" dirty="0"/>
              <a:t> for </a:t>
            </a:r>
            <a:r>
              <a:rPr lang="en-US" dirty="0" err="1"/>
              <a:t>postabortion</a:t>
            </a:r>
            <a:r>
              <a:rPr lang="en-US" dirty="0"/>
              <a:t> care and the World Health Organization has added </a:t>
            </a:r>
            <a:r>
              <a:rPr lang="en-US" dirty="0" err="1"/>
              <a:t>misoprostol</a:t>
            </a:r>
            <a:r>
              <a:rPr lang="en-US" dirty="0"/>
              <a:t> for the management of incomplete abortion and miscarriage to its Model List of Essential Medicines</a:t>
            </a:r>
          </a:p>
          <a:p>
            <a:r>
              <a:rPr lang="en-US" dirty="0"/>
              <a:t>The available Cochrane systematic review evidence suggest that expectant care as well as medical treatment with </a:t>
            </a:r>
            <a:r>
              <a:rPr lang="en-US" dirty="0" err="1"/>
              <a:t>misoprostol</a:t>
            </a:r>
            <a:r>
              <a:rPr lang="en-US" dirty="0"/>
              <a:t> are acceptable alternatives to routine vaginal surgical evacuation</a:t>
            </a:r>
          </a:p>
          <a:p>
            <a:r>
              <a:rPr lang="en-US" i="1" dirty="0"/>
              <a:t>Funding: No funding sources</a:t>
            </a:r>
          </a:p>
          <a:p>
            <a:r>
              <a:rPr lang="en-US" i="1" dirty="0"/>
              <a:t>Ethical approval: The study was approved by the Institutional Ethics Committee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Around 56 million abortions occur each year in the world</a:t>
            </a:r>
          </a:p>
          <a:p>
            <a:r>
              <a:rPr lang="en-US" sz="2800" dirty="0"/>
              <a:t>Safe and effective treatment for incomplete abortion is an important way to reduce abortion related morbidity and mortality</a:t>
            </a:r>
          </a:p>
          <a:p>
            <a:r>
              <a:rPr lang="en-US" sz="2800" dirty="0"/>
              <a:t>Medical methods for treatment of incomplete abortion require few resources and can be administered by low and midlevel providers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Surgical methods are highly effective for treatment of incomplete abortion.</a:t>
            </a:r>
            <a:endParaRPr lang="th-TH" sz="2800" dirty="0"/>
          </a:p>
          <a:p>
            <a:r>
              <a:rPr lang="en-US" sz="2800" dirty="0"/>
              <a:t>However, these treatments require trained providers, special equipment, sterile conditions and often </a:t>
            </a:r>
            <a:r>
              <a:rPr lang="en-US" sz="2800" dirty="0" err="1"/>
              <a:t>aneasthesia</a:t>
            </a:r>
            <a:r>
              <a:rPr lang="en-US" sz="2800" dirty="0"/>
              <a:t>. All of which are limited in many settings.</a:t>
            </a:r>
            <a:endParaRPr lang="th-TH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Aims and objectives of the study were</a:t>
            </a:r>
          </a:p>
          <a:p>
            <a:pPr marL="714375"/>
            <a:r>
              <a:rPr lang="en-US" dirty="0"/>
              <a:t>To study the role of </a:t>
            </a:r>
            <a:r>
              <a:rPr lang="en-US" dirty="0" err="1"/>
              <a:t>Misoprostol</a:t>
            </a:r>
            <a:r>
              <a:rPr lang="en-US" dirty="0"/>
              <a:t> in 1st trimester incomplete and missed abortions</a:t>
            </a:r>
          </a:p>
          <a:p>
            <a:pPr marL="714375"/>
            <a:r>
              <a:rPr lang="en-US" dirty="0"/>
              <a:t>To assess the effectiveness and acceptability of using vaginal </a:t>
            </a:r>
            <a:r>
              <a:rPr lang="en-US" dirty="0" err="1"/>
              <a:t>Misoprostol</a:t>
            </a:r>
            <a:r>
              <a:rPr lang="en-US" dirty="0"/>
              <a:t> for management of spontaneous incomplete and missed miscarriage</a:t>
            </a:r>
          </a:p>
          <a:p>
            <a:pPr marL="714375"/>
            <a:r>
              <a:rPr lang="en-US" dirty="0"/>
              <a:t>To compare the efficacy and patient satisfaction of the medical method with surgical method in treating patients with a miscarriage in a randomized setting</a:t>
            </a:r>
          </a:p>
          <a:p>
            <a:pPr marL="714375"/>
            <a:r>
              <a:rPr lang="en-US" dirty="0"/>
              <a:t>To study the incidence and risk factors of immediate complications of medical and surgical induced miscarriage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Conducted in the Department of Obstetrics and Gynecology, M.G.M. Medical College and M.Y. Hospital, Indore (M.P.) </a:t>
            </a:r>
          </a:p>
          <a:p>
            <a:r>
              <a:rPr lang="en-US" sz="2800" dirty="0"/>
              <a:t>September 2014 to September 2015</a:t>
            </a:r>
          </a:p>
          <a:p>
            <a:r>
              <a:rPr lang="en-US" sz="2800" dirty="0"/>
              <a:t>Prospective comparative study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195841" y="233174"/>
            <a:ext cx="2714644" cy="143898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5725" indent="0">
              <a:buNone/>
            </a:pPr>
            <a:r>
              <a:rPr lang="en-US" sz="1800" dirty="0"/>
              <a:t>First trimester incomplete and missed miscarriage between 5 and 12 weeks</a:t>
            </a:r>
          </a:p>
          <a:p>
            <a:pPr marL="85725" indent="0" algn="ctr">
              <a:buNone/>
            </a:pPr>
            <a:r>
              <a:rPr lang="en-US" sz="1800" dirty="0"/>
              <a:t>(200 patients)</a:t>
            </a:r>
            <a:endParaRPr lang="th-TH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500167" y="5286389"/>
            <a:ext cx="278608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Received </a:t>
            </a:r>
            <a:r>
              <a:rPr lang="en-US" sz="1800" dirty="0" err="1"/>
              <a:t>Misoprostol</a:t>
            </a:r>
            <a:r>
              <a:rPr lang="en-US" sz="1800" dirty="0"/>
              <a:t> tablet 600 mcg single dose</a:t>
            </a:r>
            <a:endParaRPr lang="th-TH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629" y="5143513"/>
            <a:ext cx="278608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Underwent surgical vaginal evacuation directly</a:t>
            </a:r>
          </a:p>
          <a:p>
            <a:pPr algn="ctr"/>
            <a:r>
              <a:rPr lang="en-US" sz="1800" dirty="0"/>
              <a:t>under local anesthesia (</a:t>
            </a:r>
            <a:r>
              <a:rPr lang="en-US" sz="1800" dirty="0" err="1"/>
              <a:t>para</a:t>
            </a:r>
            <a:r>
              <a:rPr lang="en-US" sz="1800" dirty="0"/>
              <a:t>-cervical block).</a:t>
            </a:r>
            <a:endParaRPr lang="th-TH" sz="1800" b="1" dirty="0"/>
          </a:p>
        </p:txBody>
      </p:sp>
      <p:cxnSp>
        <p:nvCxnSpPr>
          <p:cNvPr id="7" name="ลูกศรเชื่อมต่อแบบตรง 6"/>
          <p:cNvCxnSpPr>
            <a:endCxn id="4" idx="0"/>
          </p:cNvCxnSpPr>
          <p:nvPr/>
        </p:nvCxnSpPr>
        <p:spPr>
          <a:xfrm rot="5400000">
            <a:off x="3375415" y="4089803"/>
            <a:ext cx="714380" cy="16787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>
            <a:endCxn id="5" idx="0"/>
          </p:cNvCxnSpPr>
          <p:nvPr/>
        </p:nvCxnSpPr>
        <p:spPr>
          <a:xfrm rot="16200000" flipH="1">
            <a:off x="5197083" y="3946926"/>
            <a:ext cx="571504" cy="18216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>
            <a:cxnSpLocks/>
            <a:stCxn id="3" idx="2"/>
          </p:cNvCxnSpPr>
          <p:nvPr/>
        </p:nvCxnSpPr>
        <p:spPr>
          <a:xfrm flipH="1">
            <a:off x="4552369" y="1672160"/>
            <a:ext cx="794" cy="27052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2990857" cy="2003800"/>
          </a:xfrm>
          <a:prstGeom prst="rect">
            <a:avLst/>
          </a:prstGeom>
          <a:ln w="1905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b="4157"/>
          <a:stretch>
            <a:fillRect/>
          </a:stretch>
        </p:blipFill>
        <p:spPr bwMode="auto">
          <a:xfrm>
            <a:off x="4714876" y="2040135"/>
            <a:ext cx="3000396" cy="1317427"/>
          </a:xfrm>
          <a:prstGeom prst="rect">
            <a:avLst/>
          </a:prstGeom>
          <a:solidFill>
            <a:srgbClr val="000000">
              <a:shade val="95000"/>
            </a:srgbClr>
          </a:solidFill>
          <a:ln w="28575" cap="sq">
            <a:noFill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357562"/>
            <a:ext cx="2928958" cy="930289"/>
          </a:xfrm>
          <a:prstGeom prst="rect">
            <a:avLst/>
          </a:prstGeom>
          <a:solidFill>
            <a:srgbClr val="000000">
              <a:shade val="95000"/>
            </a:srgbClr>
          </a:solidFill>
          <a:ln w="28575" cap="sq">
            <a:noFill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57166"/>
            <a:ext cx="4643470" cy="493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5357826"/>
            <a:ext cx="7488832" cy="123952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600" dirty="0"/>
              <a:t>USG done to confirm complete evacuation of the retained products</a:t>
            </a:r>
          </a:p>
          <a:p>
            <a:r>
              <a:rPr lang="en-US" sz="1600" dirty="0"/>
              <a:t>amount of bleeding, sepsis, pain, requirement for re evacuation and patient satisfaction was assessed by a detailed history pro-forma</a:t>
            </a:r>
            <a:endParaRPr lang="th-TH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endParaRPr lang="th-TH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6"/>
            <a:ext cx="4786885" cy="216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714752"/>
            <a:ext cx="478479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108</TotalTime>
  <Words>684</Words>
  <Application>Microsoft Office PowerPoint</Application>
  <PresentationFormat>On-screen Show (4:3)</PresentationFormat>
  <Paragraphs>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Angsana New</vt:lpstr>
      <vt:lpstr>Arial</vt:lpstr>
      <vt:lpstr>Cordia New</vt:lpstr>
      <vt:lpstr>Gill Sans MT</vt:lpstr>
      <vt:lpstr>Gallery</vt:lpstr>
      <vt:lpstr>Journal club 7 </vt:lpstr>
      <vt:lpstr>PowerPoint Presentation</vt:lpstr>
      <vt:lpstr>INTRODUCTION</vt:lpstr>
      <vt:lpstr>INTRODUCTION</vt:lpstr>
      <vt:lpstr>INTRODUCTION</vt:lpstr>
      <vt:lpstr>METHODS</vt:lpstr>
      <vt:lpstr>PowerPoint Presentation</vt:lpstr>
      <vt:lpstr>PowerPoint Presentation</vt:lpstr>
      <vt:lpstr>RESULTS</vt:lpstr>
      <vt:lpstr>RESULTS</vt:lpstr>
      <vt:lpstr>RESULTS</vt:lpstr>
      <vt:lpstr>RESULTS</vt:lpstr>
      <vt:lpstr>RESULTS</vt:lpstr>
      <vt:lpstr>RESULTS</vt:lpstr>
      <vt:lpstr>DISCUSSION</vt:lpstr>
      <vt:lpstr>DISCUSSION</vt:lpstr>
      <vt:lpstr>DISCUSSION</vt:lpstr>
      <vt:lpstr>DISCUSSION</vt:lpstr>
      <vt:lpstr>DISCUSSION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com</dc:creator>
  <cp:lastModifiedBy>Pawin PPP</cp:lastModifiedBy>
  <cp:revision>15</cp:revision>
  <dcterms:created xsi:type="dcterms:W3CDTF">2016-12-15T11:50:24Z</dcterms:created>
  <dcterms:modified xsi:type="dcterms:W3CDTF">2017-01-26T07:29:46Z</dcterms:modified>
</cp:coreProperties>
</file>