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FB3940-7F3D-464F-9E1A-F40E55B807A3}">
  <a:tblStyle styleId="{10FB3940-7F3D-464F-9E1A-F40E55B807A3}"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45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3897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87585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5171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97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1172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540661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87920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86939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43750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77998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4555306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59496" y="1399241"/>
            <a:ext cx="9144000" cy="3469919"/>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9600" b="1" i="0" u="none" strike="noStrike" cap="none" dirty="0">
                <a:solidFill>
                  <a:schemeClr val="dk1"/>
                </a:solidFill>
                <a:latin typeface="Arial"/>
                <a:ea typeface="Arial"/>
                <a:cs typeface="Arial"/>
                <a:sym typeface="Arial"/>
              </a:rPr>
              <a:t>Case study 54</a:t>
            </a:r>
            <a:endParaRPr lang="en-US" sz="3200" b="1" i="0" u="none" strike="noStrike" cap="none" dirty="0">
              <a:solidFill>
                <a:srgbClr val="F4B081"/>
              </a:solidFill>
              <a:latin typeface="Arial"/>
              <a:ea typeface="Arial"/>
              <a:cs typeface="Arial"/>
              <a:sym typeface="Arial"/>
            </a:endParaRPr>
          </a:p>
        </p:txBody>
      </p:sp>
      <p:sp>
        <p:nvSpPr>
          <p:cNvPr id="2" name="TextBox 1"/>
          <p:cNvSpPr txBox="1"/>
          <p:nvPr/>
        </p:nvSpPr>
        <p:spPr>
          <a:xfrm>
            <a:off x="4043264" y="3933056"/>
            <a:ext cx="4176464" cy="369332"/>
          </a:xfrm>
          <a:prstGeom prst="rect">
            <a:avLst/>
          </a:prstGeom>
          <a:noFill/>
        </p:spPr>
        <p:txBody>
          <a:bodyPr wrap="square" rtlCol="0">
            <a:spAutoFit/>
          </a:bodyPr>
          <a:lstStyle/>
          <a:p>
            <a:r>
              <a:rPr lang="en-US" dirty="0">
                <a:solidFill>
                  <a:schemeClr val="bg1"/>
                </a:solidFill>
              </a:rPr>
              <a:t>Facilitator: Pawin </a:t>
            </a:r>
            <a:r>
              <a:rPr lang="en-US" dirty="0" err="1">
                <a:solidFill>
                  <a:schemeClr val="bg1"/>
                </a:solidFill>
              </a:rPr>
              <a:t>Puapornpong</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idx="1"/>
          </p:nvPr>
        </p:nvSpPr>
        <p:spPr>
          <a:xfrm>
            <a:off x="838200" y="1162594"/>
            <a:ext cx="10515599" cy="5014369"/>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ปฏิเสธประวัติเลือดออกผิดปกติทางช่องคลอด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โรคติดต่อทางเพศสัมพันธ์</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และประวัติตกขาวผิดปกติ</a:t>
            </a:r>
            <a:endParaRPr lang="en-US" sz="36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ปฏิเสธประวัติมะเร็งหรือมีก่อนผิดปกติ</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ในอุ้งเชิงกราน</a:t>
            </a:r>
            <a:endParaRPr lang="en-US" sz="36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มีประวัติกินยาคุมกำเนิด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ตั้งแต่คลอดลูกคนแรก</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กินมาตลอด</a:t>
            </a:r>
            <a:r>
              <a:rPr lang="en-US" sz="3600" b="1" i="0" u="none" strike="noStrike" cap="none" dirty="0">
                <a:solidFill>
                  <a:schemeClr val="dk1"/>
                </a:solidFill>
                <a:latin typeface="Browallia New" pitchFamily="34" charset="-34"/>
                <a:cs typeface="Browallia New" pitchFamily="34" charset="-34"/>
                <a:sym typeface="Arial"/>
              </a:rPr>
              <a:t> 12 </a:t>
            </a:r>
            <a:r>
              <a:rPr lang="en-US" sz="3600" b="1" i="0" u="none" strike="noStrike" cap="none" dirty="0" err="1">
                <a:solidFill>
                  <a:schemeClr val="dk1"/>
                </a:solidFill>
                <a:latin typeface="Browallia New" pitchFamily="34" charset="-34"/>
                <a:cs typeface="Browallia New" pitchFamily="34" charset="-34"/>
                <a:sym typeface="Arial"/>
              </a:rPr>
              <a:t>ปี</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หยุดกินไปเมื่อเดือน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มีนาคม</a:t>
            </a:r>
            <a:r>
              <a:rPr lang="en-US" sz="3600" b="1" i="0" u="none" strike="noStrike" cap="none" dirty="0">
                <a:solidFill>
                  <a:schemeClr val="dk1"/>
                </a:solidFill>
                <a:latin typeface="Browallia New" pitchFamily="34" charset="-34"/>
                <a:cs typeface="Browallia New" pitchFamily="34" charset="-34"/>
                <a:sym typeface="Arial"/>
              </a:rPr>
              <a:t> 2559 (</a:t>
            </a:r>
            <a:r>
              <a:rPr lang="en-US" sz="3600" b="1" i="0" u="none" strike="noStrike" cap="none" dirty="0" err="1">
                <a:solidFill>
                  <a:schemeClr val="dk1"/>
                </a:solidFill>
                <a:latin typeface="Browallia New" pitchFamily="34" charset="-34"/>
                <a:cs typeface="Browallia New" pitchFamily="34" charset="-34"/>
                <a:sym typeface="Arial"/>
              </a:rPr>
              <a:t>ไม่ได้วางแผน</a:t>
            </a:r>
            <a:r>
              <a:rPr lang="en-US" sz="36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buClr>
                <a:schemeClr val="dk1"/>
              </a:buClr>
              <a:buSzPct val="100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dirty="0">
                <a:solidFill>
                  <a:schemeClr val="dk1"/>
                </a:solidFill>
                <a:latin typeface="Browallia New" pitchFamily="34" charset="-34"/>
                <a:cs typeface="Browallia New" pitchFamily="34" charset="-34"/>
                <a:sym typeface="Arial"/>
              </a:rPr>
              <a:t>Physical examination</a:t>
            </a:r>
          </a:p>
        </p:txBody>
      </p:sp>
      <p:sp>
        <p:nvSpPr>
          <p:cNvPr id="142" name="Shape 142"/>
          <p:cNvSpPr txBox="1">
            <a:spLocks noGrp="1"/>
          </p:cNvSpPr>
          <p:nvPr>
            <p:ph idx="1"/>
          </p:nvPr>
        </p:nvSpPr>
        <p:spPr>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Vital signs : </a:t>
            </a:r>
            <a:r>
              <a:rPr lang="en-US" sz="3200" b="1" i="0" u="none" strike="noStrike" cap="none" dirty="0">
                <a:solidFill>
                  <a:schemeClr val="dk1"/>
                </a:solidFill>
                <a:latin typeface="Browallia New" pitchFamily="34" charset="-34"/>
                <a:cs typeface="Browallia New" pitchFamily="34" charset="-34"/>
                <a:sym typeface="Arial"/>
              </a:rPr>
              <a:t>	BT 36.5 C 	RR 16/min 	PR 86 </a:t>
            </a:r>
            <a:r>
              <a:rPr lang="en-US" sz="3200" b="1" i="0" u="none" strike="noStrike" cap="none" dirty="0" err="1">
                <a:solidFill>
                  <a:schemeClr val="dk1"/>
                </a:solidFill>
                <a:latin typeface="Browallia New" pitchFamily="34" charset="-34"/>
                <a:cs typeface="Browallia New" pitchFamily="34" charset="-34"/>
                <a:sym typeface="Arial"/>
              </a:rPr>
              <a:t>bpm</a:t>
            </a:r>
            <a:r>
              <a:rPr lang="en-US" sz="3200" b="1" i="0" u="none" strike="noStrike" cap="none" dirty="0">
                <a:solidFill>
                  <a:schemeClr val="dk1"/>
                </a:solidFill>
                <a:latin typeface="Browallia New" pitchFamily="34" charset="-34"/>
                <a:cs typeface="Browallia New" pitchFamily="34" charset="-34"/>
                <a:sym typeface="Arial"/>
              </a:rPr>
              <a:t> 	BP 112/71 mmHg</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General appearance :</a:t>
            </a:r>
            <a:r>
              <a:rPr lang="en-US" sz="3200" b="1" i="0" u="none" strike="noStrike" cap="none" dirty="0">
                <a:solidFill>
                  <a:schemeClr val="dk1"/>
                </a:solidFill>
                <a:latin typeface="Browallia New" pitchFamily="34" charset="-34"/>
                <a:cs typeface="Browallia New" pitchFamily="34" charset="-34"/>
                <a:sym typeface="Arial"/>
              </a:rPr>
              <a:t> A Thai pregnant woman, good consciousness, not pale,                    no jaundice, no </a:t>
            </a:r>
            <a:r>
              <a:rPr lang="en-US" sz="3200" b="1" i="0" u="none" strike="noStrike" cap="none" dirty="0" err="1">
                <a:solidFill>
                  <a:schemeClr val="dk1"/>
                </a:solidFill>
                <a:latin typeface="Browallia New" pitchFamily="34" charset="-34"/>
                <a:cs typeface="Browallia New" pitchFamily="34" charset="-34"/>
                <a:sym typeface="Arial"/>
              </a:rPr>
              <a:t>dyspnea</a:t>
            </a:r>
            <a:r>
              <a:rPr lang="en-US" sz="3200" b="1" i="0" u="none" strike="noStrike" cap="none" dirty="0">
                <a:solidFill>
                  <a:schemeClr val="dk1"/>
                </a:solidFill>
                <a:latin typeface="Browallia New" pitchFamily="34" charset="-34"/>
                <a:cs typeface="Browallia New" pitchFamily="34" charset="-34"/>
                <a:sym typeface="Arial"/>
              </a:rPr>
              <a:t>, no cyanosis</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HEENT :</a:t>
            </a:r>
            <a:r>
              <a:rPr lang="en-US" sz="3200" b="1" i="0" u="none" strike="noStrike" cap="none" dirty="0">
                <a:solidFill>
                  <a:schemeClr val="dk1"/>
                </a:solidFill>
                <a:latin typeface="Browallia New" pitchFamily="34" charset="-34"/>
                <a:cs typeface="Browallia New" pitchFamily="34" charset="-34"/>
                <a:sym typeface="Arial"/>
              </a:rPr>
              <a:t> not pale conjunctivae, </a:t>
            </a:r>
            <a:r>
              <a:rPr lang="en-US" sz="3200" b="1" i="0" u="none" strike="noStrike" cap="none" dirty="0" err="1">
                <a:solidFill>
                  <a:schemeClr val="dk1"/>
                </a:solidFill>
                <a:latin typeface="Browallia New" pitchFamily="34" charset="-34"/>
                <a:cs typeface="Browallia New" pitchFamily="34" charset="-34"/>
                <a:sym typeface="Arial"/>
              </a:rPr>
              <a:t>anicteric</a:t>
            </a:r>
            <a:r>
              <a:rPr lang="en-US" sz="3200" b="1" i="0" u="none" strike="noStrike" cap="none" dirty="0">
                <a:solidFill>
                  <a:schemeClr val="dk1"/>
                </a:solidFill>
                <a:latin typeface="Browallia New" pitchFamily="34" charset="-34"/>
                <a:cs typeface="Browallia New" pitchFamily="34" charset="-34"/>
                <a:sym typeface="Arial"/>
              </a:rPr>
              <a:t> sclera, no dry lips</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Cardiovascular :</a:t>
            </a:r>
            <a:r>
              <a:rPr lang="en-US" sz="3200" b="1" i="0" u="none" strike="noStrike" cap="none" dirty="0">
                <a:solidFill>
                  <a:schemeClr val="dk1"/>
                </a:solidFill>
                <a:latin typeface="Browallia New" pitchFamily="34" charset="-34"/>
                <a:cs typeface="Browallia New" pitchFamily="34" charset="-34"/>
                <a:sym typeface="Arial"/>
              </a:rPr>
              <a:t> normal S1&amp;S2, no murmur, full pulse</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Respiratory :</a:t>
            </a:r>
            <a:r>
              <a:rPr lang="en-US" sz="3200" b="1" i="0" u="none" strike="noStrike" cap="none" dirty="0">
                <a:solidFill>
                  <a:schemeClr val="dk1"/>
                </a:solidFill>
                <a:latin typeface="Browallia New" pitchFamily="34" charset="-34"/>
                <a:cs typeface="Browallia New" pitchFamily="34" charset="-34"/>
                <a:sym typeface="Arial"/>
              </a:rPr>
              <a:t> normal and equal breath sound, clear both lungs, no adventitious sound</a:t>
            </a:r>
          </a:p>
          <a:p>
            <a:pPr marL="0" marR="0" lvl="0" indent="0" algn="l" rtl="0">
              <a:lnSpc>
                <a:spcPct val="90000"/>
              </a:lnSpc>
              <a:spcBef>
                <a:spcPts val="1000"/>
              </a:spcBef>
              <a:buClr>
                <a:schemeClr val="dk1"/>
              </a:buClr>
              <a:buSzPct val="25000"/>
              <a:buFont typeface="Arial"/>
              <a:buNone/>
            </a:pPr>
            <a:endParaRPr sz="36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idx="1"/>
          </p:nvPr>
        </p:nvSpPr>
        <p:spPr>
          <a:xfrm>
            <a:off x="838200" y="1045029"/>
            <a:ext cx="10515599" cy="513193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Arial"/>
              <a:buChar char="•"/>
            </a:pPr>
            <a:r>
              <a:rPr lang="en-US" sz="3600" b="1" i="0" u="none" strike="noStrike" cap="none" dirty="0">
                <a:solidFill>
                  <a:srgbClr val="C00000"/>
                </a:solidFill>
                <a:latin typeface="Browallia New" pitchFamily="34" charset="-34"/>
                <a:cs typeface="Browallia New" pitchFamily="34" charset="-34"/>
                <a:sym typeface="Arial"/>
              </a:rPr>
              <a:t>Breast :</a:t>
            </a:r>
            <a:r>
              <a:rPr lang="en-US" sz="3600" b="1" i="0" u="none" strike="noStrike" cap="none" dirty="0">
                <a:solidFill>
                  <a:schemeClr val="dk1"/>
                </a:solidFill>
                <a:latin typeface="Browallia New" pitchFamily="34" charset="-34"/>
                <a:cs typeface="Browallia New" pitchFamily="34" charset="-34"/>
                <a:sym typeface="Arial"/>
              </a:rPr>
              <a:t> symmetrical shape and size, no ulcer, no skin dimple, no sign of inflammation, no retracted nipples, no abnormal discharge per nipples, </a:t>
            </a:r>
            <a:r>
              <a:rPr lang="en-US" sz="3600" b="1" i="0" u="sng" strike="noStrike" cap="none" dirty="0" err="1">
                <a:solidFill>
                  <a:schemeClr val="dk1"/>
                </a:solidFill>
                <a:latin typeface="Browallia New" pitchFamily="34" charset="-34"/>
                <a:cs typeface="Browallia New" pitchFamily="34" charset="-34"/>
                <a:sym typeface="Arial"/>
              </a:rPr>
              <a:t>hyperpigmentation</a:t>
            </a:r>
            <a:r>
              <a:rPr lang="en-US" sz="3600" b="1" i="0" u="sng" strike="noStrike" cap="none" dirty="0">
                <a:solidFill>
                  <a:schemeClr val="dk1"/>
                </a:solidFill>
                <a:latin typeface="Browallia New" pitchFamily="34" charset="-34"/>
                <a:cs typeface="Browallia New" pitchFamily="34" charset="-34"/>
                <a:sym typeface="Arial"/>
              </a:rPr>
              <a:t> of skin at nipple and areola</a:t>
            </a:r>
          </a:p>
          <a:p>
            <a:pPr marL="228600" marR="0" lvl="0" indent="-228600" algn="l" rtl="0">
              <a:lnSpc>
                <a:spcPct val="90000"/>
              </a:lnSpc>
              <a:spcBef>
                <a:spcPts val="1000"/>
              </a:spcBef>
              <a:spcAft>
                <a:spcPts val="0"/>
              </a:spcAft>
              <a:buClr>
                <a:srgbClr val="C00000"/>
              </a:buClr>
              <a:buSzPct val="100000"/>
              <a:buFont typeface="Arial"/>
              <a:buChar char="•"/>
            </a:pPr>
            <a:r>
              <a:rPr lang="en-US" sz="3600" b="1" i="0" u="none" strike="noStrike" cap="none" dirty="0">
                <a:solidFill>
                  <a:srgbClr val="C00000"/>
                </a:solidFill>
                <a:latin typeface="Browallia New" pitchFamily="34" charset="-34"/>
                <a:cs typeface="Browallia New" pitchFamily="34" charset="-34"/>
                <a:sym typeface="Arial"/>
              </a:rPr>
              <a:t>Abdomen :</a:t>
            </a:r>
            <a:r>
              <a:rPr lang="en-US" sz="3600" b="1" i="0" u="none" strike="noStrike" cap="none" dirty="0">
                <a:solidFill>
                  <a:schemeClr val="dk1"/>
                </a:solidFill>
                <a:latin typeface="Browallia New" pitchFamily="34" charset="-34"/>
                <a:cs typeface="Browallia New" pitchFamily="34" charset="-34"/>
                <a:sym typeface="Arial"/>
              </a:rPr>
              <a:t> globular shape, surgical scar at low midline, </a:t>
            </a:r>
            <a:r>
              <a:rPr lang="en-US" sz="3600" b="1" i="0" u="none" strike="noStrike" cap="none" dirty="0" err="1">
                <a:solidFill>
                  <a:schemeClr val="dk1"/>
                </a:solidFill>
                <a:latin typeface="Browallia New" pitchFamily="34" charset="-34"/>
                <a:cs typeface="Browallia New" pitchFamily="34" charset="-34"/>
                <a:sym typeface="Arial"/>
              </a:rPr>
              <a:t>normoactive</a:t>
            </a:r>
            <a:r>
              <a:rPr lang="en-US" sz="3600" b="1" i="0" u="none" strike="noStrike" cap="none" dirty="0">
                <a:solidFill>
                  <a:schemeClr val="dk1"/>
                </a:solidFill>
                <a:latin typeface="Browallia New" pitchFamily="34" charset="-34"/>
                <a:cs typeface="Browallia New" pitchFamily="34" charset="-34"/>
                <a:sym typeface="Arial"/>
              </a:rPr>
              <a:t> bowel sound, soft, not tender</a:t>
            </a:r>
          </a:p>
          <a:p>
            <a:pPr marL="228600" marR="0" lvl="0" indent="-228600" algn="l" rtl="0">
              <a:lnSpc>
                <a:spcPct val="90000"/>
              </a:lnSpc>
              <a:spcBef>
                <a:spcPts val="1000"/>
              </a:spcBef>
              <a:buClr>
                <a:schemeClr val="dk1"/>
              </a:buClr>
              <a:buSzPct val="100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idx="1"/>
          </p:nvPr>
        </p:nvSpPr>
        <p:spPr>
          <a:xfrm>
            <a:off x="838200" y="1123405"/>
            <a:ext cx="10789920" cy="486591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500" b="1" i="0" u="none" strike="noStrike" cap="none" dirty="0">
                <a:solidFill>
                  <a:schemeClr val="dk1"/>
                </a:solidFill>
                <a:latin typeface="Browallia New" pitchFamily="34" charset="-34"/>
                <a:cs typeface="Browallia New" pitchFamily="34" charset="-34"/>
                <a:sym typeface="Arial"/>
              </a:rPr>
              <a:t>Leopold’s maneuver</a:t>
            </a:r>
          </a:p>
          <a:p>
            <a:pPr marL="0" marR="0" lvl="0" indent="0" algn="l" rtl="0">
              <a:lnSpc>
                <a:spcPct val="90000"/>
              </a:lnSpc>
              <a:spcBef>
                <a:spcPts val="1000"/>
              </a:spcBef>
              <a:spcAft>
                <a:spcPts val="0"/>
              </a:spcAft>
              <a:buClr>
                <a:schemeClr val="dk1"/>
              </a:buClr>
              <a:buSzPct val="25000"/>
              <a:buFont typeface="Arial"/>
              <a:buNone/>
            </a:pPr>
            <a:r>
              <a:rPr lang="en-US" sz="3500" b="1" i="0" u="none" strike="noStrike" cap="none" dirty="0">
                <a:solidFill>
                  <a:schemeClr val="dk1"/>
                </a:solidFill>
                <a:latin typeface="Browallia New" pitchFamily="34" charset="-34"/>
                <a:cs typeface="Browallia New" pitchFamily="34" charset="-34"/>
                <a:sym typeface="Arial"/>
              </a:rPr>
              <a:t>  	- </a:t>
            </a:r>
            <a:r>
              <a:rPr lang="en-US" sz="3500" b="1" i="0" u="none" strike="noStrike" cap="none" dirty="0" err="1">
                <a:solidFill>
                  <a:schemeClr val="dk1"/>
                </a:solidFill>
                <a:latin typeface="Browallia New" pitchFamily="34" charset="-34"/>
                <a:cs typeface="Browallia New" pitchFamily="34" charset="-34"/>
                <a:sym typeface="Arial"/>
              </a:rPr>
              <a:t>Fundal</a:t>
            </a:r>
            <a:r>
              <a:rPr lang="en-US" sz="3500" b="1" i="0" u="none" strike="noStrike" cap="none" dirty="0">
                <a:solidFill>
                  <a:schemeClr val="dk1"/>
                </a:solidFill>
                <a:latin typeface="Browallia New" pitchFamily="34" charset="-34"/>
                <a:cs typeface="Browallia New" pitchFamily="34" charset="-34"/>
                <a:sym typeface="Arial"/>
              </a:rPr>
              <a:t> grip : </a:t>
            </a:r>
            <a:r>
              <a:rPr lang="en-US" sz="3500" b="1" i="0" u="sng" strike="noStrike" cap="none" dirty="0" err="1">
                <a:solidFill>
                  <a:schemeClr val="dk1"/>
                </a:solidFill>
                <a:latin typeface="Browallia New" pitchFamily="34" charset="-34"/>
                <a:cs typeface="Browallia New" pitchFamily="34" charset="-34"/>
                <a:sym typeface="Arial"/>
              </a:rPr>
              <a:t>fundal</a:t>
            </a:r>
            <a:r>
              <a:rPr lang="en-US" sz="3500" b="1" i="0" u="sng" strike="noStrike" cap="none" dirty="0">
                <a:solidFill>
                  <a:schemeClr val="dk1"/>
                </a:solidFill>
                <a:latin typeface="Browallia New" pitchFamily="34" charset="-34"/>
                <a:cs typeface="Browallia New" pitchFamily="34" charset="-34"/>
                <a:sym typeface="Arial"/>
              </a:rPr>
              <a:t> height at 3/4 above umbilicus</a:t>
            </a:r>
          </a:p>
          <a:p>
            <a:pPr marL="0" marR="0" lvl="0" indent="0" algn="l" rtl="0">
              <a:lnSpc>
                <a:spcPct val="90000"/>
              </a:lnSpc>
              <a:spcBef>
                <a:spcPts val="1000"/>
              </a:spcBef>
              <a:spcAft>
                <a:spcPts val="0"/>
              </a:spcAft>
              <a:buClr>
                <a:schemeClr val="dk1"/>
              </a:buClr>
              <a:buSzPct val="25000"/>
              <a:buFont typeface="Arial"/>
              <a:buNone/>
            </a:pPr>
            <a:r>
              <a:rPr lang="en-US" sz="3500" b="1" i="0" u="none" strike="noStrike" cap="none" dirty="0">
                <a:solidFill>
                  <a:schemeClr val="dk1"/>
                </a:solidFill>
                <a:latin typeface="Browallia New" pitchFamily="34" charset="-34"/>
                <a:cs typeface="Browallia New" pitchFamily="34" charset="-34"/>
                <a:sym typeface="Arial"/>
              </a:rPr>
              <a:t>	- </a:t>
            </a:r>
            <a:r>
              <a:rPr lang="en-US" sz="3500" b="1" i="0" u="none" strike="noStrike" cap="none" dirty="0" err="1">
                <a:solidFill>
                  <a:schemeClr val="dk1"/>
                </a:solidFill>
                <a:latin typeface="Browallia New" pitchFamily="34" charset="-34"/>
                <a:cs typeface="Browallia New" pitchFamily="34" charset="-34"/>
                <a:sym typeface="Arial"/>
              </a:rPr>
              <a:t>Paraumbilical</a:t>
            </a:r>
            <a:r>
              <a:rPr lang="en-US" sz="3500" b="1" i="0" u="none" strike="noStrike" cap="none" dirty="0">
                <a:solidFill>
                  <a:schemeClr val="dk1"/>
                </a:solidFill>
                <a:latin typeface="Browallia New" pitchFamily="34" charset="-34"/>
                <a:cs typeface="Browallia New" pitchFamily="34" charset="-34"/>
                <a:sym typeface="Arial"/>
              </a:rPr>
              <a:t> grip : </a:t>
            </a:r>
            <a:r>
              <a:rPr lang="en-US" sz="3500" b="1" i="0" u="sng" strike="noStrike" cap="none" dirty="0">
                <a:solidFill>
                  <a:schemeClr val="dk1"/>
                </a:solidFill>
                <a:latin typeface="Browallia New" pitchFamily="34" charset="-34"/>
                <a:cs typeface="Browallia New" pitchFamily="34" charset="-34"/>
                <a:sym typeface="Arial"/>
              </a:rPr>
              <a:t>large part at left side, longitudinal lie</a:t>
            </a:r>
          </a:p>
          <a:p>
            <a:pPr marL="0" marR="0" lvl="0" indent="0" algn="l" rtl="0">
              <a:lnSpc>
                <a:spcPct val="90000"/>
              </a:lnSpc>
              <a:spcBef>
                <a:spcPts val="1000"/>
              </a:spcBef>
              <a:spcAft>
                <a:spcPts val="0"/>
              </a:spcAft>
              <a:buClr>
                <a:schemeClr val="dk1"/>
              </a:buClr>
              <a:buSzPct val="25000"/>
              <a:buFont typeface="Arial"/>
              <a:buNone/>
            </a:pPr>
            <a:r>
              <a:rPr lang="en-US" sz="3500" b="1" i="0" u="none" strike="noStrike" cap="none" dirty="0">
                <a:solidFill>
                  <a:schemeClr val="dk1"/>
                </a:solidFill>
                <a:latin typeface="Browallia New" pitchFamily="34" charset="-34"/>
                <a:cs typeface="Browallia New" pitchFamily="34" charset="-34"/>
                <a:sym typeface="Arial"/>
              </a:rPr>
              <a:t>	- </a:t>
            </a:r>
            <a:r>
              <a:rPr lang="en-US" sz="3500" b="1" i="0" u="none" strike="noStrike" cap="none" dirty="0" err="1">
                <a:solidFill>
                  <a:schemeClr val="dk1"/>
                </a:solidFill>
                <a:latin typeface="Browallia New" pitchFamily="34" charset="-34"/>
                <a:cs typeface="Browallia New" pitchFamily="34" charset="-34"/>
                <a:sym typeface="Arial"/>
              </a:rPr>
              <a:t>Pawlik’s</a:t>
            </a:r>
            <a:r>
              <a:rPr lang="en-US" sz="3500" b="1" i="0" u="none" strike="noStrike" cap="none" dirty="0">
                <a:solidFill>
                  <a:schemeClr val="dk1"/>
                </a:solidFill>
                <a:latin typeface="Browallia New" pitchFamily="34" charset="-34"/>
                <a:cs typeface="Browallia New" pitchFamily="34" charset="-34"/>
                <a:sym typeface="Arial"/>
              </a:rPr>
              <a:t> grip : </a:t>
            </a:r>
            <a:r>
              <a:rPr lang="en-US" sz="3500" b="1" i="0" u="sng" strike="noStrike" cap="none" dirty="0">
                <a:solidFill>
                  <a:schemeClr val="dk1"/>
                </a:solidFill>
                <a:latin typeface="Browallia New" pitchFamily="34" charset="-34"/>
                <a:cs typeface="Browallia New" pitchFamily="34" charset="-34"/>
                <a:sym typeface="Arial"/>
              </a:rPr>
              <a:t>Breech presentation</a:t>
            </a:r>
          </a:p>
          <a:p>
            <a:pPr marL="0" marR="0" lvl="0" indent="0" algn="l" rtl="0">
              <a:lnSpc>
                <a:spcPct val="90000"/>
              </a:lnSpc>
              <a:spcBef>
                <a:spcPts val="1000"/>
              </a:spcBef>
              <a:spcAft>
                <a:spcPts val="0"/>
              </a:spcAft>
              <a:buClr>
                <a:schemeClr val="dk1"/>
              </a:buClr>
              <a:buSzPct val="25000"/>
              <a:buFont typeface="Arial"/>
              <a:buNone/>
            </a:pPr>
            <a:r>
              <a:rPr lang="en-US" sz="3500" b="1" i="0" u="none" strike="noStrike" cap="none" dirty="0">
                <a:solidFill>
                  <a:schemeClr val="dk1"/>
                </a:solidFill>
                <a:latin typeface="Browallia New" pitchFamily="34" charset="-34"/>
                <a:cs typeface="Browallia New" pitchFamily="34" charset="-34"/>
                <a:sym typeface="Arial"/>
              </a:rPr>
              <a:t>	- Bilateral inguinal grip : </a:t>
            </a:r>
            <a:r>
              <a:rPr lang="en-US" sz="3500" b="1" i="0" u="sng" strike="noStrike" cap="none" dirty="0">
                <a:solidFill>
                  <a:schemeClr val="dk1"/>
                </a:solidFill>
                <a:latin typeface="Browallia New" pitchFamily="34" charset="-34"/>
                <a:cs typeface="Browallia New" pitchFamily="34" charset="-34"/>
                <a:sym typeface="Arial"/>
              </a:rPr>
              <a:t>no engagement</a:t>
            </a:r>
          </a:p>
          <a:p>
            <a:pPr marL="228600" marR="0" lvl="0" indent="-228600" algn="l" rtl="0">
              <a:lnSpc>
                <a:spcPct val="90000"/>
              </a:lnSpc>
              <a:spcBef>
                <a:spcPts val="1000"/>
              </a:spcBef>
              <a:spcAft>
                <a:spcPts val="0"/>
              </a:spcAft>
              <a:buClr>
                <a:schemeClr val="dk1"/>
              </a:buClr>
              <a:buSzPct val="100000"/>
              <a:buFont typeface="Arial"/>
              <a:buChar char="•"/>
            </a:pPr>
            <a:r>
              <a:rPr lang="en-US" sz="3500" dirty="0">
                <a:latin typeface="Browallia New" pitchFamily="34" charset="-34"/>
                <a:cs typeface="Browallia New" pitchFamily="34" charset="-34"/>
              </a:rPr>
              <a:t>Estimated fetal weight 3000 gm</a:t>
            </a:r>
          </a:p>
          <a:p>
            <a:pPr marL="228600" marR="0" lvl="0" indent="-228600" algn="l" rtl="0">
              <a:lnSpc>
                <a:spcPct val="90000"/>
              </a:lnSpc>
              <a:spcBef>
                <a:spcPts val="1000"/>
              </a:spcBef>
              <a:spcAft>
                <a:spcPts val="0"/>
              </a:spcAft>
              <a:buClr>
                <a:schemeClr val="dk1"/>
              </a:buClr>
              <a:buSzPct val="100000"/>
              <a:buFont typeface="Arial"/>
              <a:buChar char="•"/>
            </a:pPr>
            <a:r>
              <a:rPr lang="en-US" sz="3500" b="1" i="0" u="none" strike="noStrike" cap="none" dirty="0">
                <a:solidFill>
                  <a:schemeClr val="dk1"/>
                </a:solidFill>
                <a:latin typeface="Browallia New" pitchFamily="34" charset="-34"/>
                <a:cs typeface="Browallia New" pitchFamily="34" charset="-34"/>
                <a:sym typeface="Arial"/>
              </a:rPr>
              <a:t>Fetal movement positive, FHR 140 </a:t>
            </a:r>
            <a:r>
              <a:rPr lang="en-US" sz="3500" b="1" i="0" u="none" strike="noStrike" cap="none" dirty="0" err="1">
                <a:solidFill>
                  <a:schemeClr val="dk1"/>
                </a:solidFill>
                <a:latin typeface="Browallia New" pitchFamily="34" charset="-34"/>
                <a:cs typeface="Browallia New" pitchFamily="34" charset="-34"/>
                <a:sym typeface="Arial"/>
              </a:rPr>
              <a:t>bpm</a:t>
            </a:r>
            <a:endParaRPr lang="en-US" sz="35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500" b="1" i="0" u="none" strike="noStrike" cap="none" dirty="0">
                <a:solidFill>
                  <a:schemeClr val="dk1"/>
                </a:solidFill>
                <a:latin typeface="Browallia New" pitchFamily="34" charset="-34"/>
                <a:cs typeface="Browallia New" pitchFamily="34" charset="-34"/>
                <a:sym typeface="Arial"/>
              </a:rPr>
              <a:t>Uterine contraction : </a:t>
            </a:r>
            <a:r>
              <a:rPr lang="en-US" sz="3500" b="1" i="0" u="sng" strike="noStrike" cap="none" dirty="0">
                <a:solidFill>
                  <a:schemeClr val="dk1"/>
                </a:solidFill>
                <a:latin typeface="Browallia New" pitchFamily="34" charset="-34"/>
                <a:cs typeface="Browallia New" pitchFamily="34" charset="-34"/>
                <a:sym typeface="Arial"/>
              </a:rPr>
              <a:t>duration 45 </a:t>
            </a:r>
            <a:r>
              <a:rPr lang="en-US" sz="3500" b="1" i="0" u="sng" strike="noStrike" cap="none" dirty="0" err="1">
                <a:solidFill>
                  <a:schemeClr val="dk1"/>
                </a:solidFill>
                <a:latin typeface="Browallia New" pitchFamily="34" charset="-34"/>
                <a:cs typeface="Browallia New" pitchFamily="34" charset="-34"/>
                <a:sym typeface="Arial"/>
              </a:rPr>
              <a:t>secs</a:t>
            </a:r>
            <a:r>
              <a:rPr lang="en-US" sz="3500" b="1" i="0" u="sng" strike="noStrike" cap="none" dirty="0">
                <a:solidFill>
                  <a:schemeClr val="dk1"/>
                </a:solidFill>
                <a:latin typeface="Browallia New" pitchFamily="34" charset="-34"/>
                <a:cs typeface="Browallia New" pitchFamily="34" charset="-34"/>
                <a:sym typeface="Arial"/>
              </a:rPr>
              <a:t>, interval 2 </a:t>
            </a:r>
            <a:r>
              <a:rPr lang="en-US" sz="3500" b="1" i="0" u="sng" strike="noStrike" cap="none" dirty="0" err="1">
                <a:solidFill>
                  <a:schemeClr val="dk1"/>
                </a:solidFill>
                <a:latin typeface="Browallia New" pitchFamily="34" charset="-34"/>
                <a:cs typeface="Browallia New" pitchFamily="34" charset="-34"/>
                <a:sym typeface="Arial"/>
              </a:rPr>
              <a:t>mins</a:t>
            </a:r>
            <a:r>
              <a:rPr lang="en-US" sz="3500" b="1" i="0" u="sng" strike="noStrike" cap="none" dirty="0">
                <a:solidFill>
                  <a:schemeClr val="dk1"/>
                </a:solidFill>
                <a:latin typeface="Browallia New" pitchFamily="34" charset="-34"/>
                <a:cs typeface="Browallia New" pitchFamily="34" charset="-34"/>
                <a:sym typeface="Arial"/>
              </a:rPr>
              <a:t>, moderate intensity</a:t>
            </a:r>
          </a:p>
          <a:p>
            <a:pPr marL="0" marR="0" lvl="0" indent="0" algn="l" rtl="0">
              <a:lnSpc>
                <a:spcPct val="90000"/>
              </a:lnSpc>
              <a:spcBef>
                <a:spcPts val="1000"/>
              </a:spcBef>
              <a:buClr>
                <a:schemeClr val="dk1"/>
              </a:buClr>
              <a:buSzPct val="25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idx="1"/>
          </p:nvPr>
        </p:nvSpPr>
        <p:spPr>
          <a:xfrm>
            <a:off x="838200" y="671212"/>
            <a:ext cx="11353800" cy="6015789"/>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Pelvic examination (5.30 น.)</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Dilatation 1 cm, Effacement 25%, Station -1, soft consistency</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Anterior position , Membrane rupture, Amniotic fluid : thick </a:t>
            </a:r>
            <a:r>
              <a:rPr lang="en-US" sz="3200" b="1" i="0" u="none" strike="noStrike" cap="none" dirty="0" err="1">
                <a:solidFill>
                  <a:schemeClr val="dk1"/>
                </a:solidFill>
                <a:latin typeface="Browallia New" pitchFamily="34" charset="-34"/>
                <a:cs typeface="Browallia New" pitchFamily="34" charset="-34"/>
                <a:sym typeface="Arial"/>
              </a:rPr>
              <a:t>meconium</a:t>
            </a:r>
            <a:r>
              <a:rPr lang="en-US" sz="3200" b="1" i="0" u="none" strike="noStrike" cap="none" dirty="0">
                <a:solidFill>
                  <a:schemeClr val="dk1"/>
                </a:solidFill>
                <a:latin typeface="Browallia New" pitchFamily="34" charset="-34"/>
                <a:cs typeface="Browallia New" pitchFamily="34" charset="-34"/>
                <a:sym typeface="Arial"/>
              </a:rPr>
              <a:t>,</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Adequate </a:t>
            </a:r>
            <a:r>
              <a:rPr lang="en-US" sz="3200" b="1" i="0" u="none" strike="noStrike" cap="none" dirty="0" err="1">
                <a:solidFill>
                  <a:schemeClr val="dk1"/>
                </a:solidFill>
                <a:latin typeface="Browallia New" pitchFamily="34" charset="-34"/>
                <a:cs typeface="Browallia New" pitchFamily="34" charset="-34"/>
                <a:sym typeface="Arial"/>
              </a:rPr>
              <a:t>pelvimetry</a:t>
            </a:r>
            <a:r>
              <a:rPr lang="en-US" sz="3200" b="1" i="0" u="none" strike="noStrike" cap="none" dirty="0">
                <a:solidFill>
                  <a:schemeClr val="dk1"/>
                </a:solidFill>
                <a:latin typeface="Browallia New" pitchFamily="34" charset="-34"/>
                <a:cs typeface="Browallia New" pitchFamily="34" charset="-34"/>
                <a:sym typeface="Arial"/>
              </a:rPr>
              <a:t> (Bishop score = 7)</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Speculum : membrane leakage, positive </a:t>
            </a:r>
            <a:r>
              <a:rPr lang="en-US" sz="3200" b="1" i="0" u="none" strike="noStrike" cap="none" dirty="0" err="1">
                <a:solidFill>
                  <a:schemeClr val="dk1"/>
                </a:solidFill>
                <a:latin typeface="Browallia New" pitchFamily="34" charset="-34"/>
                <a:cs typeface="Browallia New" pitchFamily="34" charset="-34"/>
                <a:sym typeface="Arial"/>
              </a:rPr>
              <a:t>nitrazine</a:t>
            </a:r>
            <a:r>
              <a:rPr lang="en-US" sz="3200" b="1" i="0" u="none" strike="noStrike" cap="none" dirty="0">
                <a:solidFill>
                  <a:schemeClr val="dk1"/>
                </a:solidFill>
                <a:latin typeface="Browallia New" pitchFamily="34" charset="-34"/>
                <a:cs typeface="Browallia New" pitchFamily="34" charset="-34"/>
                <a:sym typeface="Arial"/>
              </a:rPr>
              <a:t> and pooling test</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Extremities :</a:t>
            </a:r>
            <a:r>
              <a:rPr lang="en-US" sz="3200" b="1" i="0" u="none" strike="noStrike" cap="none" dirty="0">
                <a:solidFill>
                  <a:schemeClr val="dk1"/>
                </a:solidFill>
                <a:latin typeface="Browallia New" pitchFamily="34" charset="-34"/>
                <a:cs typeface="Browallia New" pitchFamily="34" charset="-34"/>
                <a:sym typeface="Arial"/>
              </a:rPr>
              <a:t> no deformities, no rash, no pitting edema, capillary refill &lt; 2 </a:t>
            </a:r>
            <a:r>
              <a:rPr lang="en-US" sz="3200" b="1" i="0" u="none" strike="noStrike" cap="none" dirty="0" err="1">
                <a:solidFill>
                  <a:schemeClr val="dk1"/>
                </a:solidFill>
                <a:latin typeface="Browallia New" pitchFamily="34" charset="-34"/>
                <a:cs typeface="Browallia New" pitchFamily="34" charset="-34"/>
                <a:sym typeface="Arial"/>
              </a:rPr>
              <a:t>secs</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Neurological exam :</a:t>
            </a:r>
            <a:r>
              <a:rPr lang="en-US" sz="3200" b="1" i="0" u="none" strike="noStrike" cap="none" dirty="0">
                <a:solidFill>
                  <a:schemeClr val="dk1"/>
                </a:solidFill>
                <a:latin typeface="Browallia New" pitchFamily="34" charset="-34"/>
                <a:cs typeface="Browallia New" pitchFamily="34" charset="-34"/>
                <a:sym typeface="Arial"/>
              </a:rPr>
              <a:t> WNL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dirty="0">
                <a:solidFill>
                  <a:schemeClr val="dk1"/>
                </a:solidFill>
                <a:latin typeface="Browallia New" pitchFamily="34" charset="-34"/>
                <a:cs typeface="Browallia New" pitchFamily="34" charset="-34"/>
                <a:sym typeface="Arial"/>
              </a:rPr>
              <a:t>Problem list</a:t>
            </a:r>
          </a:p>
        </p:txBody>
      </p:sp>
      <p:sp>
        <p:nvSpPr>
          <p:cNvPr id="163" name="Shape 163"/>
          <p:cNvSpPr txBox="1">
            <a:spLocks noGrp="1"/>
          </p:cNvSpPr>
          <p:nvPr>
            <p:ph idx="1"/>
          </p:nvPr>
        </p:nvSpPr>
        <p:spPr>
          <a:prstGeom prst="rect">
            <a:avLst/>
          </a:prstGeom>
          <a:noFill/>
          <a:ln>
            <a:noFill/>
          </a:ln>
        </p:spPr>
        <p:txBody>
          <a:bodyPr lIns="91425" tIns="45700" rIns="91425" bIns="45700" anchor="t" anchorCtr="0">
            <a:noAutofit/>
          </a:bodyPr>
          <a:lstStyle/>
          <a:p>
            <a:pPr marL="514350" marR="0" lvl="1" indent="-514350" algn="l" rtl="0">
              <a:lnSpc>
                <a:spcPct val="90000"/>
              </a:lnSpc>
              <a:spcBef>
                <a:spcPts val="0"/>
              </a:spcBef>
              <a:spcAft>
                <a:spcPts val="0"/>
              </a:spcAft>
              <a:buClr>
                <a:schemeClr val="dk1"/>
              </a:buClr>
              <a:buSzPct val="100000"/>
              <a:buFont typeface="Arial"/>
              <a:buAutoNum type="arabicPeriod"/>
            </a:pPr>
            <a:r>
              <a:rPr lang="en-US" sz="3200" b="1" i="0" u="none" strike="noStrike" cap="none" dirty="0">
                <a:solidFill>
                  <a:schemeClr val="dk1"/>
                </a:solidFill>
                <a:latin typeface="Browallia New" pitchFamily="34" charset="-34"/>
                <a:cs typeface="Browallia New" pitchFamily="34" charset="-34"/>
                <a:sym typeface="Arial"/>
              </a:rPr>
              <a:t>G</a:t>
            </a:r>
            <a:r>
              <a:rPr lang="en-US" sz="3200" b="1" i="0" u="none" strike="noStrike" cap="none" baseline="-25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P</a:t>
            </a:r>
            <a:r>
              <a:rPr lang="en-US" sz="3200" b="1" i="0" u="none" strike="noStrike" cap="none" baseline="-25000" dirty="0">
                <a:solidFill>
                  <a:schemeClr val="dk1"/>
                </a:solidFill>
                <a:latin typeface="Browallia New" pitchFamily="34" charset="-34"/>
                <a:cs typeface="Browallia New" pitchFamily="34" charset="-34"/>
                <a:sym typeface="Arial"/>
              </a:rPr>
              <a:t>1</a:t>
            </a:r>
            <a:r>
              <a:rPr lang="en-US" sz="3200" b="1" i="0" u="none" strike="noStrike" cap="none" dirty="0">
                <a:solidFill>
                  <a:schemeClr val="dk1"/>
                </a:solidFill>
                <a:latin typeface="Browallia New" pitchFamily="34" charset="-34"/>
                <a:cs typeface="Browallia New" pitchFamily="34" charset="-34"/>
                <a:sym typeface="Arial"/>
              </a:rPr>
              <a:t>A</a:t>
            </a:r>
            <a:r>
              <a:rPr lang="en-US" sz="3200" b="1" i="0" u="none" strike="noStrike" cap="none" baseline="-25000" dirty="0">
                <a:solidFill>
                  <a:schemeClr val="dk1"/>
                </a:solidFill>
                <a:latin typeface="Browallia New" pitchFamily="34" charset="-34"/>
                <a:cs typeface="Browallia New" pitchFamily="34" charset="-34"/>
                <a:sym typeface="Arial"/>
              </a:rPr>
              <a:t>0</a:t>
            </a:r>
            <a:r>
              <a:rPr lang="en-US" sz="3200" b="1" i="0" u="none" strike="noStrike" cap="none" dirty="0">
                <a:solidFill>
                  <a:schemeClr val="dk1"/>
                </a:solidFill>
                <a:latin typeface="Browallia New" pitchFamily="34" charset="-34"/>
                <a:cs typeface="Browallia New" pitchFamily="34" charset="-34"/>
                <a:sym typeface="Arial"/>
              </a:rPr>
              <a:t> GA 37</a:t>
            </a:r>
            <a:r>
              <a:rPr lang="en-US" sz="3200" b="1" i="0" u="none" strike="noStrike" cap="none" baseline="30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 weeks by </a:t>
            </a:r>
            <a:r>
              <a:rPr lang="en-US" sz="3200" b="1" i="0" u="none" strike="noStrike" cap="none" dirty="0" err="1">
                <a:solidFill>
                  <a:schemeClr val="dk1"/>
                </a:solidFill>
                <a:latin typeface="Browallia New" pitchFamily="34" charset="-34"/>
                <a:cs typeface="Browallia New" pitchFamily="34" charset="-34"/>
                <a:sym typeface="Arial"/>
              </a:rPr>
              <a:t>ultrasonography</a:t>
            </a:r>
            <a:r>
              <a:rPr lang="en-US" sz="3200" b="1" i="0" u="none" strike="noStrike" cap="none" dirty="0">
                <a:solidFill>
                  <a:schemeClr val="dk1"/>
                </a:solidFill>
                <a:latin typeface="Browallia New" pitchFamily="34" charset="-34"/>
                <a:cs typeface="Browallia New" pitchFamily="34" charset="-34"/>
                <a:sym typeface="Arial"/>
              </a:rPr>
              <a:t> with true labor pain</a:t>
            </a:r>
          </a:p>
          <a:p>
            <a:pPr marL="514350" marR="0" lvl="1" indent="-514350" algn="l" rtl="0">
              <a:lnSpc>
                <a:spcPct val="90000"/>
              </a:lnSpc>
              <a:spcBef>
                <a:spcPts val="1000"/>
              </a:spcBef>
              <a:spcAft>
                <a:spcPts val="0"/>
              </a:spcAft>
              <a:buClr>
                <a:schemeClr val="dk1"/>
              </a:buClr>
              <a:buSzPct val="100000"/>
              <a:buFont typeface="Arial"/>
              <a:buAutoNum type="arabicPeriod"/>
            </a:pPr>
            <a:r>
              <a:rPr lang="en-US" sz="3200" b="1" i="0" u="none" strike="noStrike" cap="none" dirty="0">
                <a:solidFill>
                  <a:schemeClr val="dk1"/>
                </a:solidFill>
                <a:latin typeface="Browallia New" pitchFamily="34" charset="-34"/>
                <a:cs typeface="Browallia New" pitchFamily="34" charset="-34"/>
                <a:sym typeface="Arial"/>
              </a:rPr>
              <a:t>Breech presentation</a:t>
            </a:r>
          </a:p>
          <a:p>
            <a:pPr marL="514350" marR="0" lvl="1" indent="-514350" algn="l" rtl="0">
              <a:lnSpc>
                <a:spcPct val="90000"/>
              </a:lnSpc>
              <a:spcBef>
                <a:spcPts val="1000"/>
              </a:spcBef>
              <a:spcAft>
                <a:spcPts val="0"/>
              </a:spcAft>
              <a:buClr>
                <a:schemeClr val="dk1"/>
              </a:buClr>
              <a:buSzPct val="100000"/>
              <a:buFont typeface="Arial"/>
              <a:buAutoNum type="arabicPeriod"/>
            </a:pPr>
            <a:r>
              <a:rPr lang="en-US" sz="3200" b="1" i="0" u="none" strike="noStrike" cap="none" dirty="0">
                <a:solidFill>
                  <a:schemeClr val="dk1"/>
                </a:solidFill>
                <a:latin typeface="Browallia New" pitchFamily="34" charset="-34"/>
                <a:cs typeface="Browallia New" pitchFamily="34" charset="-34"/>
                <a:sym typeface="Arial"/>
              </a:rPr>
              <a:t>Premature rupture of membrane with thick </a:t>
            </a:r>
            <a:r>
              <a:rPr lang="en-US" sz="3200" b="1" i="0" u="none" strike="noStrike" cap="none" dirty="0" err="1">
                <a:solidFill>
                  <a:schemeClr val="dk1"/>
                </a:solidFill>
                <a:latin typeface="Browallia New" pitchFamily="34" charset="-34"/>
                <a:cs typeface="Browallia New" pitchFamily="34" charset="-34"/>
                <a:sym typeface="Arial"/>
              </a:rPr>
              <a:t>meconium</a:t>
            </a:r>
            <a:endParaRPr lang="en-US" sz="3200" b="1" i="0" u="none" strike="noStrike" cap="none" dirty="0">
              <a:solidFill>
                <a:schemeClr val="dk1"/>
              </a:solidFill>
              <a:latin typeface="Browallia New" pitchFamily="34" charset="-34"/>
              <a:cs typeface="Browallia New" pitchFamily="34" charset="-34"/>
              <a:sym typeface="Arial"/>
            </a:endParaRPr>
          </a:p>
          <a:p>
            <a:pPr marL="514350" marR="0" lvl="1" indent="-514350" algn="l" rtl="0">
              <a:lnSpc>
                <a:spcPct val="90000"/>
              </a:lnSpc>
              <a:spcBef>
                <a:spcPts val="1000"/>
              </a:spcBef>
              <a:spcAft>
                <a:spcPts val="0"/>
              </a:spcAft>
              <a:buClr>
                <a:schemeClr val="dk1"/>
              </a:buClr>
              <a:buSzPct val="100000"/>
              <a:buFont typeface="Arial"/>
              <a:buAutoNum type="arabicPeriod"/>
            </a:pPr>
            <a:r>
              <a:rPr lang="en-US" sz="3200" b="1" i="0" u="none" strike="noStrike" cap="none" dirty="0">
                <a:solidFill>
                  <a:schemeClr val="dk1"/>
                </a:solidFill>
                <a:latin typeface="Browallia New" pitchFamily="34" charset="-34"/>
                <a:cs typeface="Browallia New" pitchFamily="34" charset="-34"/>
                <a:sym typeface="Arial"/>
              </a:rPr>
              <a:t>ANC risk</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Previous cesarean section</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Elderly </a:t>
            </a:r>
            <a:r>
              <a:rPr lang="en-US" sz="3200" b="1" i="0" u="none" strike="noStrike" cap="none" dirty="0" err="1">
                <a:solidFill>
                  <a:schemeClr val="dk1"/>
                </a:solidFill>
                <a:latin typeface="Browallia New" pitchFamily="34" charset="-34"/>
                <a:cs typeface="Browallia New" pitchFamily="34" charset="-34"/>
                <a:sym typeface="Arial"/>
              </a:rPr>
              <a:t>Gravidarum</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Late ANC</a:t>
            </a:r>
          </a:p>
          <a:p>
            <a:pPr marL="685800" marR="0" lvl="1" indent="-228600" algn="l" rtl="0">
              <a:lnSpc>
                <a:spcPct val="90000"/>
              </a:lnSpc>
              <a:spcBef>
                <a:spcPts val="500"/>
              </a:spcBef>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Uncertained</a:t>
            </a:r>
            <a:r>
              <a:rPr lang="en-US" sz="3200" b="1" i="0" u="none" strike="noStrike" cap="none" dirty="0">
                <a:solidFill>
                  <a:schemeClr val="dk1"/>
                </a:solidFill>
                <a:latin typeface="Browallia New" pitchFamily="34" charset="-34"/>
                <a:cs typeface="Browallia New" pitchFamily="34" charset="-34"/>
                <a:sym typeface="Arial"/>
              </a:rPr>
              <a:t> LMP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dirty="0">
                <a:solidFill>
                  <a:schemeClr val="dk1"/>
                </a:solidFill>
                <a:latin typeface="Browallia New" pitchFamily="34" charset="-34"/>
                <a:cs typeface="Browallia New" pitchFamily="34" charset="-34"/>
                <a:sym typeface="Arial"/>
              </a:rPr>
              <a:t>Provisional diagnosis</a:t>
            </a:r>
          </a:p>
        </p:txBody>
      </p:sp>
      <p:sp>
        <p:nvSpPr>
          <p:cNvPr id="169" name="Shape 169"/>
          <p:cNvSpPr txBox="1">
            <a:spLocks noGrp="1"/>
          </p:cNvSpPr>
          <p:nvPr>
            <p:ph idx="1"/>
          </p:nvPr>
        </p:nvSpPr>
        <p:spPr>
          <a:prstGeom prst="rect">
            <a:avLst/>
          </a:prstGeom>
          <a:noFill/>
          <a:ln>
            <a:noFill/>
          </a:ln>
        </p:spPr>
        <p:txBody>
          <a:bodyPr lIns="91425" tIns="45700" rIns="91425" bIns="45700" anchor="t" anchorCtr="0">
            <a:noAutofit/>
          </a:bodyPr>
          <a:lstStyle/>
          <a:p>
            <a:pPr marL="514350" marR="0" lvl="1" indent="-514350" algn="l" rtl="0">
              <a:lnSpc>
                <a:spcPct val="90000"/>
              </a:lnSpc>
              <a:spcBef>
                <a:spcPts val="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G</a:t>
            </a:r>
            <a:r>
              <a:rPr lang="en-US" sz="3200" b="1" i="0" u="none" strike="noStrike" cap="none" baseline="-25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P</a:t>
            </a:r>
            <a:r>
              <a:rPr lang="en-US" sz="3200" b="1" i="0" u="none" strike="noStrike" cap="none" baseline="-25000" dirty="0">
                <a:solidFill>
                  <a:schemeClr val="dk1"/>
                </a:solidFill>
                <a:latin typeface="Browallia New" pitchFamily="34" charset="-34"/>
                <a:cs typeface="Browallia New" pitchFamily="34" charset="-34"/>
                <a:sym typeface="Arial"/>
              </a:rPr>
              <a:t>1</a:t>
            </a:r>
            <a:r>
              <a:rPr lang="en-US" sz="3200" b="1" i="0" u="none" strike="noStrike" cap="none" dirty="0">
                <a:solidFill>
                  <a:schemeClr val="dk1"/>
                </a:solidFill>
                <a:latin typeface="Browallia New" pitchFamily="34" charset="-34"/>
                <a:cs typeface="Browallia New" pitchFamily="34" charset="-34"/>
                <a:sym typeface="Arial"/>
              </a:rPr>
              <a:t>A</a:t>
            </a:r>
            <a:r>
              <a:rPr lang="en-US" sz="3200" b="1" i="0" u="none" strike="noStrike" cap="none" baseline="-25000" dirty="0">
                <a:solidFill>
                  <a:schemeClr val="dk1"/>
                </a:solidFill>
                <a:latin typeface="Browallia New" pitchFamily="34" charset="-34"/>
                <a:cs typeface="Browallia New" pitchFamily="34" charset="-34"/>
                <a:sym typeface="Arial"/>
              </a:rPr>
              <a:t>0</a:t>
            </a:r>
            <a:r>
              <a:rPr lang="en-US" sz="3200" b="1" i="0" u="none" strike="noStrike" cap="none" dirty="0">
                <a:solidFill>
                  <a:schemeClr val="dk1"/>
                </a:solidFill>
                <a:latin typeface="Browallia New" pitchFamily="34" charset="-34"/>
                <a:cs typeface="Browallia New" pitchFamily="34" charset="-34"/>
                <a:sym typeface="Arial"/>
              </a:rPr>
              <a:t> GA 37</a:t>
            </a:r>
            <a:r>
              <a:rPr lang="en-US" sz="3200" b="1" i="0" u="none" strike="noStrike" cap="none" baseline="30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 weeks by ultrasonography with Breech presentation</a:t>
            </a:r>
            <a:r>
              <a:rPr lang="en-US" sz="3200" b="1" dirty="0">
                <a:solidFill>
                  <a:schemeClr val="dk1"/>
                </a:solidFill>
                <a:latin typeface="Browallia New" pitchFamily="34" charset="-34"/>
                <a:cs typeface="Browallia New" pitchFamily="34" charset="-34"/>
                <a:sym typeface="Arial"/>
              </a:rPr>
              <a:t>, </a:t>
            </a:r>
            <a:r>
              <a:rPr lang="en-US" sz="3200" b="1" i="0" u="none" strike="noStrike" cap="none" dirty="0">
                <a:solidFill>
                  <a:schemeClr val="dk1"/>
                </a:solidFill>
                <a:latin typeface="Browallia New" pitchFamily="34" charset="-34"/>
                <a:cs typeface="Browallia New" pitchFamily="34" charset="-34"/>
                <a:sym typeface="Arial"/>
              </a:rPr>
              <a:t> </a:t>
            </a:r>
            <a:r>
              <a:rPr lang="en-US" sz="3200" b="1" dirty="0">
                <a:solidFill>
                  <a:schemeClr val="dk1"/>
                </a:solidFill>
                <a:latin typeface="Browallia New" pitchFamily="34" charset="-34"/>
                <a:cs typeface="Browallia New" pitchFamily="34" charset="-34"/>
                <a:sym typeface="Arial"/>
              </a:rPr>
              <a:t>p</a:t>
            </a:r>
            <a:r>
              <a:rPr lang="en-US" sz="3200" b="1" i="0" u="none" strike="noStrike" cap="none" dirty="0">
                <a:solidFill>
                  <a:schemeClr val="dk1"/>
                </a:solidFill>
                <a:latin typeface="Browallia New" pitchFamily="34" charset="-34"/>
                <a:cs typeface="Browallia New" pitchFamily="34" charset="-34"/>
                <a:sym typeface="Arial"/>
              </a:rPr>
              <a:t>remature rupture of membranes with thick meconium, </a:t>
            </a:r>
            <a:r>
              <a:rPr lang="en-US" sz="3200" b="1" dirty="0">
                <a:solidFill>
                  <a:schemeClr val="dk1"/>
                </a:solidFill>
                <a:latin typeface="Browallia New" pitchFamily="34" charset="-34"/>
                <a:cs typeface="Browallia New" pitchFamily="34" charset="-34"/>
                <a:sym typeface="Arial"/>
              </a:rPr>
              <a:t>p</a:t>
            </a:r>
            <a:r>
              <a:rPr lang="en-US" sz="3200" b="1" i="0" u="none" strike="noStrike" cap="none" dirty="0">
                <a:solidFill>
                  <a:schemeClr val="dk1"/>
                </a:solidFill>
                <a:latin typeface="Browallia New" pitchFamily="34" charset="-34"/>
                <a:cs typeface="Browallia New" pitchFamily="34" charset="-34"/>
                <a:sym typeface="Arial"/>
              </a:rPr>
              <a:t>revious cesarean section and elderly </a:t>
            </a:r>
            <a:r>
              <a:rPr lang="en-US" sz="3200" b="1" i="0" u="none" strike="noStrike" cap="none" dirty="0" err="1">
                <a:solidFill>
                  <a:schemeClr val="dk1"/>
                </a:solidFill>
                <a:latin typeface="Browallia New" pitchFamily="34" charset="-34"/>
                <a:cs typeface="Browallia New" pitchFamily="34" charset="-34"/>
                <a:sym typeface="Arial"/>
              </a:rPr>
              <a:t>gravidarum</a:t>
            </a:r>
            <a:r>
              <a:rPr lang="en-US" sz="3200" b="1" i="0" u="none" strike="noStrike" cap="none" dirty="0">
                <a:solidFill>
                  <a:schemeClr val="dk1"/>
                </a:solidFill>
                <a:latin typeface="Browallia New" pitchFamily="34" charset="-34"/>
                <a:cs typeface="Browallia New" pitchFamily="34" charset="-34"/>
                <a:sym typeface="Arial"/>
              </a:rPr>
              <a:t> in latent phase of labor</a:t>
            </a:r>
          </a:p>
          <a:p>
            <a:pPr marL="514350" marR="0" lvl="1" indent="-514350" algn="l" rtl="0">
              <a:lnSpc>
                <a:spcPct val="90000"/>
              </a:lnSpc>
              <a:spcBef>
                <a:spcPts val="1000"/>
              </a:spcBef>
              <a:buClr>
                <a:schemeClr val="dk1"/>
              </a:buClr>
              <a:buSzPct val="25000"/>
              <a:buFont typeface="Arial"/>
              <a:buNone/>
            </a:pPr>
            <a:endParaRPr sz="32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Arial"/>
              <a:buNone/>
            </a:pPr>
            <a:r>
              <a:rPr lang="en-US" sz="9600" b="1" i="0" u="none" strike="noStrike" cap="none" dirty="0">
                <a:solidFill>
                  <a:schemeClr val="dk1"/>
                </a:solidFill>
                <a:latin typeface="Browallia New" pitchFamily="34" charset="-34"/>
                <a:cs typeface="Browallia New" pitchFamily="34" charset="-34"/>
                <a:sym typeface="Arial"/>
              </a:rPr>
              <a:t>Discussion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Arial"/>
              <a:buNone/>
            </a:pPr>
            <a:r>
              <a:rPr lang="en-US" sz="4400" b="1" i="0" u="none" strike="noStrike" cap="none" dirty="0">
                <a:solidFill>
                  <a:schemeClr val="dk1"/>
                </a:solidFill>
                <a:latin typeface="Arial"/>
                <a:ea typeface="Arial"/>
                <a:cs typeface="Arial"/>
                <a:sym typeface="Arial"/>
              </a:rPr>
              <a:t>1. Breech presentation</a:t>
            </a:r>
          </a:p>
        </p:txBody>
      </p:sp>
      <p:sp>
        <p:nvSpPr>
          <p:cNvPr id="180" name="Shape 180"/>
          <p:cNvSpPr txBox="1">
            <a:spLocks noGrp="1"/>
          </p:cNvSpPr>
          <p:nvPr>
            <p:ph idx="1"/>
          </p:nvPr>
        </p:nvSpPr>
        <p:spPr>
          <a:xfrm>
            <a:off x="647699" y="2204864"/>
            <a:ext cx="10515599" cy="389716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เป็นหนึ่งในสาเหตุที่ทำให้คลอดยาก</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เกิดจากการที่ทารกไม่หมุนเอาส่วนศีรษะเป็นส่วนนำเพื่อเข้าสู่</a:t>
            </a:r>
            <a:r>
              <a:rPr lang="en-US" sz="3200" b="1" i="0" u="none" strike="noStrike" cap="none" dirty="0">
                <a:solidFill>
                  <a:schemeClr val="dk1"/>
                </a:solidFill>
                <a:latin typeface="Browallia New" pitchFamily="34" charset="-34"/>
                <a:cs typeface="Browallia New" pitchFamily="34" charset="-34"/>
                <a:sym typeface="Arial"/>
              </a:rPr>
              <a:t> pelvic region</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แบ่งออกได้เป็น</a:t>
            </a:r>
            <a:r>
              <a:rPr lang="en-US" sz="3200" b="1" i="0" u="none" strike="noStrike" cap="none" dirty="0">
                <a:solidFill>
                  <a:schemeClr val="dk1"/>
                </a:solidFill>
                <a:latin typeface="Browallia New" pitchFamily="34" charset="-34"/>
                <a:cs typeface="Browallia New" pitchFamily="34" charset="-34"/>
                <a:sym typeface="Arial"/>
              </a:rPr>
              <a:t> 3 </a:t>
            </a:r>
            <a:r>
              <a:rPr lang="en-US" sz="3200" b="1" i="0" u="none" strike="noStrike" cap="none" dirty="0" err="1">
                <a:solidFill>
                  <a:schemeClr val="dk1"/>
                </a:solidFill>
                <a:latin typeface="Browallia New" pitchFamily="34" charset="-34"/>
                <a:cs typeface="Browallia New" pitchFamily="34" charset="-34"/>
                <a:sym typeface="Arial"/>
              </a:rPr>
              <a:t>ท่าย่อยด้วยกัน</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buClr>
                <a:schemeClr val="dk1"/>
              </a:buClr>
              <a:buSzPct val="25000"/>
              <a:buFont typeface="Arial"/>
              <a:buNone/>
            </a:pPr>
            <a:br>
              <a:rPr lang="en-US" sz="3200" b="1" i="0" u="none" strike="noStrike" cap="none" dirty="0">
                <a:solidFill>
                  <a:schemeClr val="dk1"/>
                </a:solidFill>
                <a:latin typeface="Browallia New" pitchFamily="34" charset="-34"/>
                <a:cs typeface="Browallia New" pitchFamily="34" charset="-34"/>
                <a:sym typeface="Arial"/>
              </a:rPr>
            </a:br>
            <a:endParaRPr lang="en-US" sz="3200" b="1" i="0" u="none" strike="noStrike" cap="none" dirty="0">
              <a:solidFill>
                <a:schemeClr val="dk1"/>
              </a:solidFill>
              <a:latin typeface="Browallia New" pitchFamily="34" charset="-34"/>
              <a:cs typeface="Browallia New" pitchFamily="34" charset="-34"/>
              <a:sym typeface="Arial"/>
            </a:endParaRPr>
          </a:p>
        </p:txBody>
      </p:sp>
      <p:pic>
        <p:nvPicPr>
          <p:cNvPr id="181" name="Shape 181"/>
          <p:cNvPicPr preferRelativeResize="0"/>
          <p:nvPr/>
        </p:nvPicPr>
        <p:blipFill rotWithShape="1">
          <a:blip r:embed="rId3">
            <a:alphaModFix/>
          </a:blip>
          <a:srcRect b="4449"/>
          <a:stretch/>
        </p:blipFill>
        <p:spPr>
          <a:xfrm>
            <a:off x="3372508" y="3927339"/>
            <a:ext cx="5183662" cy="241359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idx="1"/>
          </p:nvPr>
        </p:nvSpPr>
        <p:spPr>
          <a:xfrm>
            <a:off x="838200" y="1027900"/>
            <a:ext cx="11073000" cy="49614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25000"/>
              <a:buFont typeface="Arial"/>
              <a:buNone/>
            </a:pPr>
            <a:r>
              <a:rPr lang="en-US" sz="3200" dirty="0" err="1">
                <a:solidFill>
                  <a:srgbClr val="C00000"/>
                </a:solidFill>
                <a:latin typeface="+mn-lt"/>
                <a:cs typeface="Browallia New" pitchFamily="34" charset="-34"/>
              </a:rPr>
              <a:t>กลไกการคลอดทารกท่าก้น</a:t>
            </a:r>
            <a:endParaRPr lang="en-US" sz="3200" dirty="0">
              <a:solidFill>
                <a:srgbClr val="C00000"/>
              </a:solidFill>
              <a:latin typeface="+mn-lt"/>
              <a:cs typeface="Browallia New" pitchFamily="34" charset="-34"/>
            </a:endParaRP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mn-lt"/>
                <a:cs typeface="Browallia New" pitchFamily="34" charset="-34"/>
                <a:sym typeface="Arial"/>
              </a:rPr>
              <a:t>	</a:t>
            </a:r>
            <a:r>
              <a:rPr lang="en-US" sz="2800" dirty="0" err="1">
                <a:latin typeface="+mn-lt"/>
                <a:cs typeface="Browallia New" pitchFamily="34" charset="-34"/>
              </a:rPr>
              <a:t>engagement&amp;descent</a:t>
            </a:r>
            <a:r>
              <a:rPr lang="en-US" sz="2800" dirty="0">
                <a:latin typeface="+mn-lt"/>
                <a:cs typeface="Browallia New" pitchFamily="34" charset="-34"/>
              </a:rPr>
              <a:t> : </a:t>
            </a:r>
            <a:r>
              <a:rPr lang="en-US" sz="2800" dirty="0" err="1">
                <a:latin typeface="+mn-lt"/>
                <a:cs typeface="Browallia New" pitchFamily="34" charset="-34"/>
              </a:rPr>
              <a:t>bitrochanteric</a:t>
            </a:r>
            <a:r>
              <a:rPr lang="en-US" sz="2800" dirty="0">
                <a:latin typeface="+mn-lt"/>
                <a:cs typeface="Browallia New" pitchFamily="34" charset="-34"/>
              </a:rPr>
              <a:t> diameter </a:t>
            </a:r>
          </a:p>
          <a:p>
            <a:pPr marL="0" marR="0" lvl="0" indent="0" algn="l" rtl="0">
              <a:lnSpc>
                <a:spcPct val="90000"/>
              </a:lnSpc>
              <a:spcBef>
                <a:spcPts val="1000"/>
              </a:spcBef>
              <a:spcAft>
                <a:spcPts val="0"/>
              </a:spcAft>
              <a:buClr>
                <a:schemeClr val="dk1"/>
              </a:buClr>
              <a:buSzPct val="25000"/>
              <a:buFont typeface="Arial"/>
              <a:buNone/>
            </a:pPr>
            <a:r>
              <a:rPr lang="en-US" sz="2800" dirty="0">
                <a:latin typeface="+mn-lt"/>
                <a:cs typeface="Browallia New" pitchFamily="34" charset="-34"/>
              </a:rPr>
              <a:t>				           anterior </a:t>
            </a:r>
            <a:r>
              <a:rPr lang="en-US" sz="2800" dirty="0" err="1">
                <a:latin typeface="+mn-lt"/>
                <a:cs typeface="Browallia New" pitchFamily="34" charset="-34"/>
              </a:rPr>
              <a:t>ต่ำกว่า</a:t>
            </a:r>
            <a:r>
              <a:rPr lang="en-US" sz="2800" dirty="0">
                <a:latin typeface="+mn-lt"/>
                <a:cs typeface="Browallia New" pitchFamily="34" charset="-34"/>
              </a:rPr>
              <a:t> posterior hip</a:t>
            </a:r>
          </a:p>
          <a:p>
            <a:pPr marL="0" marR="0" lvl="0" indent="0" algn="l" rtl="0">
              <a:lnSpc>
                <a:spcPct val="90000"/>
              </a:lnSpc>
              <a:spcBef>
                <a:spcPts val="1000"/>
              </a:spcBef>
              <a:spcAft>
                <a:spcPts val="0"/>
              </a:spcAft>
              <a:buClr>
                <a:schemeClr val="dk1"/>
              </a:buClr>
              <a:buSzPct val="25000"/>
              <a:buFont typeface="Arial"/>
              <a:buNone/>
            </a:pPr>
            <a:r>
              <a:rPr lang="en-US" sz="2800" dirty="0">
                <a:latin typeface="+mn-lt"/>
                <a:cs typeface="Browallia New" pitchFamily="34" charset="-34"/>
              </a:rPr>
              <a:t>	internal </a:t>
            </a:r>
            <a:r>
              <a:rPr lang="en-US" sz="2800" dirty="0" err="1">
                <a:latin typeface="+mn-lt"/>
                <a:cs typeface="Browallia New" pitchFamily="34" charset="-34"/>
              </a:rPr>
              <a:t>rotation&amp;descent</a:t>
            </a:r>
            <a:r>
              <a:rPr lang="en-US" sz="2800" dirty="0">
                <a:latin typeface="+mn-lt"/>
                <a:cs typeface="Browallia New" pitchFamily="34" charset="-34"/>
              </a:rPr>
              <a:t> : </a:t>
            </a:r>
            <a:r>
              <a:rPr lang="en-US" sz="2800" dirty="0" err="1">
                <a:latin typeface="+mn-lt"/>
                <a:cs typeface="Browallia New" pitchFamily="34" charset="-34"/>
              </a:rPr>
              <a:t>bitrochanteric</a:t>
            </a:r>
            <a:r>
              <a:rPr lang="en-US" sz="2800" dirty="0">
                <a:latin typeface="+mn-lt"/>
                <a:cs typeface="Browallia New" pitchFamily="34" charset="-34"/>
              </a:rPr>
              <a:t> </a:t>
            </a:r>
            <a:r>
              <a:rPr lang="en-US" sz="2800" dirty="0" err="1">
                <a:latin typeface="+mn-lt"/>
                <a:cs typeface="Browallia New" pitchFamily="34" charset="-34"/>
              </a:rPr>
              <a:t>อยู่ในแนว</a:t>
            </a:r>
            <a:r>
              <a:rPr lang="en-US" sz="2800" dirty="0">
                <a:latin typeface="+mn-lt"/>
                <a:cs typeface="Browallia New" pitchFamily="34" charset="-34"/>
              </a:rPr>
              <a:t> AP </a:t>
            </a:r>
          </a:p>
          <a:p>
            <a:pPr marL="0" marR="0" lvl="0" indent="0" algn="l" rtl="0">
              <a:lnSpc>
                <a:spcPct val="90000"/>
              </a:lnSpc>
              <a:spcBef>
                <a:spcPts val="1000"/>
              </a:spcBef>
              <a:spcAft>
                <a:spcPts val="0"/>
              </a:spcAft>
              <a:buClr>
                <a:schemeClr val="dk1"/>
              </a:buClr>
              <a:buSzPct val="25000"/>
              <a:buFont typeface="Arial"/>
              <a:buNone/>
            </a:pPr>
            <a:r>
              <a:rPr lang="en-US" sz="2800" dirty="0">
                <a:latin typeface="+mn-lt"/>
                <a:cs typeface="Browallia New" pitchFamily="34" charset="-34"/>
              </a:rPr>
              <a:t>                                                              posterior hip </a:t>
            </a:r>
            <a:r>
              <a:rPr lang="en-US" sz="2800" dirty="0" err="1">
                <a:latin typeface="+mn-lt"/>
                <a:cs typeface="Browallia New" pitchFamily="34" charset="-34"/>
              </a:rPr>
              <a:t>กลับมาอยู่ในแนวตรง</a:t>
            </a:r>
            <a:endParaRPr lang="en-US" sz="2800" dirty="0">
              <a:latin typeface="+mn-lt"/>
              <a:cs typeface="Browallia New" pitchFamily="34" charset="-34"/>
            </a:endParaRPr>
          </a:p>
          <a:p>
            <a:pPr marL="0" marR="0" lvl="0" indent="0" algn="l" rtl="0">
              <a:lnSpc>
                <a:spcPct val="90000"/>
              </a:lnSpc>
              <a:spcBef>
                <a:spcPts val="1000"/>
              </a:spcBef>
              <a:spcAft>
                <a:spcPts val="0"/>
              </a:spcAft>
              <a:buClr>
                <a:schemeClr val="dk1"/>
              </a:buClr>
              <a:buSzPct val="25000"/>
              <a:buFont typeface="Arial"/>
              <a:buNone/>
            </a:pPr>
            <a:r>
              <a:rPr lang="en-US" sz="2800" dirty="0">
                <a:latin typeface="+mn-lt"/>
                <a:cs typeface="Browallia New" pitchFamily="34" charset="-34"/>
              </a:rPr>
              <a:t>	external rotation : </a:t>
            </a:r>
            <a:r>
              <a:rPr lang="en-US" sz="2800" dirty="0" err="1">
                <a:latin typeface="+mn-lt"/>
                <a:cs typeface="Browallia New" pitchFamily="34" charset="-34"/>
              </a:rPr>
              <a:t>ทารกหันหลังไปด้านหน้า</a:t>
            </a:r>
            <a:r>
              <a:rPr lang="en-US" sz="2800" dirty="0">
                <a:latin typeface="+mn-lt"/>
                <a:cs typeface="Browallia New" pitchFamily="34" charset="-34"/>
              </a:rPr>
              <a:t> </a:t>
            </a:r>
            <a:r>
              <a:rPr lang="en-US" sz="2800" dirty="0" err="1">
                <a:latin typeface="+mn-lt"/>
                <a:cs typeface="Browallia New" pitchFamily="34" charset="-34"/>
              </a:rPr>
              <a:t>ศีรษะคลอดออกมาในท่าก้ม</a:t>
            </a:r>
            <a:r>
              <a:rPr lang="en-US" sz="2800" dirty="0">
                <a:latin typeface="+mn-lt"/>
                <a:cs typeface="Browallia New" pitchFamily="34" charset="-34"/>
              </a:rPr>
              <a:t>  </a:t>
            </a:r>
          </a:p>
          <a:p>
            <a:pPr marL="0" marR="0" lvl="0" indent="0" algn="l" rtl="0">
              <a:lnSpc>
                <a:spcPct val="90000"/>
              </a:lnSpc>
              <a:spcBef>
                <a:spcPts val="1000"/>
              </a:spcBef>
              <a:spcAft>
                <a:spcPts val="0"/>
              </a:spcAft>
              <a:buClr>
                <a:schemeClr val="dk1"/>
              </a:buClr>
              <a:buSzPct val="25000"/>
              <a:buFont typeface="Arial"/>
              <a:buNone/>
            </a:pPr>
            <a:r>
              <a:rPr lang="en-US" sz="2800" dirty="0">
                <a:latin typeface="+mn-lt"/>
                <a:cs typeface="Browallia New" pitchFamily="34" charset="-34"/>
              </a:rPr>
              <a:t>                                                   </a:t>
            </a:r>
            <a:r>
              <a:rPr lang="en-US" sz="2800" dirty="0" err="1">
                <a:latin typeface="+mn-lt"/>
                <a:cs typeface="Browallia New" pitchFamily="34" charset="-34"/>
              </a:rPr>
              <a:t>คาง</a:t>
            </a:r>
            <a:r>
              <a:rPr lang="en-US" sz="2800" dirty="0">
                <a:latin typeface="+mn-lt"/>
                <a:cs typeface="Browallia New" pitchFamily="34" charset="-34"/>
              </a:rPr>
              <a:t> </a:t>
            </a:r>
            <a:r>
              <a:rPr lang="en-US" sz="2800" dirty="0" err="1">
                <a:latin typeface="+mn-lt"/>
                <a:cs typeface="Browallia New" pitchFamily="34" charset="-34"/>
              </a:rPr>
              <a:t>ปาก</a:t>
            </a:r>
            <a:r>
              <a:rPr lang="en-US" sz="2800" dirty="0">
                <a:latin typeface="+mn-lt"/>
                <a:cs typeface="Browallia New" pitchFamily="34" charset="-34"/>
              </a:rPr>
              <a:t> </a:t>
            </a:r>
            <a:r>
              <a:rPr lang="en-US" sz="2800" dirty="0" err="1">
                <a:latin typeface="+mn-lt"/>
                <a:cs typeface="Browallia New" pitchFamily="34" charset="-34"/>
              </a:rPr>
              <a:t>จมูก</a:t>
            </a:r>
            <a:r>
              <a:rPr lang="en-US" sz="2800" dirty="0">
                <a:latin typeface="+mn-lt"/>
                <a:cs typeface="Browallia New" pitchFamily="34" charset="-34"/>
              </a:rPr>
              <a:t> </a:t>
            </a:r>
            <a:r>
              <a:rPr lang="en-US" sz="2800" dirty="0" err="1">
                <a:latin typeface="+mn-lt"/>
                <a:cs typeface="Browallia New" pitchFamily="34" charset="-34"/>
              </a:rPr>
              <a:t>กระหม่อมหน้า</a:t>
            </a:r>
            <a:r>
              <a:rPr lang="en-US" sz="2800" dirty="0">
                <a:latin typeface="+mn-lt"/>
                <a:cs typeface="Browallia New" pitchFamily="34" charset="-34"/>
              </a:rPr>
              <a:t> </a:t>
            </a:r>
            <a:r>
              <a:rPr lang="en-US" sz="2800" dirty="0" err="1">
                <a:latin typeface="+mn-lt"/>
                <a:cs typeface="Browallia New" pitchFamily="34" charset="-34"/>
              </a:rPr>
              <a:t>ท้ายทอยอยู่ที่</a:t>
            </a:r>
            <a:r>
              <a:rPr lang="en-US" sz="2800" dirty="0">
                <a:latin typeface="+mn-lt"/>
                <a:cs typeface="Browallia New" pitchFamily="34" charset="-34"/>
              </a:rPr>
              <a:t> perineum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Browallia New" pitchFamily="34" charset="-34"/>
                <a:cs typeface="Browallia New" pitchFamily="34" charset="-34"/>
                <a:sym typeface="Arial"/>
              </a:rPr>
              <a:t>Profile</a:t>
            </a:r>
          </a:p>
        </p:txBody>
      </p:sp>
      <p:sp>
        <p:nvSpPr>
          <p:cNvPr id="90" name="Shape 90"/>
          <p:cNvSpPr txBox="1">
            <a:spLocks noGrp="1"/>
          </p:cNvSpPr>
          <p:nvPr>
            <p:ph idx="1"/>
          </p:nvPr>
        </p:nvSpPr>
        <p:spPr>
          <a:xfrm>
            <a:off x="838200" y="2063931"/>
            <a:ext cx="10515599" cy="4113031"/>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Case:</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หญิงตั้งครรภ์</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อายุ</a:t>
            </a:r>
            <a:r>
              <a:rPr lang="en-US" sz="3200" b="1" i="0" u="none" strike="noStrike" cap="none" dirty="0">
                <a:solidFill>
                  <a:schemeClr val="dk1"/>
                </a:solidFill>
                <a:latin typeface="Browallia New" pitchFamily="34" charset="-34"/>
                <a:cs typeface="Browallia New" pitchFamily="34" charset="-34"/>
                <a:sym typeface="Arial"/>
              </a:rPr>
              <a:t> 44 </a:t>
            </a:r>
            <a:r>
              <a:rPr lang="en-US" sz="3200" b="1" i="0" u="none" strike="noStrike" cap="none" dirty="0" err="1">
                <a:solidFill>
                  <a:schemeClr val="dk1"/>
                </a:solidFill>
                <a:latin typeface="Browallia New" pitchFamily="34" charset="-34"/>
                <a:cs typeface="Browallia New" pitchFamily="34" charset="-34"/>
                <a:sym typeface="Arial"/>
              </a:rPr>
              <a:t>ปี</a:t>
            </a:r>
            <a:r>
              <a:rPr lang="en-US" sz="3200" b="1" i="0" u="none" strike="noStrike" cap="none" dirty="0">
                <a:solidFill>
                  <a:schemeClr val="dk1"/>
                </a:solidFill>
                <a:latin typeface="Browallia New" pitchFamily="34" charset="-34"/>
                <a:cs typeface="Browallia New" pitchFamily="34" charset="-34"/>
                <a:sym typeface="Arial"/>
              </a:rPr>
              <a:t> G</a:t>
            </a:r>
            <a:r>
              <a:rPr lang="en-US" sz="3200" b="1" i="0" u="none" strike="noStrike" cap="none" baseline="-25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P</a:t>
            </a:r>
            <a:r>
              <a:rPr lang="en-US" sz="3200" b="1" i="0" u="none" strike="noStrike" cap="none" baseline="-25000" dirty="0">
                <a:solidFill>
                  <a:schemeClr val="dk1"/>
                </a:solidFill>
                <a:latin typeface="Browallia New" pitchFamily="34" charset="-34"/>
                <a:cs typeface="Browallia New" pitchFamily="34" charset="-34"/>
                <a:sym typeface="Arial"/>
              </a:rPr>
              <a:t>1</a:t>
            </a:r>
            <a:r>
              <a:rPr lang="en-US" sz="3200" b="1" i="0" u="none" strike="noStrike" cap="none" dirty="0">
                <a:solidFill>
                  <a:schemeClr val="dk1"/>
                </a:solidFill>
                <a:latin typeface="Browallia New" pitchFamily="34" charset="-34"/>
                <a:cs typeface="Browallia New" pitchFamily="34" charset="-34"/>
                <a:sym typeface="Arial"/>
              </a:rPr>
              <a:t>A</a:t>
            </a:r>
            <a:r>
              <a:rPr lang="en-US" sz="3200" b="1" i="0" u="none" strike="noStrike" cap="none" baseline="-25000" dirty="0">
                <a:solidFill>
                  <a:schemeClr val="dk1"/>
                </a:solidFill>
                <a:latin typeface="Browallia New" pitchFamily="34" charset="-34"/>
                <a:cs typeface="Browallia New" pitchFamily="34" charset="-34"/>
                <a:sym typeface="Arial"/>
              </a:rPr>
              <a:t>0</a:t>
            </a:r>
            <a:r>
              <a:rPr lang="en-US" sz="3200" b="1" i="0" u="none" strike="noStrike" cap="none" dirty="0">
                <a:solidFill>
                  <a:schemeClr val="dk1"/>
                </a:solidFill>
                <a:latin typeface="Browallia New" pitchFamily="34" charset="-34"/>
                <a:cs typeface="Browallia New" pitchFamily="34" charset="-34"/>
                <a:sym typeface="Arial"/>
              </a:rPr>
              <a:t> GA 37</a:t>
            </a:r>
            <a:r>
              <a:rPr lang="en-US" sz="3200" b="1" i="0" u="none" strike="noStrike" cap="none" baseline="30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 weeks by </a:t>
            </a:r>
            <a:r>
              <a:rPr lang="en-US" sz="3200" b="1" i="0" u="none" strike="noStrike" cap="none" dirty="0" err="1">
                <a:solidFill>
                  <a:schemeClr val="dk1"/>
                </a:solidFill>
                <a:latin typeface="Browallia New" pitchFamily="34" charset="-34"/>
                <a:cs typeface="Browallia New" pitchFamily="34" charset="-34"/>
                <a:sym typeface="Arial"/>
              </a:rPr>
              <a:t>ultrasonography</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spcAft>
                <a:spcPts val="0"/>
              </a:spcAft>
              <a:buClr>
                <a:schemeClr val="dk1"/>
              </a:buClr>
              <a:buSzPct val="25000"/>
              <a:buFont typeface="Arial"/>
              <a:buNone/>
            </a:pPr>
            <a:endParaRPr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Chief Complaint:</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มีน้ำไหลออกจากช่องคลอด</a:t>
            </a:r>
            <a:r>
              <a:rPr lang="en-US" sz="3200" b="1" i="0" u="none" strike="noStrike" cap="none" dirty="0">
                <a:solidFill>
                  <a:schemeClr val="dk1"/>
                </a:solidFill>
                <a:latin typeface="Browallia New" pitchFamily="34" charset="-34"/>
                <a:cs typeface="Browallia New" pitchFamily="34" charset="-34"/>
                <a:sym typeface="Arial"/>
              </a:rPr>
              <a:t> 1 </a:t>
            </a:r>
            <a:r>
              <a:rPr lang="en-US" sz="3200" b="1" i="0" u="none" strike="noStrike" cap="none" dirty="0" err="1">
                <a:solidFill>
                  <a:schemeClr val="dk1"/>
                </a:solidFill>
                <a:latin typeface="Browallia New" pitchFamily="34" charset="-34"/>
                <a:cs typeface="Browallia New" pitchFamily="34" charset="-34"/>
                <a:sym typeface="Arial"/>
              </a:rPr>
              <a:t>ชั่วโมงก่อนมาโรงพยาบาล</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buClr>
                <a:schemeClr val="dk1"/>
              </a:buClr>
              <a:buSzPct val="25000"/>
              <a:buFont typeface="Arial"/>
              <a:buNone/>
            </a:pPr>
            <a:br>
              <a:rPr lang="en-US" sz="3200" b="1" i="0" u="none" strike="noStrike" cap="none" dirty="0">
                <a:solidFill>
                  <a:schemeClr val="dk1"/>
                </a:solidFill>
                <a:latin typeface="+mj-lt"/>
                <a:ea typeface="Arial"/>
                <a:cs typeface="Arial"/>
                <a:sym typeface="Arial"/>
              </a:rPr>
            </a:br>
            <a:endParaRPr lang="en-US" sz="3200" b="1" i="0" u="none" strike="noStrike" cap="none" dirty="0">
              <a:solidFill>
                <a:schemeClr val="dk1"/>
              </a:solidFill>
              <a:latin typeface="+mj-lt"/>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idx="1"/>
          </p:nvPr>
        </p:nvSpPr>
        <p:spPr>
          <a:xfrm>
            <a:off x="838200" y="1027905"/>
            <a:ext cx="10515600" cy="49614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25000"/>
              <a:buFont typeface="Arial"/>
              <a:buNone/>
            </a:pPr>
            <a:r>
              <a:rPr lang="en-US" sz="3200" b="1" i="0" u="none" strike="noStrike" cap="none" dirty="0" err="1">
                <a:solidFill>
                  <a:srgbClr val="C00000"/>
                </a:solidFill>
                <a:latin typeface="Browallia New" pitchFamily="34" charset="-34"/>
                <a:cs typeface="Browallia New" pitchFamily="34" charset="-34"/>
                <a:sym typeface="Arial"/>
              </a:rPr>
              <a:t>ปัจจัยที่ทำให้เกิด</a:t>
            </a:r>
            <a:r>
              <a:rPr lang="en-US" sz="3200" b="1" i="0" u="none" strike="noStrike" cap="none" dirty="0">
                <a:solidFill>
                  <a:srgbClr val="C00000"/>
                </a:solidFill>
                <a:latin typeface="Browallia New" pitchFamily="34" charset="-34"/>
                <a:cs typeface="Browallia New" pitchFamily="34" charset="-34"/>
                <a:sym typeface="Arial"/>
              </a:rPr>
              <a:t> breech presentation</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ทารก</a:t>
            </a:r>
            <a:r>
              <a:rPr lang="en-US" sz="3200" b="1" i="0" u="none" strike="noStrike" cap="none" dirty="0">
                <a:solidFill>
                  <a:schemeClr val="dk1"/>
                </a:solidFill>
                <a:latin typeface="Browallia New" pitchFamily="34" charset="-34"/>
                <a:cs typeface="Browallia New" pitchFamily="34" charset="-34"/>
                <a:sym typeface="Arial"/>
              </a:rPr>
              <a:t>	: preterm labor, </a:t>
            </a:r>
            <a:r>
              <a:rPr lang="en-US" sz="3200" b="1" i="0" u="none" strike="noStrike" cap="none" dirty="0" err="1">
                <a:solidFill>
                  <a:schemeClr val="dk1"/>
                </a:solidFill>
                <a:latin typeface="Browallia New" pitchFamily="34" charset="-34"/>
                <a:cs typeface="Browallia New" pitchFamily="34" charset="-34"/>
                <a:sym typeface="Arial"/>
              </a:rPr>
              <a:t>multifetal</a:t>
            </a:r>
            <a:r>
              <a:rPr lang="en-US" sz="3200" b="1" i="0" u="none" strike="noStrike" cap="none" dirty="0">
                <a:solidFill>
                  <a:schemeClr val="dk1"/>
                </a:solidFill>
                <a:latin typeface="Browallia New" pitchFamily="34" charset="-34"/>
                <a:cs typeface="Browallia New" pitchFamily="34" charset="-34"/>
                <a:sym typeface="Arial"/>
              </a:rPr>
              <a:t> growth, anencephaly, hydrocephaly</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มารดา</a:t>
            </a:r>
            <a:r>
              <a:rPr lang="en-US" sz="3200" b="1" i="0" u="none" strike="noStrike" cap="none" dirty="0">
                <a:solidFill>
                  <a:schemeClr val="dk1"/>
                </a:solidFill>
                <a:latin typeface="Browallia New" pitchFamily="34" charset="-34"/>
                <a:cs typeface="Browallia New" pitchFamily="34" charset="-34"/>
                <a:sym typeface="Arial"/>
              </a:rPr>
              <a:t> 	: uterine anomaly, pelvic tumor, </a:t>
            </a:r>
            <a:r>
              <a:rPr lang="en-US" sz="3200" b="1" i="0" u="none" strike="noStrike" cap="none" dirty="0" err="1">
                <a:solidFill>
                  <a:schemeClr val="dk1"/>
                </a:solidFill>
                <a:latin typeface="Browallia New" pitchFamily="34" charset="-34"/>
                <a:cs typeface="Browallia New" pitchFamily="34" charset="-34"/>
                <a:sym typeface="Arial"/>
              </a:rPr>
              <a:t>oligohydramnios</a:t>
            </a:r>
            <a:r>
              <a:rPr lang="en-US" sz="3200" b="1" i="0" u="none" strike="noStrike" cap="none" dirty="0">
                <a:solidFill>
                  <a:schemeClr val="dk1"/>
                </a:solidFill>
                <a:latin typeface="Browallia New" pitchFamily="34" charset="-34"/>
                <a:cs typeface="Browallia New" pitchFamily="34" charset="-34"/>
                <a:sym typeface="Arial"/>
              </a:rPr>
              <a:t>		                  </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อื่นๆ</a:t>
            </a:r>
            <a:r>
              <a:rPr lang="en-US" sz="3200" b="1" i="0" u="none" strike="noStrike" cap="none" dirty="0">
                <a:solidFill>
                  <a:schemeClr val="dk1"/>
                </a:solidFill>
                <a:latin typeface="Browallia New" pitchFamily="34" charset="-34"/>
                <a:cs typeface="Browallia New" pitchFamily="34" charset="-34"/>
                <a:sym typeface="Arial"/>
              </a:rPr>
              <a:t>  	: placenta </a:t>
            </a:r>
            <a:r>
              <a:rPr lang="en-US" sz="3200" b="1" i="0" u="none" strike="noStrike" cap="none" dirty="0" err="1">
                <a:solidFill>
                  <a:schemeClr val="dk1"/>
                </a:solidFill>
                <a:latin typeface="Browallia New" pitchFamily="34" charset="-34"/>
                <a:cs typeface="Browallia New" pitchFamily="34" charset="-34"/>
                <a:sym typeface="Arial"/>
              </a:rPr>
              <a:t>previa</a:t>
            </a:r>
            <a:r>
              <a:rPr lang="en-US" sz="3200" b="1" i="0" u="none" strike="noStrike" cap="none" dirty="0">
                <a:solidFill>
                  <a:schemeClr val="dk1"/>
                </a:solidFill>
                <a:latin typeface="Browallia New" pitchFamily="34" charset="-34"/>
                <a:cs typeface="Browallia New" pitchFamily="34" charset="-34"/>
                <a:sym typeface="Arial"/>
              </a:rPr>
              <a:t>, prior breech delivery</a:t>
            </a:r>
          </a:p>
          <a:p>
            <a:pPr marL="0" marR="0" lvl="0" indent="0" algn="l" rtl="0">
              <a:lnSpc>
                <a:spcPct val="90000"/>
              </a:lnSpc>
              <a:spcBef>
                <a:spcPts val="1000"/>
              </a:spcBef>
              <a:spcAft>
                <a:spcPts val="0"/>
              </a:spcAft>
              <a:buClr>
                <a:schemeClr val="dk1"/>
              </a:buClr>
              <a:buSzPct val="25000"/>
              <a:buFont typeface="Arial"/>
              <a:buNone/>
            </a:pPr>
            <a:endParaRPr sz="3200" b="1" i="0" u="none" strike="noStrike" cap="none">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rgbClr val="C00000"/>
              </a:buClr>
              <a:buSzPct val="25000"/>
              <a:buFont typeface="Arial"/>
              <a:buNone/>
            </a:pPr>
            <a:r>
              <a:rPr lang="en-US" sz="3200" b="1" i="0" u="none" strike="noStrike" cap="none" dirty="0">
                <a:solidFill>
                  <a:srgbClr val="C00000"/>
                </a:solidFill>
                <a:latin typeface="Browallia New" pitchFamily="34" charset="-34"/>
                <a:cs typeface="Browallia New" pitchFamily="34" charset="-34"/>
                <a:sym typeface="Arial"/>
              </a:rPr>
              <a:t>Diagnosis</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PE : Leopold’s maneuver, PV exam</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Imaging : ultrasound        </a:t>
            </a:r>
          </a:p>
          <a:p>
            <a:pPr marL="228600" marR="0" lvl="0" indent="-228600" algn="l" rtl="0">
              <a:lnSpc>
                <a:spcPct val="90000"/>
              </a:lnSpc>
              <a:spcBef>
                <a:spcPts val="1000"/>
              </a:spcBef>
              <a:buClr>
                <a:schemeClr val="dk1"/>
              </a:buClr>
              <a:buSzPct val="100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idx="1"/>
          </p:nvPr>
        </p:nvSpPr>
        <p:spPr>
          <a:xfrm>
            <a:off x="838200" y="731520"/>
            <a:ext cx="10515600" cy="61265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C00000"/>
              </a:buClr>
              <a:buSzPct val="25000"/>
              <a:buFont typeface="Arial"/>
              <a:buNone/>
            </a:pPr>
            <a:r>
              <a:rPr lang="en-US" sz="4800" b="1" i="0" u="none" strike="noStrike" cap="none" dirty="0">
                <a:solidFill>
                  <a:srgbClr val="C00000"/>
                </a:solidFill>
                <a:latin typeface="Browallia New" pitchFamily="34" charset="-34"/>
                <a:cs typeface="Browallia New" pitchFamily="34" charset="-34"/>
                <a:sym typeface="Arial"/>
              </a:rPr>
              <a:t>Management</a:t>
            </a:r>
          </a:p>
          <a:p>
            <a:pPr marL="228600" marR="0" lvl="0" indent="-228600" algn="l" rtl="0">
              <a:lnSpc>
                <a:spcPct val="90000"/>
              </a:lnSpc>
              <a:spcBef>
                <a:spcPts val="1000"/>
              </a:spcBef>
              <a:spcAft>
                <a:spcPts val="0"/>
              </a:spcAft>
              <a:buClr>
                <a:schemeClr val="dk1"/>
              </a:buClr>
              <a:buSzPct val="100000"/>
              <a:buFont typeface="Arial"/>
              <a:buChar char="•"/>
            </a:pPr>
            <a:r>
              <a:rPr lang="en-US" sz="4800" b="1" i="0" u="none" strike="noStrike" cap="none" dirty="0">
                <a:solidFill>
                  <a:schemeClr val="dk1"/>
                </a:solidFill>
                <a:latin typeface="Browallia New" pitchFamily="34" charset="-34"/>
                <a:cs typeface="Browallia New" pitchFamily="34" charset="-34"/>
                <a:sym typeface="Arial"/>
              </a:rPr>
              <a:t>Normal labor : </a:t>
            </a:r>
            <a:r>
              <a:rPr lang="en-US" sz="4800" b="1" i="0" u="none" strike="noStrike" cap="none" dirty="0" err="1">
                <a:solidFill>
                  <a:schemeClr val="dk1"/>
                </a:solidFill>
                <a:latin typeface="Browallia New" pitchFamily="34" charset="-34"/>
                <a:cs typeface="Browallia New" pitchFamily="34" charset="-34"/>
                <a:sym typeface="Arial"/>
              </a:rPr>
              <a:t>ทำ</a:t>
            </a:r>
            <a:r>
              <a:rPr lang="en-US" sz="4800" b="1" i="0" u="none" strike="noStrike" cap="none" dirty="0">
                <a:solidFill>
                  <a:schemeClr val="dk1"/>
                </a:solidFill>
                <a:latin typeface="Browallia New" pitchFamily="34" charset="-34"/>
                <a:cs typeface="Browallia New" pitchFamily="34" charset="-34"/>
                <a:sym typeface="Arial"/>
              </a:rPr>
              <a:t> external cephalic version </a:t>
            </a:r>
            <a:r>
              <a:rPr lang="th-TH" sz="4800" b="1" i="0" u="none" strike="noStrike" cap="none" dirty="0">
                <a:solidFill>
                  <a:schemeClr val="dk1"/>
                </a:solidFill>
                <a:latin typeface="Browallia New" pitchFamily="34" charset="-34"/>
                <a:cs typeface="Browallia New" pitchFamily="34" charset="-34"/>
                <a:sym typeface="Arial"/>
              </a:rPr>
              <a:t>หรือ</a:t>
            </a:r>
            <a:r>
              <a:rPr lang="en-US" sz="4800" b="1" i="0" u="none" strike="noStrike" cap="none" dirty="0">
                <a:solidFill>
                  <a:schemeClr val="dk1"/>
                </a:solidFill>
                <a:latin typeface="Browallia New" pitchFamily="34" charset="-34"/>
                <a:cs typeface="Browallia New" pitchFamily="34" charset="-34"/>
                <a:sym typeface="Arial"/>
              </a:rPr>
              <a:t> </a:t>
            </a:r>
            <a:r>
              <a:rPr lang="en-US" sz="4800" b="1" i="0" u="none" strike="noStrike" cap="none" dirty="0" err="1">
                <a:solidFill>
                  <a:schemeClr val="dk1"/>
                </a:solidFill>
                <a:latin typeface="Browallia New" pitchFamily="34" charset="-34"/>
                <a:cs typeface="Browallia New" pitchFamily="34" charset="-34"/>
                <a:sym typeface="Arial"/>
              </a:rPr>
              <a:t>คลอดท่าก้น</a:t>
            </a:r>
            <a:endParaRPr lang="en-US" sz="4800" b="1" i="0" u="none" strike="noStrike" cap="none" dirty="0">
              <a:solidFill>
                <a:schemeClr val="dk1"/>
              </a:solidFill>
              <a:latin typeface="Browallia New" pitchFamily="34" charset="-34"/>
              <a:cs typeface="Browallia New" pitchFamily="34" charset="-34"/>
              <a:sym typeface="Arial"/>
            </a:endParaRPr>
          </a:p>
          <a:p>
            <a:pPr marL="457200" lvl="0" indent="-69850" rtl="0">
              <a:spcBef>
                <a:spcPts val="0"/>
              </a:spcBef>
              <a:buClr>
                <a:srgbClr val="000000"/>
              </a:buClr>
              <a:buSzPct val="45833"/>
              <a:buFont typeface="Arial"/>
              <a:buNone/>
            </a:pPr>
            <a:r>
              <a:rPr lang="en-US" sz="2800" u="sng" dirty="0" err="1">
                <a:solidFill>
                  <a:srgbClr val="000000"/>
                </a:solidFill>
                <a:latin typeface="Browallia New" pitchFamily="34" charset="-34"/>
                <a:cs typeface="Browallia New" pitchFamily="34" charset="-34"/>
              </a:rPr>
              <a:t>การคลอดทารกท่าก้น</a:t>
            </a:r>
            <a:endParaRPr lang="en-US" sz="2800" u="sng" dirty="0">
              <a:solidFill>
                <a:srgbClr val="000000"/>
              </a:solidFill>
              <a:latin typeface="Browallia New" pitchFamily="34" charset="-34"/>
              <a:cs typeface="Browallia New" pitchFamily="34" charset="-34"/>
            </a:endParaRPr>
          </a:p>
          <a:p>
            <a:pPr marL="1047750" lvl="0" indent="-514350" rtl="0">
              <a:spcBef>
                <a:spcPts val="0"/>
              </a:spcBef>
              <a:buSzPct val="100000"/>
              <a:buFont typeface="+mj-lt"/>
              <a:buAutoNum type="arabicPeriod"/>
            </a:pPr>
            <a:r>
              <a:rPr lang="en-US" sz="2800" dirty="0">
                <a:latin typeface="Browallia New" pitchFamily="34" charset="-34"/>
                <a:cs typeface="Browallia New" pitchFamily="34" charset="-34"/>
              </a:rPr>
              <a:t>Spontaneous breech delivery </a:t>
            </a:r>
            <a:r>
              <a:rPr lang="en-US" sz="2800" dirty="0" err="1">
                <a:latin typeface="Browallia New" pitchFamily="34" charset="-34"/>
                <a:cs typeface="Browallia New" pitchFamily="34" charset="-34"/>
              </a:rPr>
              <a:t>ให้ทารกคลอดเองตามกลไกธรรมชาต</a:t>
            </a:r>
            <a:r>
              <a:rPr lang="th-TH" sz="2800" dirty="0">
                <a:latin typeface="Browallia New" pitchFamily="34" charset="-34"/>
                <a:cs typeface="Browallia New" pitchFamily="34" charset="-34"/>
              </a:rPr>
              <a:t>ิ </a:t>
            </a:r>
            <a:r>
              <a:rPr lang="en-US" sz="2800" dirty="0" err="1">
                <a:latin typeface="Browallia New" pitchFamily="34" charset="-34"/>
                <a:cs typeface="Browallia New" pitchFamily="34" charset="-34"/>
              </a:rPr>
              <a:t>ทำได้ในทารกขนาดเล็ก</a:t>
            </a:r>
            <a:r>
              <a:rPr lang="en-US" sz="2800" dirty="0">
                <a:latin typeface="Browallia New" pitchFamily="34" charset="-34"/>
                <a:cs typeface="Browallia New" pitchFamily="34" charset="-34"/>
              </a:rPr>
              <a:t> </a:t>
            </a:r>
            <a:r>
              <a:rPr lang="en-US" sz="2800" dirty="0" err="1">
                <a:latin typeface="Browallia New" pitchFamily="34" charset="-34"/>
                <a:cs typeface="Browallia New" pitchFamily="34" charset="-34"/>
              </a:rPr>
              <a:t>มารดาออกแรงเบ่งได้ดี</a:t>
            </a:r>
            <a:endParaRPr lang="th-TH" sz="2800" dirty="0">
              <a:latin typeface="Browallia New" pitchFamily="34" charset="-34"/>
              <a:cs typeface="Browallia New" pitchFamily="34" charset="-34"/>
            </a:endParaRPr>
          </a:p>
          <a:p>
            <a:pPr marL="1047750" lvl="0" indent="-514350" rtl="0">
              <a:spcBef>
                <a:spcPts val="0"/>
              </a:spcBef>
              <a:buSzPct val="100000"/>
              <a:buFont typeface="+mj-lt"/>
              <a:buAutoNum type="arabicPeriod"/>
            </a:pPr>
            <a:r>
              <a:rPr lang="en-US" sz="2800" dirty="0">
                <a:latin typeface="Browallia New" pitchFamily="34" charset="-34"/>
                <a:cs typeface="Browallia New" pitchFamily="34" charset="-34"/>
              </a:rPr>
              <a:t>Partial breech extraction/breech assisting delivery</a:t>
            </a:r>
            <a:r>
              <a:rPr lang="th-TH" sz="2800" dirty="0">
                <a:latin typeface="Browallia New" pitchFamily="34" charset="-34"/>
                <a:cs typeface="Browallia New" pitchFamily="34" charset="-34"/>
              </a:rPr>
              <a:t> 	</a:t>
            </a:r>
            <a:r>
              <a:rPr lang="en-US" sz="2800" dirty="0">
                <a:latin typeface="Browallia New" pitchFamily="34" charset="-34"/>
                <a:cs typeface="Browallia New" pitchFamily="34" charset="-34"/>
              </a:rPr>
              <a:t>ให้ทารกคลอดเองโดยธรรมชาติจนถึงระดับสะดือแล้วใช้หัตถการช่วยคลอดต่อ</a:t>
            </a:r>
            <a:endParaRPr lang="th-TH" sz="2800" dirty="0">
              <a:latin typeface="Browallia New" pitchFamily="34" charset="-34"/>
              <a:cs typeface="Browallia New" pitchFamily="34" charset="-34"/>
            </a:endParaRPr>
          </a:p>
          <a:p>
            <a:pPr marL="1047750" lvl="0" indent="-514350" rtl="0">
              <a:spcBef>
                <a:spcPts val="0"/>
              </a:spcBef>
              <a:buSzPct val="100000"/>
              <a:buFont typeface="+mj-lt"/>
              <a:buAutoNum type="arabicPeriod"/>
            </a:pPr>
            <a:r>
              <a:rPr lang="en-US" sz="2800" dirty="0">
                <a:latin typeface="Browallia New" pitchFamily="34" charset="-34"/>
                <a:cs typeface="Browallia New" pitchFamily="34" charset="-34"/>
              </a:rPr>
              <a:t>Total breech extraction delivery</a:t>
            </a:r>
            <a:r>
              <a:rPr lang="th-TH" sz="2800" dirty="0">
                <a:latin typeface="Browallia New" pitchFamily="34" charset="-34"/>
                <a:cs typeface="Browallia New" pitchFamily="34" charset="-34"/>
              </a:rPr>
              <a:t> </a:t>
            </a:r>
            <a:r>
              <a:rPr lang="en-US" sz="2800" dirty="0" err="1">
                <a:latin typeface="Browallia New" pitchFamily="34" charset="-34"/>
                <a:cs typeface="Browallia New" pitchFamily="34" charset="-34"/>
              </a:rPr>
              <a:t>การช่วยคลอดทุกส่วนของทารก</a:t>
            </a:r>
            <a:endParaRPr lang="en-US" sz="2800" dirty="0">
              <a:latin typeface="Browallia New" pitchFamily="34" charset="-34"/>
              <a:cs typeface="Browallia New" pitchFamily="34" charset="-34"/>
            </a:endParaRPr>
          </a:p>
          <a:p>
            <a:pPr marL="1143000" marR="0" lvl="0" indent="-228600" algn="l" rtl="0">
              <a:lnSpc>
                <a:spcPct val="90000"/>
              </a:lnSpc>
              <a:spcBef>
                <a:spcPts val="1000"/>
              </a:spcBef>
              <a:buClr>
                <a:schemeClr val="dk1"/>
              </a:buClr>
              <a:buSzPct val="133333"/>
              <a:buFont typeface="Arial"/>
              <a:buNone/>
            </a:pPr>
            <a:endParaRPr sz="2800" dirty="0">
              <a:latin typeface="Browallia New" pitchFamily="34" charset="-34"/>
              <a:cs typeface="Browallia New" pitchFamily="34" charset="-3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idx="1"/>
          </p:nvPr>
        </p:nvSpPr>
        <p:spPr>
          <a:xfrm>
            <a:off x="838200" y="731520"/>
            <a:ext cx="10515600" cy="61265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C00000"/>
              </a:buClr>
              <a:buSzPct val="25000"/>
              <a:buFont typeface="Arial"/>
              <a:buNone/>
            </a:pPr>
            <a:r>
              <a:rPr lang="en-US" sz="3200" b="1" i="0" u="none" strike="noStrike" cap="none" dirty="0">
                <a:solidFill>
                  <a:srgbClr val="C00000"/>
                </a:solidFill>
                <a:latin typeface="Browallia New" pitchFamily="34" charset="-34"/>
                <a:cs typeface="Browallia New" pitchFamily="34" charset="-34"/>
                <a:sym typeface="Arial"/>
              </a:rPr>
              <a:t>Management</a:t>
            </a:r>
          </a:p>
          <a:p>
            <a:pPr marL="0" marR="0" lvl="0" indent="0" algn="l" rtl="0">
              <a:lnSpc>
                <a:spcPct val="90000"/>
              </a:lnSpc>
              <a:spcBef>
                <a:spcPts val="1000"/>
              </a:spcBef>
              <a:spcAft>
                <a:spcPts val="0"/>
              </a:spcAft>
              <a:buClr>
                <a:schemeClr val="dk1"/>
              </a:buClr>
              <a:buSzPct val="100000"/>
              <a:buNone/>
            </a:pPr>
            <a:r>
              <a:rPr lang="en-US" sz="3200" b="1" i="0" u="none" strike="noStrike" cap="none" dirty="0">
                <a:solidFill>
                  <a:schemeClr val="dk1"/>
                </a:solidFill>
                <a:latin typeface="Browallia New" pitchFamily="34" charset="-34"/>
                <a:cs typeface="Browallia New" pitchFamily="34" charset="-34"/>
                <a:sym typeface="Arial"/>
              </a:rPr>
              <a:t>C/S </a:t>
            </a:r>
            <a:r>
              <a:rPr lang="en-US" sz="3200" b="1" i="0" u="none" strike="noStrike" cap="none" dirty="0" err="1">
                <a:solidFill>
                  <a:schemeClr val="dk1"/>
                </a:solidFill>
                <a:latin typeface="Browallia New" pitchFamily="34" charset="-34"/>
                <a:cs typeface="Browallia New" pitchFamily="34" charset="-34"/>
                <a:sym typeface="Arial"/>
              </a:rPr>
              <a:t>มี</a:t>
            </a:r>
            <a:r>
              <a:rPr lang="en-US" sz="3200" b="1" i="0" u="none" strike="noStrike" cap="none" dirty="0">
                <a:solidFill>
                  <a:schemeClr val="dk1"/>
                </a:solidFill>
                <a:latin typeface="Browallia New" pitchFamily="34" charset="-34"/>
                <a:cs typeface="Browallia New" pitchFamily="34" charset="-34"/>
                <a:sym typeface="Arial"/>
              </a:rPr>
              <a:t> indications </a:t>
            </a:r>
            <a:r>
              <a:rPr lang="en-US" sz="3200" b="1" i="0" u="none" strike="noStrike" cap="none" dirty="0" err="1">
                <a:solidFill>
                  <a:schemeClr val="dk1"/>
                </a:solidFill>
                <a:latin typeface="Browallia New" pitchFamily="34" charset="-34"/>
                <a:cs typeface="Browallia New" pitchFamily="34" charset="-34"/>
                <a:sym typeface="Arial"/>
              </a:rPr>
              <a:t>ดังนี้</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Large fetus &gt; 3,800-4,000 g</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Prior C/S</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Incomplete/footling breech orientation</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Pelvic contraction/unfavorable pelvic shape determined clinically</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Severe fetal growth restriction</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Hyperextended</a:t>
            </a:r>
            <a:r>
              <a:rPr lang="en-US" sz="3200" b="1" i="0" u="none" strike="noStrike" cap="none" dirty="0">
                <a:solidFill>
                  <a:schemeClr val="dk1"/>
                </a:solidFill>
                <a:latin typeface="Browallia New" pitchFamily="34" charset="-34"/>
                <a:cs typeface="Browallia New" pitchFamily="34" charset="-34"/>
                <a:sym typeface="Arial"/>
              </a:rPr>
              <a:t> head</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Prior </a:t>
            </a:r>
            <a:r>
              <a:rPr lang="en-US" sz="3200" b="1" i="0" u="none" strike="noStrike" cap="none" dirty="0" err="1">
                <a:solidFill>
                  <a:schemeClr val="dk1"/>
                </a:solidFill>
                <a:latin typeface="Browallia New" pitchFamily="34" charset="-34"/>
                <a:cs typeface="Browallia New" pitchFamily="34" charset="-34"/>
                <a:sym typeface="Arial"/>
              </a:rPr>
              <a:t>perinatal</a:t>
            </a:r>
            <a:r>
              <a:rPr lang="en-US" sz="3200" b="1" i="0" u="none" strike="noStrike" cap="none" dirty="0">
                <a:solidFill>
                  <a:schemeClr val="dk1"/>
                </a:solidFill>
                <a:latin typeface="Browallia New" pitchFamily="34" charset="-34"/>
                <a:cs typeface="Browallia New" pitchFamily="34" charset="-34"/>
                <a:sym typeface="Arial"/>
              </a:rPr>
              <a:t> death or neonatal birth trauma</a:t>
            </a:r>
          </a:p>
          <a:p>
            <a:pPr marL="228600" marR="0" lvl="0" indent="-228600" algn="l" rtl="0">
              <a:lnSpc>
                <a:spcPct val="90000"/>
              </a:lnSpc>
              <a:spcBef>
                <a:spcPts val="1000"/>
              </a:spcBef>
              <a:buClr>
                <a:schemeClr val="dk1"/>
              </a:buClr>
              <a:buSzPct val="100000"/>
              <a:buFont typeface="Arial"/>
              <a:buNone/>
            </a:pPr>
            <a:endParaRPr sz="32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Arial"/>
              <a:buNone/>
            </a:pPr>
            <a:r>
              <a:rPr lang="en-US" sz="4400" b="1" i="0" u="none" strike="noStrike" cap="none" dirty="0">
                <a:solidFill>
                  <a:schemeClr val="dk1"/>
                </a:solidFill>
                <a:latin typeface="Arial"/>
                <a:ea typeface="Arial"/>
                <a:cs typeface="Arial"/>
                <a:sym typeface="Arial"/>
              </a:rPr>
              <a:t>2. Premature rupture of membrane</a:t>
            </a:r>
            <a:r>
              <a:rPr lang="en-US" b="1" dirty="0">
                <a:solidFill>
                  <a:schemeClr val="dk1"/>
                </a:solidFill>
                <a:latin typeface="Arial"/>
                <a:ea typeface="Arial"/>
                <a:cs typeface="Arial"/>
                <a:sym typeface="Arial"/>
              </a:rPr>
              <a:t>s </a:t>
            </a:r>
            <a:r>
              <a:rPr lang="en-US" sz="4400" b="1" i="0" u="none" strike="noStrike" cap="none" dirty="0">
                <a:solidFill>
                  <a:schemeClr val="dk1"/>
                </a:solidFill>
                <a:latin typeface="Arial"/>
                <a:ea typeface="Arial"/>
                <a:cs typeface="Arial"/>
                <a:sym typeface="Arial"/>
              </a:rPr>
              <a:t>with thick meconium</a:t>
            </a:r>
          </a:p>
        </p:txBody>
      </p:sp>
      <p:sp>
        <p:nvSpPr>
          <p:cNvPr id="207" name="Shape 207"/>
          <p:cNvSpPr txBox="1">
            <a:spLocks noGrp="1"/>
          </p:cNvSpPr>
          <p:nvPr>
            <p:ph idx="1"/>
          </p:nvPr>
        </p:nvSpPr>
        <p:spPr>
          <a:xfrm>
            <a:off x="838200" y="2348880"/>
            <a:ext cx="11201399" cy="431661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ภาวะถุงน้ำคร่ำแตกก่อนจะมีการเจ็บครรภ์คลอด</a:t>
            </a:r>
            <a:endParaRPr lang="en-US" sz="36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สัมพันธ์กับ</a:t>
            </a:r>
            <a:r>
              <a:rPr lang="en-US" sz="3600" b="1" i="0" u="none" strike="noStrike" cap="none" dirty="0">
                <a:solidFill>
                  <a:schemeClr val="dk1"/>
                </a:solidFill>
                <a:latin typeface="Browallia New" pitchFamily="34" charset="-34"/>
                <a:cs typeface="Browallia New" pitchFamily="34" charset="-34"/>
                <a:sym typeface="Arial"/>
              </a:rPr>
              <a:t> Preterm labor, infection, lung </a:t>
            </a:r>
            <a:r>
              <a:rPr lang="en-US" sz="3600" b="1" i="0" u="none" strike="noStrike" cap="none" dirty="0" err="1">
                <a:solidFill>
                  <a:schemeClr val="dk1"/>
                </a:solidFill>
                <a:latin typeface="Browallia New" pitchFamily="34" charset="-34"/>
                <a:cs typeface="Browallia New" pitchFamily="34" charset="-34"/>
                <a:sym typeface="Arial"/>
              </a:rPr>
              <a:t>hypoplasia</a:t>
            </a:r>
            <a:r>
              <a:rPr lang="en-US" sz="3600" b="1" i="0" u="none" strike="noStrike" cap="none" dirty="0">
                <a:solidFill>
                  <a:schemeClr val="dk1"/>
                </a:solidFill>
                <a:latin typeface="Browallia New" pitchFamily="34" charset="-34"/>
                <a:cs typeface="Browallia New" pitchFamily="34" charset="-34"/>
                <a:sym typeface="Arial"/>
              </a:rPr>
              <a:t>, Anomaly</a:t>
            </a: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ส่วนใหญ่เกิดช่วง</a:t>
            </a:r>
            <a:r>
              <a:rPr lang="en-US" sz="3600" b="1" i="0" u="none" strike="noStrike" cap="none" dirty="0">
                <a:solidFill>
                  <a:schemeClr val="dk1"/>
                </a:solidFill>
                <a:latin typeface="Browallia New" pitchFamily="34" charset="-34"/>
                <a:cs typeface="Browallia New" pitchFamily="34" charset="-34"/>
                <a:sym typeface="Arial"/>
              </a:rPr>
              <a:t> GA 24 - 34 weeks</a:t>
            </a: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เกิดการเจ็บครรภ์ตามมาได้ภายใน</a:t>
            </a:r>
            <a:r>
              <a:rPr lang="en-US" sz="3600" b="1" i="0" u="none" strike="noStrike" cap="none" dirty="0">
                <a:solidFill>
                  <a:schemeClr val="dk1"/>
                </a:solidFill>
                <a:latin typeface="Browallia New" pitchFamily="34" charset="-34"/>
                <a:cs typeface="Browallia New" pitchFamily="34" charset="-34"/>
                <a:sym typeface="Arial"/>
              </a:rPr>
              <a:t> 6 - 24 </a:t>
            </a:r>
            <a:r>
              <a:rPr lang="en-US" sz="3600" b="1" i="0" u="none" strike="noStrike" cap="none" dirty="0" err="1">
                <a:solidFill>
                  <a:schemeClr val="dk1"/>
                </a:solidFill>
                <a:latin typeface="Browallia New" pitchFamily="34" charset="-34"/>
                <a:cs typeface="Browallia New" pitchFamily="34" charset="-34"/>
                <a:sym typeface="Arial"/>
              </a:rPr>
              <a:t>ชั่วโมง</a:t>
            </a:r>
            <a:endParaRPr lang="en-US" sz="36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buClr>
                <a:schemeClr val="dk1"/>
              </a:buClr>
              <a:buSzPct val="25000"/>
              <a:buFont typeface="Arial"/>
              <a:buNone/>
            </a:pPr>
            <a:endParaRPr sz="36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idx="1"/>
          </p:nvPr>
        </p:nvSpPr>
        <p:spPr>
          <a:xfrm>
            <a:off x="838200" y="600891"/>
            <a:ext cx="10515599" cy="625710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C00000"/>
              </a:buClr>
              <a:buSzPct val="25000"/>
              <a:buFont typeface="Arial"/>
              <a:buNone/>
            </a:pPr>
            <a:r>
              <a:rPr lang="en-US" sz="3200" b="1" i="0" u="none" strike="noStrike" cap="none" dirty="0" err="1">
                <a:solidFill>
                  <a:srgbClr val="C00000"/>
                </a:solidFill>
                <a:latin typeface="Browallia New" pitchFamily="34" charset="-34"/>
                <a:cs typeface="Browallia New" pitchFamily="34" charset="-34"/>
                <a:sym typeface="Arial"/>
              </a:rPr>
              <a:t>ปัจจัยที่เกี่ยวข้อง</a:t>
            </a:r>
            <a:endParaRPr lang="en-US" sz="3200" b="1" i="0" u="none" strike="noStrike" cap="none" dirty="0">
              <a:solidFill>
                <a:srgbClr val="C00000"/>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มีการอักเสบติดเชื้อที่ปากมดลูกและช่องคลอด</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การขาดของถุงน้ำคร่ำจากพันธุกรรม</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มีเพศสัมพันธ์</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Cervical incompetence</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Uterus </a:t>
            </a:r>
            <a:r>
              <a:rPr lang="en-US" sz="3200" b="1" i="0" u="none" strike="noStrike" cap="none" dirty="0" err="1">
                <a:solidFill>
                  <a:schemeClr val="dk1"/>
                </a:solidFill>
                <a:latin typeface="Browallia New" pitchFamily="34" charset="-34"/>
                <a:cs typeface="Browallia New" pitchFamily="34" charset="-34"/>
                <a:sym typeface="Arial"/>
              </a:rPr>
              <a:t>overdistension</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Antepartrum</a:t>
            </a:r>
            <a:r>
              <a:rPr lang="en-US" sz="3200" b="1" i="0" u="none" strike="noStrike" cap="none" dirty="0">
                <a:solidFill>
                  <a:schemeClr val="dk1"/>
                </a:solidFill>
                <a:latin typeface="Browallia New" pitchFamily="34" charset="-34"/>
                <a:cs typeface="Browallia New" pitchFamily="34" charset="-34"/>
                <a:sym typeface="Arial"/>
              </a:rPr>
              <a:t> hemorrhage</a:t>
            </a:r>
          </a:p>
          <a:p>
            <a:pPr marL="0" marR="0" lvl="0" indent="0" algn="l" rtl="0">
              <a:lnSpc>
                <a:spcPct val="90000"/>
              </a:lnSpc>
              <a:spcBef>
                <a:spcPts val="1000"/>
              </a:spcBef>
              <a:spcAft>
                <a:spcPts val="0"/>
              </a:spcAft>
              <a:buClr>
                <a:srgbClr val="C00000"/>
              </a:buClr>
              <a:buSzPct val="25000"/>
              <a:buFont typeface="Arial"/>
              <a:buNone/>
            </a:pPr>
            <a:r>
              <a:rPr lang="en-US" sz="3200" b="1" i="0" u="none" strike="noStrike" cap="none" dirty="0">
                <a:solidFill>
                  <a:srgbClr val="C00000"/>
                </a:solidFill>
                <a:latin typeface="Browallia New" pitchFamily="34" charset="-34"/>
                <a:cs typeface="Browallia New" pitchFamily="34" charset="-34"/>
                <a:sym typeface="Arial"/>
              </a:rPr>
              <a:t>Diagnosis</a:t>
            </a: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ประวัติมีน้ำไหลจากช่องคลอดเรื่อยๆ</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กลั้นไม่ได้</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มีลักษณะใส</a:t>
            </a:r>
            <a:r>
              <a:rPr lang="en-US" sz="3200" b="1" i="0" u="none" strike="noStrike" cap="none" dirty="0">
                <a:solidFill>
                  <a:schemeClr val="dk1"/>
                </a:solidFill>
                <a:latin typeface="Browallia New" pitchFamily="34" charset="-34"/>
                <a:cs typeface="Browallia New" pitchFamily="34" charset="-34"/>
                <a:sym typeface="Arial"/>
              </a:rPr>
              <a:t>/</a:t>
            </a:r>
            <a:r>
              <a:rPr lang="en-US" sz="3200" b="1" i="0" u="none" strike="noStrike" cap="none" dirty="0" err="1">
                <a:solidFill>
                  <a:schemeClr val="dk1"/>
                </a:solidFill>
                <a:latin typeface="Browallia New" pitchFamily="34" charset="-34"/>
                <a:cs typeface="Browallia New" pitchFamily="34" charset="-34"/>
                <a:sym typeface="Arial"/>
              </a:rPr>
              <a:t>สีเขียว</a:t>
            </a:r>
            <a:r>
              <a:rPr lang="en-US" sz="3200" b="1" i="0" u="none" strike="noStrike" cap="none" dirty="0">
                <a:solidFill>
                  <a:schemeClr val="dk1"/>
                </a:solidFill>
                <a:latin typeface="Browallia New" pitchFamily="34" charset="-34"/>
                <a:cs typeface="Browallia New" pitchFamily="34" charset="-34"/>
                <a:sym typeface="Arial"/>
              </a:rPr>
              <a:t>/</a:t>
            </a:r>
            <a:r>
              <a:rPr lang="en-US" sz="3200" b="1" i="0" u="none" strike="noStrike" cap="none" dirty="0" err="1">
                <a:solidFill>
                  <a:schemeClr val="dk1"/>
                </a:solidFill>
                <a:latin typeface="Browallia New" pitchFamily="34" charset="-34"/>
                <a:cs typeface="Browallia New" pitchFamily="34" charset="-34"/>
                <a:sym typeface="Arial"/>
              </a:rPr>
              <a:t>มีไขมันปน</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PV : vaginal pooling, cough test positive</a:t>
            </a:r>
          </a:p>
          <a:p>
            <a:pPr marL="685800" marR="0" lvl="1" indent="-228600" algn="l" rtl="0">
              <a:lnSpc>
                <a:spcPct val="90000"/>
              </a:lnSpc>
              <a:spcBef>
                <a:spcPts val="500"/>
              </a:spcBef>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Lab: </a:t>
            </a:r>
            <a:r>
              <a:rPr lang="en-US" sz="3200" b="1" i="0" u="none" strike="noStrike" cap="none" dirty="0" err="1">
                <a:solidFill>
                  <a:schemeClr val="dk1"/>
                </a:solidFill>
                <a:latin typeface="Browallia New" pitchFamily="34" charset="-34"/>
                <a:cs typeface="Browallia New" pitchFamily="34" charset="-34"/>
                <a:sym typeface="Arial"/>
              </a:rPr>
              <a:t>Nitrazine</a:t>
            </a:r>
            <a:r>
              <a:rPr lang="en-US" sz="3200" b="1" i="0" u="none" strike="noStrike" cap="none" dirty="0">
                <a:solidFill>
                  <a:schemeClr val="dk1"/>
                </a:solidFill>
                <a:latin typeface="Browallia New" pitchFamily="34" charset="-34"/>
                <a:cs typeface="Browallia New" pitchFamily="34" charset="-34"/>
                <a:sym typeface="Arial"/>
              </a:rPr>
              <a:t> paper test, Fern test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idx="1"/>
          </p:nvPr>
        </p:nvSpPr>
        <p:spPr>
          <a:xfrm>
            <a:off x="838200" y="640079"/>
            <a:ext cx="10515599" cy="553688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C00000"/>
              </a:buClr>
              <a:buSzPct val="25000"/>
              <a:buFont typeface="Arial"/>
              <a:buNone/>
            </a:pPr>
            <a:r>
              <a:rPr lang="en-US" sz="3200" b="1" i="0" u="none" strike="noStrike" cap="none" dirty="0">
                <a:solidFill>
                  <a:srgbClr val="C00000"/>
                </a:solidFill>
                <a:latin typeface="Browallia New" pitchFamily="34" charset="-34"/>
                <a:cs typeface="Browallia New" pitchFamily="34" charset="-34"/>
                <a:sym typeface="Arial"/>
              </a:rPr>
              <a:t>Management</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ในเคสนี้มีประวัติมีน้ำสีเขียว</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ปนมูกเลือดไหลออกมาจากช่องคลอด</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ซึ่งก็คือ</a:t>
            </a:r>
            <a:r>
              <a:rPr lang="en-US" sz="3200" b="1" i="0" u="none" strike="noStrike" cap="none" dirty="0">
                <a:solidFill>
                  <a:schemeClr val="dk1"/>
                </a:solidFill>
                <a:latin typeface="Browallia New" pitchFamily="34" charset="-34"/>
                <a:cs typeface="Browallia New" pitchFamily="34" charset="-34"/>
                <a:sym typeface="Arial"/>
              </a:rPr>
              <a:t> thick </a:t>
            </a:r>
            <a:r>
              <a:rPr lang="en-US" sz="3200" b="1" i="0" u="none" strike="noStrike" cap="none" dirty="0" err="1">
                <a:solidFill>
                  <a:schemeClr val="dk1"/>
                </a:solidFill>
                <a:latin typeface="Browallia New" pitchFamily="34" charset="-34"/>
                <a:cs typeface="Browallia New" pitchFamily="34" charset="-34"/>
                <a:sym typeface="Arial"/>
              </a:rPr>
              <a:t>meconium</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บ่งบอกว่าเป็น</a:t>
            </a:r>
            <a:r>
              <a:rPr lang="en-US" sz="3200" b="1" i="0" u="none" strike="noStrike" cap="none" dirty="0">
                <a:solidFill>
                  <a:schemeClr val="dk1"/>
                </a:solidFill>
                <a:latin typeface="Browallia New" pitchFamily="34" charset="-34"/>
                <a:cs typeface="Browallia New" pitchFamily="34" charset="-34"/>
                <a:sym typeface="Arial"/>
              </a:rPr>
              <a:t> amniotic fluid </a:t>
            </a:r>
            <a:r>
              <a:rPr lang="en-US" sz="3200" b="1" i="0" u="none" strike="noStrike" cap="none" dirty="0" err="1">
                <a:solidFill>
                  <a:schemeClr val="dk1"/>
                </a:solidFill>
                <a:latin typeface="Browallia New" pitchFamily="34" charset="-34"/>
                <a:cs typeface="Browallia New" pitchFamily="34" charset="-34"/>
                <a:sym typeface="Arial"/>
              </a:rPr>
              <a:t>ไม่จำเป็นต้องทำ</a:t>
            </a:r>
            <a:r>
              <a:rPr lang="en-US" sz="3200" b="1" i="0" u="none" strike="noStrike" cap="none" dirty="0">
                <a:solidFill>
                  <a:schemeClr val="dk1"/>
                </a:solidFill>
                <a:latin typeface="Browallia New" pitchFamily="34" charset="-34"/>
                <a:cs typeface="Browallia New" pitchFamily="34" charset="-34"/>
                <a:sym typeface="Arial"/>
              </a:rPr>
              <a:t> Test </a:t>
            </a:r>
            <a:r>
              <a:rPr lang="en-US" sz="3200" b="1" i="0" u="none" strike="noStrike" cap="none" dirty="0" err="1">
                <a:solidFill>
                  <a:schemeClr val="dk1"/>
                </a:solidFill>
                <a:latin typeface="Browallia New" pitchFamily="34" charset="-34"/>
                <a:cs typeface="Browallia New" pitchFamily="34" charset="-34"/>
                <a:sym typeface="Arial"/>
              </a:rPr>
              <a:t>เพื่อยืนยันแล้ว</a:t>
            </a:r>
            <a:r>
              <a:rPr lang="en-US" sz="3200" b="1" i="0" u="none" strike="noStrike" cap="none" dirty="0">
                <a:solidFill>
                  <a:schemeClr val="dk1"/>
                </a:solidFill>
                <a:latin typeface="Browallia New" pitchFamily="34" charset="-34"/>
                <a:cs typeface="Browallia New" pitchFamily="34" charset="-34"/>
                <a:sym typeface="Arial"/>
              </a:rPr>
              <a:t>***</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err="1">
                <a:solidFill>
                  <a:schemeClr val="dk1"/>
                </a:solidFill>
                <a:latin typeface="Browallia New" pitchFamily="34" charset="-34"/>
                <a:cs typeface="Browallia New" pitchFamily="34" charset="-34"/>
                <a:sym typeface="Arial"/>
              </a:rPr>
              <a:t>แนวทางการรักษาขึ้นกับอายุครรภ์ที่มีอาการ</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ถ้า</a:t>
            </a:r>
            <a:endParaRPr lang="en-US" sz="3200" b="1" i="0" u="none" strike="noStrike" cap="none" dirty="0">
              <a:solidFill>
                <a:schemeClr val="dk1"/>
              </a:solidFill>
              <a:latin typeface="Browallia New" pitchFamily="34" charset="-34"/>
              <a:cs typeface="Browallia New" pitchFamily="34" charset="-34"/>
              <a:sym typeface="Arial"/>
            </a:endParaRPr>
          </a:p>
          <a:p>
            <a:pPr marL="685800" marR="0" lvl="1" indent="-228600" algn="l" rtl="0">
              <a:lnSpc>
                <a:spcPct val="90000"/>
              </a:lnSpc>
              <a:spcBef>
                <a:spcPts val="500"/>
              </a:spcBef>
              <a:spcAft>
                <a:spcPts val="0"/>
              </a:spcAft>
              <a:buClr>
                <a:schemeClr val="dk1"/>
              </a:buClr>
              <a:buSzPct val="100000"/>
              <a:buFont typeface="Arial"/>
              <a:buChar char="•"/>
            </a:pPr>
            <a:r>
              <a:rPr lang="en-US" sz="3200" b="1" i="0" u="sng" strike="noStrike" cap="none" dirty="0">
                <a:solidFill>
                  <a:schemeClr val="dk1"/>
                </a:solidFill>
                <a:latin typeface="Browallia New" pitchFamily="34" charset="-34"/>
                <a:cs typeface="Browallia New" pitchFamily="34" charset="-34"/>
                <a:sym typeface="Arial"/>
              </a:rPr>
              <a:t>GA </a:t>
            </a:r>
            <a:r>
              <a:rPr lang="en-US" sz="3200" b="1" i="0" u="sng" strike="noStrike" cap="none" dirty="0" err="1">
                <a:solidFill>
                  <a:schemeClr val="dk1"/>
                </a:solidFill>
                <a:latin typeface="Browallia New" pitchFamily="34" charset="-34"/>
                <a:cs typeface="Browallia New" pitchFamily="34" charset="-34"/>
                <a:sym typeface="Arial"/>
              </a:rPr>
              <a:t>มากกว่า</a:t>
            </a:r>
            <a:r>
              <a:rPr lang="en-US" sz="3200" b="1" i="0" u="sng" strike="noStrike" cap="none" dirty="0">
                <a:solidFill>
                  <a:schemeClr val="dk1"/>
                </a:solidFill>
                <a:latin typeface="Browallia New" pitchFamily="34" charset="-34"/>
                <a:cs typeface="Browallia New" pitchFamily="34" charset="-34"/>
                <a:sym typeface="Arial"/>
              </a:rPr>
              <a:t> 34 wks </a:t>
            </a:r>
          </a:p>
          <a:p>
            <a:pPr marL="685800" marR="0" lvl="1" indent="-228600" algn="l" rtl="0">
              <a:lnSpc>
                <a:spcPct val="90000"/>
              </a:lnSpc>
              <a:spcBef>
                <a:spcPts val="5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แนะนำให้ชักนำการคลอดและ</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ให้</a:t>
            </a:r>
            <a:r>
              <a:rPr lang="en-US" sz="3200" b="1" i="0" u="none" strike="noStrike" cap="none" dirty="0">
                <a:solidFill>
                  <a:schemeClr val="dk1"/>
                </a:solidFill>
                <a:latin typeface="Browallia New" pitchFamily="34" charset="-34"/>
                <a:cs typeface="Browallia New" pitchFamily="34" charset="-34"/>
                <a:sym typeface="Arial"/>
              </a:rPr>
              <a:t> Group B </a:t>
            </a:r>
            <a:r>
              <a:rPr lang="en-US" sz="3200" b="1" i="0" u="none" strike="noStrike" cap="none" dirty="0" err="1">
                <a:solidFill>
                  <a:schemeClr val="dk1"/>
                </a:solidFill>
                <a:latin typeface="Browallia New" pitchFamily="34" charset="-34"/>
                <a:cs typeface="Browallia New" pitchFamily="34" charset="-34"/>
                <a:sym typeface="Arial"/>
              </a:rPr>
              <a:t>Streptococus</a:t>
            </a:r>
            <a:r>
              <a:rPr lang="en-US" sz="3200" b="1" i="0" u="none" strike="noStrike" cap="none" dirty="0">
                <a:solidFill>
                  <a:schemeClr val="dk1"/>
                </a:solidFill>
                <a:latin typeface="Browallia New" pitchFamily="34" charset="-34"/>
                <a:cs typeface="Browallia New" pitchFamily="34" charset="-34"/>
                <a:sym typeface="Arial"/>
              </a:rPr>
              <a:t> prophylaxis</a:t>
            </a:r>
          </a:p>
          <a:p>
            <a:pPr marL="685800" marR="0" lvl="1" indent="-228600" algn="l" rtl="0">
              <a:lnSpc>
                <a:spcPct val="90000"/>
              </a:lnSpc>
              <a:spcBef>
                <a:spcPts val="500"/>
              </a:spcBef>
              <a:spcAft>
                <a:spcPts val="0"/>
              </a:spcAft>
              <a:buClr>
                <a:schemeClr val="dk1"/>
              </a:buClr>
              <a:buSzPct val="100000"/>
              <a:buFont typeface="Arial"/>
              <a:buChar char="•"/>
            </a:pPr>
            <a:r>
              <a:rPr lang="en-US" sz="3200" b="1" i="0" u="sng" strike="noStrike" cap="none" dirty="0">
                <a:solidFill>
                  <a:schemeClr val="dk1"/>
                </a:solidFill>
                <a:latin typeface="Browallia New" pitchFamily="34" charset="-34"/>
                <a:cs typeface="Browallia New" pitchFamily="34" charset="-34"/>
                <a:sym typeface="Arial"/>
              </a:rPr>
              <a:t>GA 24-31 wks </a:t>
            </a:r>
          </a:p>
          <a:p>
            <a:pPr marL="685800" marR="0" lvl="1" indent="-228600" algn="l" rtl="0">
              <a:lnSpc>
                <a:spcPct val="90000"/>
              </a:lnSpc>
              <a:spcBef>
                <a:spcPts val="5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เฝ้าติดตามอย่างใกล้ชิด</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ให้</a:t>
            </a:r>
            <a:r>
              <a:rPr lang="en-US" sz="3200" b="1" i="0" u="none" strike="noStrike" cap="none" dirty="0">
                <a:solidFill>
                  <a:schemeClr val="dk1"/>
                </a:solidFill>
                <a:latin typeface="Browallia New" pitchFamily="34" charset="-34"/>
                <a:cs typeface="Browallia New" pitchFamily="34" charset="-34"/>
                <a:sym typeface="Arial"/>
              </a:rPr>
              <a:t> antibiotic </a:t>
            </a:r>
            <a:r>
              <a:rPr lang="en-US" sz="3200" b="1" i="0" u="none" strike="noStrike" cap="none" dirty="0" err="1">
                <a:solidFill>
                  <a:schemeClr val="dk1"/>
                </a:solidFill>
                <a:latin typeface="Browallia New" pitchFamily="34" charset="-34"/>
                <a:cs typeface="Browallia New" pitchFamily="34" charset="-34"/>
                <a:sym typeface="Arial"/>
              </a:rPr>
              <a:t>ยืดอายุครรภ์</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และให้</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glucocorticoid</a:t>
            </a:r>
            <a:r>
              <a:rPr lang="en-US" sz="3200" b="1" i="0" u="none" strike="noStrike" cap="none" dirty="0">
                <a:solidFill>
                  <a:schemeClr val="dk1"/>
                </a:solidFill>
                <a:latin typeface="Browallia New" pitchFamily="34" charset="-34"/>
                <a:cs typeface="Browallia New" pitchFamily="34" charset="-34"/>
                <a:sym typeface="Arial"/>
              </a:rPr>
              <a:t>                          	1 course</a:t>
            </a:r>
          </a:p>
          <a:p>
            <a:pPr marL="685800" marR="0" lvl="1" indent="-228600" algn="l" rtl="0">
              <a:lnSpc>
                <a:spcPct val="90000"/>
              </a:lnSpc>
              <a:spcBef>
                <a:spcPts val="500"/>
              </a:spcBef>
              <a:spcAft>
                <a:spcPts val="0"/>
              </a:spcAft>
              <a:buClr>
                <a:schemeClr val="dk1"/>
              </a:buClr>
              <a:buSzPct val="100000"/>
              <a:buFont typeface="Arial"/>
              <a:buChar char="•"/>
            </a:pPr>
            <a:r>
              <a:rPr lang="en-US" sz="3200" b="1" i="0" u="sng" strike="noStrike" cap="none" dirty="0">
                <a:solidFill>
                  <a:schemeClr val="dk1"/>
                </a:solidFill>
                <a:latin typeface="Browallia New" pitchFamily="34" charset="-34"/>
                <a:cs typeface="Browallia New" pitchFamily="34" charset="-34"/>
                <a:sym typeface="Arial"/>
              </a:rPr>
              <a:t>GA </a:t>
            </a:r>
            <a:r>
              <a:rPr lang="en-US" sz="3200" b="1" i="0" u="sng" strike="noStrike" cap="none" dirty="0" err="1">
                <a:solidFill>
                  <a:schemeClr val="dk1"/>
                </a:solidFill>
                <a:latin typeface="Browallia New" pitchFamily="34" charset="-34"/>
                <a:cs typeface="Browallia New" pitchFamily="34" charset="-34"/>
                <a:sym typeface="Arial"/>
              </a:rPr>
              <a:t>น้อยกว่า</a:t>
            </a:r>
            <a:r>
              <a:rPr lang="en-US" sz="3200" b="1" i="0" u="sng" strike="noStrike" cap="none" dirty="0">
                <a:solidFill>
                  <a:schemeClr val="dk1"/>
                </a:solidFill>
                <a:latin typeface="Browallia New" pitchFamily="34" charset="-34"/>
                <a:cs typeface="Browallia New" pitchFamily="34" charset="-34"/>
                <a:sym typeface="Arial"/>
              </a:rPr>
              <a:t> 24 wks</a:t>
            </a:r>
            <a:r>
              <a:rPr lang="en-US" sz="3200" b="1" i="0" u="none" strike="noStrike" cap="none" dirty="0">
                <a:solidFill>
                  <a:schemeClr val="dk1"/>
                </a:solidFill>
                <a:latin typeface="Browallia New" pitchFamily="34" charset="-34"/>
                <a:cs typeface="Browallia New" pitchFamily="34" charset="-34"/>
                <a:sym typeface="Arial"/>
              </a:rPr>
              <a:t> </a:t>
            </a:r>
          </a:p>
          <a:p>
            <a:pPr marL="1143000" marR="0" lvl="2" indent="-228600" algn="l" rtl="0">
              <a:lnSpc>
                <a:spcPct val="90000"/>
              </a:lnSpc>
              <a:spcBef>
                <a:spcPts val="500"/>
              </a:spcBef>
              <a:buClr>
                <a:schemeClr val="dk1"/>
              </a:buClr>
              <a:buSzPct val="25000"/>
              <a:buFont typeface="Arial"/>
              <a:buNone/>
            </a:pPr>
            <a:r>
              <a:rPr lang="en-US" sz="3200" b="1" i="0" u="none" strike="noStrike" cap="none" dirty="0" err="1">
                <a:solidFill>
                  <a:schemeClr val="dk1"/>
                </a:solidFill>
                <a:latin typeface="Browallia New" pitchFamily="34" charset="-34"/>
                <a:cs typeface="Browallia New" pitchFamily="34" charset="-34"/>
                <a:sym typeface="Arial"/>
              </a:rPr>
              <a:t>ทำ</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couselling</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เฝ้าติดตามอย่างใกล้ชิด</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ชักนำการคลอดตาม</a:t>
            </a:r>
            <a:r>
              <a:rPr lang="en-US" sz="3200" b="1" i="0" u="none" strike="noStrike" cap="none" dirty="0">
                <a:solidFill>
                  <a:schemeClr val="dk1"/>
                </a:solidFill>
                <a:latin typeface="Browallia New" pitchFamily="34" charset="-34"/>
                <a:cs typeface="Browallia New" pitchFamily="34" charset="-34"/>
                <a:sym typeface="Arial"/>
              </a:rPr>
              <a:t> indication)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799012" y="365125"/>
            <a:ext cx="10515599" cy="1325562"/>
          </a:xfrm>
          <a:prstGeom prst="rect">
            <a:avLst/>
          </a:prstGeom>
          <a:solidFill>
            <a:srgbClr val="F7CAAC"/>
          </a:solid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Arial"/>
              <a:buNone/>
            </a:pPr>
            <a:r>
              <a:rPr lang="en-US" sz="4400" b="1" i="0" u="none" strike="noStrike" cap="none">
                <a:solidFill>
                  <a:schemeClr val="dk1"/>
                </a:solidFill>
                <a:latin typeface="Arial"/>
                <a:ea typeface="Arial"/>
                <a:cs typeface="Arial"/>
                <a:sym typeface="Arial"/>
              </a:rPr>
              <a:t>3. Previous caesarean section</a:t>
            </a:r>
          </a:p>
        </p:txBody>
      </p:sp>
      <p:sp>
        <p:nvSpPr>
          <p:cNvPr id="223" name="Shape 223"/>
          <p:cNvSpPr txBox="1">
            <a:spLocks noGrp="1"/>
          </p:cNvSpPr>
          <p:nvPr>
            <p:ph idx="1"/>
          </p:nvPr>
        </p:nvSpPr>
        <p:spPr>
          <a:xfrm>
            <a:off x="838200" y="1825624"/>
            <a:ext cx="11049000" cy="491205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ประวัติการทำ</a:t>
            </a:r>
            <a:r>
              <a:rPr lang="en-US" sz="3200" b="1" i="0" u="none" strike="noStrike" cap="none" dirty="0">
                <a:solidFill>
                  <a:schemeClr val="dk1"/>
                </a:solidFill>
                <a:latin typeface="Browallia New" pitchFamily="34" charset="-34"/>
                <a:cs typeface="Browallia New" pitchFamily="34" charset="-34"/>
                <a:sym typeface="Arial"/>
              </a:rPr>
              <a:t> caesarean section </a:t>
            </a:r>
            <a:r>
              <a:rPr lang="en-US" sz="3200" b="1" i="0" u="none" strike="noStrike" cap="none" dirty="0" err="1">
                <a:solidFill>
                  <a:schemeClr val="dk1"/>
                </a:solidFill>
                <a:latin typeface="Browallia New" pitchFamily="34" charset="-34"/>
                <a:cs typeface="Browallia New" pitchFamily="34" charset="-34"/>
                <a:sym typeface="Arial"/>
              </a:rPr>
              <a:t>เป็นเพียง</a:t>
            </a:r>
            <a:r>
              <a:rPr lang="en-US" sz="3200" b="1" i="0" u="none" strike="noStrike" cap="none" dirty="0">
                <a:solidFill>
                  <a:schemeClr val="dk1"/>
                </a:solidFill>
                <a:latin typeface="Browallia New" pitchFamily="34" charset="-34"/>
                <a:cs typeface="Browallia New" pitchFamily="34" charset="-34"/>
                <a:sym typeface="Arial"/>
              </a:rPr>
              <a:t> relative indication </a:t>
            </a:r>
            <a:r>
              <a:rPr lang="en-US" sz="3200" b="1" i="0" u="none" strike="noStrike" cap="none" dirty="0" err="1">
                <a:solidFill>
                  <a:schemeClr val="dk1"/>
                </a:solidFill>
                <a:latin typeface="Browallia New" pitchFamily="34" charset="-34"/>
                <a:cs typeface="Browallia New" pitchFamily="34" charset="-34"/>
                <a:sym typeface="Arial"/>
              </a:rPr>
              <a:t>เนื่องจาก</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การเจ็บครรภ์นานอาจเพิ่มความเสี่ยง</a:t>
            </a:r>
            <a:r>
              <a:rPr lang="en-US" sz="3200" b="1" i="0" u="none" strike="noStrike" cap="none" dirty="0">
                <a:solidFill>
                  <a:schemeClr val="dk1"/>
                </a:solidFill>
                <a:latin typeface="Browallia New" pitchFamily="34" charset="-34"/>
                <a:cs typeface="Browallia New" pitchFamily="34" charset="-34"/>
                <a:sym typeface="Arial"/>
              </a:rPr>
              <a:t> uterine rupture </a:t>
            </a:r>
            <a:r>
              <a:rPr lang="en-US" sz="3200" b="1" i="0" u="none" strike="noStrike" cap="none" dirty="0" err="1">
                <a:solidFill>
                  <a:schemeClr val="dk1"/>
                </a:solidFill>
                <a:latin typeface="Browallia New" pitchFamily="34" charset="-34"/>
                <a:cs typeface="Browallia New" pitchFamily="34" charset="-34"/>
                <a:sym typeface="Arial"/>
              </a:rPr>
              <a:t>จากมีรอยผ่าที่มดลูกเดิมได้</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การทำ</a:t>
            </a:r>
            <a:r>
              <a:rPr lang="en-US" sz="3200" b="1" i="0" u="none" strike="noStrike" cap="none" dirty="0">
                <a:solidFill>
                  <a:schemeClr val="dk1"/>
                </a:solidFill>
                <a:latin typeface="Browallia New" pitchFamily="34" charset="-34"/>
                <a:cs typeface="Browallia New" pitchFamily="34" charset="-34"/>
                <a:sym typeface="Arial"/>
              </a:rPr>
              <a:t> vaginal birth after caesarean (VBAC) </a:t>
            </a:r>
            <a:r>
              <a:rPr lang="en-US" sz="3200" b="1" i="0" u="none" strike="noStrike" cap="none" dirty="0" err="1">
                <a:solidFill>
                  <a:schemeClr val="dk1"/>
                </a:solidFill>
                <a:latin typeface="Browallia New" pitchFamily="34" charset="-34"/>
                <a:cs typeface="Browallia New" pitchFamily="34" charset="-34"/>
                <a:sym typeface="Arial"/>
              </a:rPr>
              <a:t>ต้องมีคุณสมบัติ</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ดังนี้</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การผ่าคลอดครั้งที่ผ่านมาต้องลงมีดแบบ</a:t>
            </a:r>
            <a:r>
              <a:rPr lang="en-US" sz="3200" b="1" i="0" u="none" strike="noStrike" cap="none" dirty="0">
                <a:solidFill>
                  <a:schemeClr val="dk1"/>
                </a:solidFill>
                <a:latin typeface="Browallia New" pitchFamily="34" charset="-34"/>
                <a:cs typeface="Browallia New" pitchFamily="34" charset="-34"/>
                <a:sym typeface="Arial"/>
              </a:rPr>
              <a:t> low transverse uterine incision</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มี</a:t>
            </a:r>
            <a:r>
              <a:rPr lang="en-US" sz="3200" b="1" i="0" u="none" strike="noStrike" cap="none" dirty="0">
                <a:solidFill>
                  <a:schemeClr val="dk1"/>
                </a:solidFill>
                <a:latin typeface="Browallia New" pitchFamily="34" charset="-34"/>
                <a:cs typeface="Browallia New" pitchFamily="34" charset="-34"/>
                <a:sym typeface="Arial"/>
              </a:rPr>
              <a:t> adequate </a:t>
            </a:r>
            <a:r>
              <a:rPr lang="en-US" sz="3200" b="1" i="0" u="none" strike="noStrike" cap="none" dirty="0" err="1">
                <a:solidFill>
                  <a:schemeClr val="dk1"/>
                </a:solidFill>
                <a:latin typeface="Browallia New" pitchFamily="34" charset="-34"/>
                <a:cs typeface="Browallia New" pitchFamily="34" charset="-34"/>
                <a:sym typeface="Arial"/>
              </a:rPr>
              <a:t>pelvimetry</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ไม่เคยมีภาวะ</a:t>
            </a:r>
            <a:r>
              <a:rPr lang="en-US" sz="3200" b="1" i="0" u="none" strike="noStrike" cap="none" dirty="0">
                <a:solidFill>
                  <a:schemeClr val="dk1"/>
                </a:solidFill>
                <a:latin typeface="Browallia New" pitchFamily="34" charset="-34"/>
                <a:cs typeface="Browallia New" pitchFamily="34" charset="-34"/>
                <a:sym typeface="Arial"/>
              </a:rPr>
              <a:t> uterine rupture</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ไม่เคยผ่าตัดเกี่ยวกับมดลูกมาก่อน</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ไม่มีภาวะแทรกซ้อนอื่นๆที่จะเพิ่มความเสี่ยงระหว่างกาคลอดลูก</a:t>
            </a:r>
            <a:endParaRPr lang="en-US" sz="32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idx="1"/>
          </p:nvPr>
        </p:nvSpPr>
        <p:spPr>
          <a:xfrm>
            <a:off x="838200" y="796833"/>
            <a:ext cx="10515599" cy="538012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กรณีที่ไม่ควรทำ</a:t>
            </a:r>
            <a:r>
              <a:rPr lang="en-US" sz="3200" b="1" i="0" u="none" strike="noStrike" cap="none" dirty="0">
                <a:solidFill>
                  <a:schemeClr val="dk1"/>
                </a:solidFill>
                <a:latin typeface="Browallia New" pitchFamily="34" charset="-34"/>
                <a:cs typeface="Browallia New" pitchFamily="34" charset="-34"/>
                <a:sym typeface="Arial"/>
              </a:rPr>
              <a:t> VBAC </a:t>
            </a:r>
            <a:r>
              <a:rPr lang="en-US" sz="3200" b="1" i="0" u="none" strike="noStrike" cap="none" dirty="0" err="1">
                <a:solidFill>
                  <a:schemeClr val="dk1"/>
                </a:solidFill>
                <a:latin typeface="Browallia New" pitchFamily="34" charset="-34"/>
                <a:cs typeface="Browallia New" pitchFamily="34" charset="-34"/>
                <a:sym typeface="Arial"/>
              </a:rPr>
              <a:t>ได้แก่</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มีอายุมากกว่าหรือเท่ากับ</a:t>
            </a:r>
            <a:r>
              <a:rPr lang="en-US" sz="3200" b="1" i="0" u="none" strike="noStrike" cap="none" dirty="0">
                <a:solidFill>
                  <a:schemeClr val="dk1"/>
                </a:solidFill>
                <a:latin typeface="Browallia New" pitchFamily="34" charset="-34"/>
                <a:cs typeface="Browallia New" pitchFamily="34" charset="-34"/>
                <a:sym typeface="Arial"/>
              </a:rPr>
              <a:t> 35 </a:t>
            </a:r>
            <a:r>
              <a:rPr lang="en-US" sz="3200" b="1" i="0" u="none" strike="noStrike" cap="none" dirty="0" err="1">
                <a:solidFill>
                  <a:schemeClr val="dk1"/>
                </a:solidFill>
                <a:latin typeface="Browallia New" pitchFamily="34" charset="-34"/>
                <a:cs typeface="Browallia New" pitchFamily="34" charset="-34"/>
                <a:sym typeface="Arial"/>
              </a:rPr>
              <a:t>ปี</a:t>
            </a:r>
            <a:r>
              <a:rPr lang="en-US" sz="3200" b="1" i="0" u="none" strike="noStrike" cap="none" dirty="0">
                <a:solidFill>
                  <a:schemeClr val="dk1"/>
                </a:solidFill>
                <a:latin typeface="Browallia New" pitchFamily="34" charset="-34"/>
                <a:cs typeface="Browallia New" pitchFamily="34" charset="-34"/>
                <a:sym typeface="Arial"/>
              </a:rPr>
              <a:t>*</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น้ำหนักตัวมาก</a:t>
            </a:r>
            <a:endParaRPr lang="en-US" sz="3200" b="1" i="0" u="none" strike="noStrike" cap="none" dirty="0">
              <a:solidFill>
                <a:schemeClr val="dk1"/>
              </a:solidFill>
              <a:latin typeface="Browallia New" pitchFamily="34" charset="-34"/>
              <a:cs typeface="Browallia New" pitchFamily="34" charset="-34"/>
              <a:sym typeface="Arial"/>
            </a:endParaRP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Macrosomia</a:t>
            </a:r>
            <a:r>
              <a:rPr lang="en-US" sz="3200" b="1" i="0" u="none" strike="noStrike" cap="none" dirty="0">
                <a:solidFill>
                  <a:schemeClr val="dk1"/>
                </a:solidFill>
                <a:latin typeface="Browallia New" pitchFamily="34" charset="-34"/>
                <a:cs typeface="Browallia New" pitchFamily="34" charset="-34"/>
                <a:sym typeface="Arial"/>
              </a:rPr>
              <a:t> (&gt;4,000 g)</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GA &gt;40 weeks</a:t>
            </a:r>
          </a:p>
          <a:p>
            <a:pPr marL="0" marR="0" lvl="0" indent="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 </a:t>
            </a:r>
            <a:r>
              <a:rPr lang="en-US" sz="3200" b="1" i="0" u="none" strike="noStrike" cap="none" dirty="0" err="1">
                <a:solidFill>
                  <a:schemeClr val="dk1"/>
                </a:solidFill>
                <a:latin typeface="Browallia New" pitchFamily="34" charset="-34"/>
                <a:cs typeface="Browallia New" pitchFamily="34" charset="-34"/>
                <a:sym typeface="Arial"/>
              </a:rPr>
              <a:t>ตั้งครรภ์ห่างจากครั้งแรกนานเกิน</a:t>
            </a:r>
            <a:r>
              <a:rPr lang="en-US" sz="3200" b="1" i="0" u="none" strike="noStrike" cap="none" dirty="0">
                <a:solidFill>
                  <a:schemeClr val="dk1"/>
                </a:solidFill>
                <a:latin typeface="Browallia New" pitchFamily="34" charset="-34"/>
                <a:cs typeface="Browallia New" pitchFamily="34" charset="-34"/>
                <a:sym typeface="Arial"/>
              </a:rPr>
              <a:t> 18 </a:t>
            </a:r>
            <a:r>
              <a:rPr lang="en-US" sz="3200" b="1" i="0" u="none" strike="noStrike" cap="none" dirty="0" err="1">
                <a:solidFill>
                  <a:schemeClr val="dk1"/>
                </a:solidFill>
                <a:latin typeface="Browallia New" pitchFamily="34" charset="-34"/>
                <a:cs typeface="Browallia New" pitchFamily="34" charset="-34"/>
                <a:sym typeface="Arial"/>
              </a:rPr>
              <a:t>เดือน</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Management : </a:t>
            </a:r>
            <a:r>
              <a:rPr lang="en-US" sz="3200" b="1" i="0" u="none" strike="noStrike" cap="none" dirty="0">
                <a:solidFill>
                  <a:schemeClr val="dk1"/>
                </a:solidFill>
                <a:latin typeface="Browallia New" pitchFamily="34" charset="-34"/>
                <a:cs typeface="Browallia New" pitchFamily="34" charset="-34"/>
                <a:sym typeface="Arial"/>
              </a:rPr>
              <a:t>set OR emergency for cesarean section </a:t>
            </a:r>
            <a:r>
              <a:rPr lang="en-US" sz="3200" b="1" i="0" u="none" strike="noStrike" cap="none" dirty="0" err="1">
                <a:solidFill>
                  <a:schemeClr val="dk1"/>
                </a:solidFill>
                <a:latin typeface="Browallia New" pitchFamily="34" charset="-34"/>
                <a:cs typeface="Browallia New" pitchFamily="34" charset="-34"/>
                <a:sym typeface="Arial"/>
              </a:rPr>
              <a:t>เป็น</a:t>
            </a:r>
            <a:r>
              <a:rPr lang="en-US" sz="3200" b="1" i="0" u="none" strike="noStrike" cap="none" dirty="0">
                <a:solidFill>
                  <a:schemeClr val="dk1"/>
                </a:solidFill>
                <a:latin typeface="Browallia New" pitchFamily="34" charset="-34"/>
                <a:cs typeface="Browallia New" pitchFamily="34" charset="-34"/>
                <a:sym typeface="Arial"/>
              </a:rPr>
              <a:t> low transverse uterine incision</a:t>
            </a:r>
          </a:p>
          <a:p>
            <a:pPr marL="228600" marR="0" lvl="0" indent="-228600" algn="l" rtl="0">
              <a:lnSpc>
                <a:spcPct val="90000"/>
              </a:lnSpc>
              <a:spcBef>
                <a:spcPts val="1000"/>
              </a:spcBef>
              <a:buClr>
                <a:schemeClr val="dk1"/>
              </a:buClr>
              <a:buSzPct val="100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Arial"/>
              <a:buNone/>
            </a:pPr>
            <a:r>
              <a:rPr lang="en-US" sz="4400" b="1" i="0" u="none" strike="noStrike" cap="none">
                <a:solidFill>
                  <a:schemeClr val="dk1"/>
                </a:solidFill>
                <a:latin typeface="Arial"/>
                <a:ea typeface="Arial"/>
                <a:cs typeface="Arial"/>
                <a:sym typeface="Arial"/>
              </a:rPr>
              <a:t>4. Elderly Gravidarum</a:t>
            </a:r>
          </a:p>
        </p:txBody>
      </p:sp>
      <p:sp>
        <p:nvSpPr>
          <p:cNvPr id="234" name="Shape 234"/>
          <p:cNvSpPr txBox="1">
            <a:spLocks noGrp="1"/>
          </p:cNvSpPr>
          <p:nvPr>
            <p:ph idx="1"/>
          </p:nvPr>
        </p:nvSpPr>
        <p:spPr>
          <a:xfrm>
            <a:off x="838200" y="2348880"/>
            <a:ext cx="10988842" cy="429255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4000" b="1" i="0" u="none" strike="noStrike" cap="none" dirty="0" err="1">
                <a:solidFill>
                  <a:schemeClr val="dk1"/>
                </a:solidFill>
                <a:latin typeface="Browallia New" pitchFamily="34" charset="-34"/>
                <a:cs typeface="Browallia New" pitchFamily="34" charset="-34"/>
                <a:sym typeface="Arial"/>
              </a:rPr>
              <a:t>คือ</a:t>
            </a:r>
            <a:r>
              <a:rPr lang="en-US" sz="4000" b="1" i="0" u="none" strike="noStrike" cap="none" dirty="0">
                <a:solidFill>
                  <a:schemeClr val="dk1"/>
                </a:solidFill>
                <a:latin typeface="Browallia New" pitchFamily="34" charset="-34"/>
                <a:cs typeface="Browallia New" pitchFamily="34" charset="-34"/>
                <a:sym typeface="Arial"/>
              </a:rPr>
              <a:t> </a:t>
            </a:r>
            <a:r>
              <a:rPr lang="en-US" sz="4000" b="1" i="0" u="none" strike="noStrike" cap="none" dirty="0" err="1">
                <a:solidFill>
                  <a:schemeClr val="dk1"/>
                </a:solidFill>
                <a:latin typeface="Browallia New" pitchFamily="34" charset="-34"/>
                <a:cs typeface="Browallia New" pitchFamily="34" charset="-34"/>
                <a:sym typeface="Arial"/>
              </a:rPr>
              <a:t>มารดาที่มีอายุมากกว่า</a:t>
            </a:r>
            <a:r>
              <a:rPr lang="en-US" sz="4000" b="1" i="0" u="none" strike="noStrike" cap="none" dirty="0">
                <a:solidFill>
                  <a:schemeClr val="dk1"/>
                </a:solidFill>
                <a:latin typeface="Browallia New" pitchFamily="34" charset="-34"/>
                <a:cs typeface="Browallia New" pitchFamily="34" charset="-34"/>
                <a:sym typeface="Arial"/>
              </a:rPr>
              <a:t> 35 </a:t>
            </a:r>
            <a:r>
              <a:rPr lang="en-US" sz="4000" b="1" i="0" u="none" strike="noStrike" cap="none" dirty="0" err="1">
                <a:solidFill>
                  <a:schemeClr val="dk1"/>
                </a:solidFill>
                <a:latin typeface="Browallia New" pitchFamily="34" charset="-34"/>
                <a:cs typeface="Browallia New" pitchFamily="34" charset="-34"/>
                <a:sym typeface="Arial"/>
              </a:rPr>
              <a:t>ปีขึ้นไป</a:t>
            </a:r>
            <a:r>
              <a:rPr lang="en-US" sz="4000" b="1" i="0" u="none" strike="noStrike" cap="none" dirty="0">
                <a:solidFill>
                  <a:schemeClr val="dk1"/>
                </a:solidFill>
                <a:latin typeface="Browallia New" pitchFamily="34" charset="-34"/>
                <a:cs typeface="Browallia New" pitchFamily="34" charset="-34"/>
                <a:sym typeface="Arial"/>
              </a:rPr>
              <a:t> </a:t>
            </a:r>
          </a:p>
          <a:p>
            <a:pPr marL="228600" marR="0" lvl="0" indent="-228600" algn="l" rtl="0">
              <a:lnSpc>
                <a:spcPct val="90000"/>
              </a:lnSpc>
              <a:spcBef>
                <a:spcPts val="1000"/>
              </a:spcBef>
              <a:spcAft>
                <a:spcPts val="0"/>
              </a:spcAft>
              <a:buClr>
                <a:schemeClr val="dk1"/>
              </a:buClr>
              <a:buSzPct val="100000"/>
              <a:buFont typeface="Arial"/>
              <a:buChar char="•"/>
            </a:pPr>
            <a:r>
              <a:rPr lang="en-US" sz="4000" b="1" i="0" u="none" strike="noStrike" cap="none" dirty="0" err="1">
                <a:solidFill>
                  <a:schemeClr val="dk1"/>
                </a:solidFill>
                <a:latin typeface="Browallia New" pitchFamily="34" charset="-34"/>
                <a:cs typeface="Browallia New" pitchFamily="34" charset="-34"/>
                <a:sym typeface="Arial"/>
              </a:rPr>
              <a:t>เพิ่มความเสี่ยง</a:t>
            </a:r>
            <a:r>
              <a:rPr lang="en-US" sz="4000" b="1" i="0" u="none" strike="noStrike" cap="none" dirty="0">
                <a:solidFill>
                  <a:schemeClr val="dk1"/>
                </a:solidFill>
                <a:latin typeface="Browallia New" pitchFamily="34" charset="-34"/>
                <a:cs typeface="Browallia New" pitchFamily="34" charset="-34"/>
                <a:sym typeface="Arial"/>
              </a:rPr>
              <a:t> </a:t>
            </a:r>
            <a:r>
              <a:rPr lang="en-US" sz="4000" b="1" i="0" u="none" strike="noStrike" cap="none" dirty="0" err="1">
                <a:solidFill>
                  <a:schemeClr val="dk1"/>
                </a:solidFill>
                <a:latin typeface="Browallia New" pitchFamily="34" charset="-34"/>
                <a:cs typeface="Browallia New" pitchFamily="34" charset="-34"/>
                <a:sym typeface="Arial"/>
              </a:rPr>
              <a:t>เบาหวาน</a:t>
            </a:r>
            <a:r>
              <a:rPr lang="en-US" sz="4000" b="1" i="0" u="none" strike="noStrike" cap="none" dirty="0">
                <a:solidFill>
                  <a:schemeClr val="dk1"/>
                </a:solidFill>
                <a:latin typeface="Browallia New" pitchFamily="34" charset="-34"/>
                <a:cs typeface="Browallia New" pitchFamily="34" charset="-34"/>
                <a:sym typeface="Arial"/>
              </a:rPr>
              <a:t> </a:t>
            </a:r>
            <a:r>
              <a:rPr lang="en-US" sz="4000" b="1" i="0" u="none" strike="noStrike" cap="none" dirty="0" err="1">
                <a:solidFill>
                  <a:schemeClr val="dk1"/>
                </a:solidFill>
                <a:latin typeface="Browallia New" pitchFamily="34" charset="-34"/>
                <a:cs typeface="Browallia New" pitchFamily="34" charset="-34"/>
                <a:sym typeface="Arial"/>
              </a:rPr>
              <a:t>และความดันโลหิตสูงขณะตั้งครรภ์</a:t>
            </a:r>
            <a:r>
              <a:rPr lang="en-US" sz="4000" b="1" i="0" u="none" strike="noStrike" cap="none" dirty="0">
                <a:solidFill>
                  <a:schemeClr val="dk1"/>
                </a:solidFill>
                <a:latin typeface="Browallia New" pitchFamily="34" charset="-34"/>
                <a:cs typeface="Browallia New" pitchFamily="34" charset="-34"/>
                <a:sym typeface="Arial"/>
              </a:rPr>
              <a:t> </a:t>
            </a:r>
            <a:r>
              <a:rPr lang="en-US" sz="4000" b="1" i="0" u="none" strike="noStrike" cap="none" dirty="0" err="1">
                <a:solidFill>
                  <a:schemeClr val="dk1"/>
                </a:solidFill>
                <a:latin typeface="Browallia New" pitchFamily="34" charset="-34"/>
                <a:cs typeface="Browallia New" pitchFamily="34" charset="-34"/>
                <a:sym typeface="Arial"/>
              </a:rPr>
              <a:t>ได้</a:t>
            </a:r>
            <a:endParaRPr lang="en-US" sz="40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4000" b="1" i="0" u="none" strike="noStrike" cap="none" dirty="0" err="1">
                <a:solidFill>
                  <a:schemeClr val="dk1"/>
                </a:solidFill>
                <a:latin typeface="Browallia New" pitchFamily="34" charset="-34"/>
                <a:cs typeface="Browallia New" pitchFamily="34" charset="-34"/>
                <a:sym typeface="Arial"/>
              </a:rPr>
              <a:t>มีการตกเลือดหลังคลอดเนื่องจากมดลูกหดรัดตัวได้ไม่ดี</a:t>
            </a:r>
            <a:r>
              <a:rPr lang="en-US" sz="4000" b="1" i="0" u="none" strike="noStrike" cap="none" dirty="0">
                <a:solidFill>
                  <a:schemeClr val="dk1"/>
                </a:solidFill>
                <a:latin typeface="Browallia New" pitchFamily="34" charset="-34"/>
                <a:cs typeface="Browallia New" pitchFamily="34" charset="-34"/>
                <a:sym typeface="Arial"/>
              </a:rPr>
              <a:t> </a:t>
            </a:r>
          </a:p>
          <a:p>
            <a:pPr marL="228600" marR="0" lvl="0" indent="-228600" algn="l" rtl="0">
              <a:lnSpc>
                <a:spcPct val="90000"/>
              </a:lnSpc>
              <a:spcBef>
                <a:spcPts val="1000"/>
              </a:spcBef>
              <a:spcAft>
                <a:spcPts val="0"/>
              </a:spcAft>
              <a:buClr>
                <a:schemeClr val="dk1"/>
              </a:buClr>
              <a:buSzPct val="100000"/>
              <a:buFont typeface="Arial"/>
              <a:buChar char="•"/>
            </a:pPr>
            <a:r>
              <a:rPr lang="en-US" sz="4000" b="1" i="0" u="none" strike="noStrike" cap="none" dirty="0" err="1">
                <a:solidFill>
                  <a:schemeClr val="dk1"/>
                </a:solidFill>
                <a:latin typeface="Browallia New" pitchFamily="34" charset="-34"/>
                <a:cs typeface="Browallia New" pitchFamily="34" charset="-34"/>
                <a:sym typeface="Arial"/>
              </a:rPr>
              <a:t>เพิ่มความเสี่ยงลูกเป็นโรค</a:t>
            </a:r>
            <a:r>
              <a:rPr lang="en-US" sz="4000" b="1" i="0" u="none" strike="noStrike" cap="none" dirty="0">
                <a:solidFill>
                  <a:schemeClr val="dk1"/>
                </a:solidFill>
                <a:latin typeface="Browallia New" pitchFamily="34" charset="-34"/>
                <a:cs typeface="Browallia New" pitchFamily="34" charset="-34"/>
                <a:sym typeface="Arial"/>
              </a:rPr>
              <a:t> Down syndrome</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buClr>
                <a:schemeClr val="dk1"/>
              </a:buClr>
              <a:buSzPct val="100000"/>
              <a:buFont typeface="Arial"/>
              <a:buNone/>
            </a:pPr>
            <a:endParaRPr sz="40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idx="1"/>
          </p:nvPr>
        </p:nvSpPr>
        <p:spPr>
          <a:xfrm>
            <a:off x="838200" y="666206"/>
            <a:ext cx="10515599" cy="570792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25000"/>
              <a:buFont typeface="Arial"/>
              <a:buNone/>
            </a:pPr>
            <a:r>
              <a:rPr lang="en-US" sz="3200" b="1" i="0" u="none" strike="noStrike" cap="none" dirty="0">
                <a:solidFill>
                  <a:srgbClr val="C00000"/>
                </a:solidFill>
                <a:latin typeface="Browallia New" pitchFamily="34" charset="-34"/>
                <a:cs typeface="Browallia New" pitchFamily="34" charset="-34"/>
                <a:sym typeface="Arial"/>
              </a:rPr>
              <a:t>Management</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ตรวจหาโรคประจำตัว</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ประเมินความเสี่ยง</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เสริมสร้างภูมิคุ้มกัน</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ป้องกันโรค</a:t>
            </a:r>
            <a:r>
              <a:rPr lang="en-US" sz="3200" b="1" i="0" u="none" strike="noStrike" cap="none" dirty="0">
                <a:solidFill>
                  <a:schemeClr val="dk1"/>
                </a:solidFill>
                <a:latin typeface="Browallia New" pitchFamily="34" charset="-34"/>
                <a:cs typeface="Browallia New" pitchFamily="34" charset="-34"/>
                <a:sym typeface="Arial"/>
              </a:rPr>
              <a:t> neural tube defect </a:t>
            </a:r>
            <a:r>
              <a:rPr lang="en-US" sz="3200" b="1" i="0" u="none" strike="noStrike" cap="none" dirty="0" err="1">
                <a:solidFill>
                  <a:schemeClr val="dk1"/>
                </a:solidFill>
                <a:latin typeface="Browallia New" pitchFamily="34" charset="-34"/>
                <a:cs typeface="Browallia New" pitchFamily="34" charset="-34"/>
                <a:sym typeface="Arial"/>
              </a:rPr>
              <a:t>รับประทาน</a:t>
            </a:r>
            <a:r>
              <a:rPr lang="en-US" sz="3200" b="1" i="0" u="none" strike="noStrike" cap="none" dirty="0">
                <a:solidFill>
                  <a:schemeClr val="dk1"/>
                </a:solidFill>
                <a:latin typeface="Browallia New" pitchFamily="34" charset="-34"/>
                <a:cs typeface="Browallia New" pitchFamily="34" charset="-34"/>
                <a:sym typeface="Arial"/>
              </a:rPr>
              <a:t> Folic acid </a:t>
            </a:r>
            <a:r>
              <a:rPr lang="en-US" sz="3200" b="1" i="0" u="none" strike="noStrike" cap="none" dirty="0" err="1">
                <a:solidFill>
                  <a:schemeClr val="dk1"/>
                </a:solidFill>
                <a:latin typeface="Browallia New" pitchFamily="34" charset="-34"/>
                <a:cs typeface="Browallia New" pitchFamily="34" charset="-34"/>
                <a:sym typeface="Arial"/>
              </a:rPr>
              <a:t>ตั้งแต่ก่อนตั้งครรภ์</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จนถึง</a:t>
            </a:r>
            <a:r>
              <a:rPr lang="en-US" sz="3200" b="1" i="0" u="none" strike="noStrike" cap="none" dirty="0">
                <a:solidFill>
                  <a:schemeClr val="dk1"/>
                </a:solidFill>
                <a:latin typeface="Browallia New" pitchFamily="34" charset="-34"/>
                <a:cs typeface="Browallia New" pitchFamily="34" charset="-34"/>
                <a:sym typeface="Arial"/>
              </a:rPr>
              <a:t> 3 </a:t>
            </a:r>
            <a:r>
              <a:rPr lang="en-US" sz="3200" b="1" i="0" u="none" strike="noStrike" cap="none" dirty="0" err="1">
                <a:solidFill>
                  <a:schemeClr val="dk1"/>
                </a:solidFill>
                <a:latin typeface="Browallia New" pitchFamily="34" charset="-34"/>
                <a:cs typeface="Browallia New" pitchFamily="34" charset="-34"/>
                <a:sym typeface="Arial"/>
              </a:rPr>
              <a:t>เดือนแรกของการตั้งครรภ์</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ไม่ได้ทำ</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ฝากครรภ์ให้เร็วที่สุด</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Genetic counseling </a:t>
            </a:r>
            <a:r>
              <a:rPr lang="en-US" sz="3200" b="1" i="0" u="none" strike="noStrike" cap="none" dirty="0" err="1">
                <a:solidFill>
                  <a:schemeClr val="dk1"/>
                </a:solidFill>
                <a:latin typeface="Browallia New" pitchFamily="34" charset="-34"/>
                <a:cs typeface="Browallia New" pitchFamily="34" charset="-34"/>
                <a:sym typeface="Arial"/>
              </a:rPr>
              <a:t>เช่น</a:t>
            </a:r>
            <a:r>
              <a:rPr lang="en-US" sz="3200" b="1" i="0" u="none" strike="noStrike" cap="none" dirty="0">
                <a:solidFill>
                  <a:schemeClr val="dk1"/>
                </a:solidFill>
                <a:latin typeface="Browallia New" pitchFamily="34" charset="-34"/>
                <a:cs typeface="Browallia New" pitchFamily="34" charset="-34"/>
                <a:sym typeface="Arial"/>
              </a:rPr>
              <a:t>  Amniocentesis </a:t>
            </a:r>
            <a:r>
              <a:rPr lang="en-US" sz="3200" b="1" i="0" u="none" strike="noStrike" cap="none" dirty="0" err="1">
                <a:solidFill>
                  <a:schemeClr val="dk1"/>
                </a:solidFill>
                <a:latin typeface="Browallia New" pitchFamily="34" charset="-34"/>
                <a:cs typeface="Browallia New" pitchFamily="34" charset="-34"/>
                <a:sym typeface="Arial"/>
              </a:rPr>
              <a:t>ในอายุครรภ์</a:t>
            </a:r>
            <a:r>
              <a:rPr lang="en-US" sz="3200" b="1" i="0" u="none" strike="noStrike" cap="none" dirty="0">
                <a:solidFill>
                  <a:schemeClr val="dk1"/>
                </a:solidFill>
                <a:latin typeface="Browallia New" pitchFamily="34" charset="-34"/>
                <a:cs typeface="Browallia New" pitchFamily="34" charset="-34"/>
                <a:sym typeface="Arial"/>
              </a:rPr>
              <a:t> 16-18 </a:t>
            </a:r>
            <a:r>
              <a:rPr lang="en-US" sz="3200" b="1" i="0" u="none" strike="noStrike" cap="none" dirty="0" err="1">
                <a:solidFill>
                  <a:schemeClr val="dk1"/>
                </a:solidFill>
                <a:latin typeface="Browallia New" pitchFamily="34" charset="-34"/>
                <a:cs typeface="Browallia New" pitchFamily="34" charset="-34"/>
                <a:sym typeface="Arial"/>
              </a:rPr>
              <a:t>สัปดาห์</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ไม่พบความผิดปกติ</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ตรวจคัดกรองเบาหวานขณะตั้งครรภ์</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ไม่ได้ทำ</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มา</a:t>
            </a:r>
            <a:r>
              <a:rPr lang="en-US" sz="3200" b="1" i="0" u="none" strike="noStrike" cap="none" dirty="0">
                <a:solidFill>
                  <a:schemeClr val="dk1"/>
                </a:solidFill>
                <a:latin typeface="Browallia New" pitchFamily="34" charset="-34"/>
                <a:cs typeface="Browallia New" pitchFamily="34" charset="-34"/>
                <a:sym typeface="Arial"/>
              </a:rPr>
              <a:t> ANC </a:t>
            </a:r>
            <a:r>
              <a:rPr lang="en-US" sz="3200" b="1" i="0" u="none" strike="noStrike" cap="none" dirty="0" err="1">
                <a:solidFill>
                  <a:schemeClr val="dk1"/>
                </a:solidFill>
                <a:latin typeface="Browallia New" pitchFamily="34" charset="-34"/>
                <a:cs typeface="Browallia New" pitchFamily="34" charset="-34"/>
                <a:sym typeface="Arial"/>
              </a:rPr>
              <a:t>ตามนัดสม่ำเสมอ</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คัดกรองครรภเป็นพิษ</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ไม่พบครรภ์เป็นพิษ</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เลือกวิธีการคลอดที่เหมาะสม</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buClr>
                <a:schemeClr val="dk1"/>
              </a:buClr>
              <a:buSzPct val="100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Browallia New" pitchFamily="34" charset="-34"/>
                <a:cs typeface="Browallia New" pitchFamily="34" charset="-34"/>
                <a:sym typeface="Arial"/>
              </a:rPr>
              <a:t>Present illness</a:t>
            </a:r>
          </a:p>
        </p:txBody>
      </p:sp>
      <p:sp>
        <p:nvSpPr>
          <p:cNvPr id="96" name="Shape 96"/>
          <p:cNvSpPr txBox="1">
            <a:spLocks noGrp="1"/>
          </p:cNvSpPr>
          <p:nvPr>
            <p:ph idx="1"/>
          </p:nvPr>
        </p:nvSpPr>
        <p:spPr>
          <a:xfrm>
            <a:off x="838200" y="2015541"/>
            <a:ext cx="10515599" cy="4411385"/>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buClr>
                <a:srgbClr val="C00000"/>
              </a:buClr>
              <a:buSzPct val="100000"/>
              <a:buFont typeface="Arial"/>
              <a:buChar char="•"/>
            </a:pPr>
            <a:r>
              <a:rPr lang="en-US" sz="3600" b="1" i="0" u="none" strike="noStrike" cap="none" dirty="0">
                <a:solidFill>
                  <a:srgbClr val="C00000"/>
                </a:solidFill>
                <a:latin typeface="Browallia New" pitchFamily="34" charset="-34"/>
                <a:cs typeface="Browallia New" pitchFamily="34" charset="-34"/>
                <a:sym typeface="Arial"/>
              </a:rPr>
              <a:t>1 </a:t>
            </a:r>
            <a:r>
              <a:rPr lang="en-US" sz="3600" b="1" i="0" u="none" strike="noStrike" cap="none" dirty="0" err="1">
                <a:solidFill>
                  <a:srgbClr val="C00000"/>
                </a:solidFill>
                <a:latin typeface="Browallia New" pitchFamily="34" charset="-34"/>
                <a:cs typeface="Browallia New" pitchFamily="34" charset="-34"/>
                <a:sym typeface="Arial"/>
              </a:rPr>
              <a:t>ชั่วโมงก่อนมาโรงพยาบาล</a:t>
            </a:r>
            <a:r>
              <a:rPr lang="en-US" sz="3600" b="1" i="0" u="none" strike="noStrike" cap="none" dirty="0">
                <a:solidFill>
                  <a:srgbClr val="C00000"/>
                </a:solidFill>
                <a:latin typeface="Browallia New" pitchFamily="34" charset="-34"/>
                <a:cs typeface="Browallia New" pitchFamily="34" charset="-34"/>
                <a:sym typeface="Arial"/>
              </a:rPr>
              <a:t> (4.00 น.) </a:t>
            </a:r>
            <a:r>
              <a:rPr lang="en-US" sz="3600" b="1" i="0" u="none" strike="noStrike" cap="none" dirty="0" err="1">
                <a:solidFill>
                  <a:schemeClr val="dk1"/>
                </a:solidFill>
                <a:latin typeface="Browallia New" pitchFamily="34" charset="-34"/>
                <a:cs typeface="Browallia New" pitchFamily="34" charset="-34"/>
                <a:sym typeface="Arial"/>
              </a:rPr>
              <a:t>ผู้ป่วยสังเกตว่ามีน้ำสีเขียวปนมูกเลือดไหลออกมาจากช่องคลอด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เปียกเต็มผ้าถุง</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ขณะอยู่ในท่านอน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กลั้นไม่ได้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ไม่มีกลิ่นเหม็น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แล้วจึงมีอาการปวดท้อง</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ลักษณะปวดหน่วง</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ร้าวไปหลัง</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ปวดถี่ขึ้นเรื่อยๆ</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ร่วมกับมีท้องแข็งนานประมาณ</a:t>
            </a:r>
            <a:r>
              <a:rPr lang="en-US" sz="3600" b="1" i="0" u="none" strike="noStrike" cap="none" dirty="0">
                <a:solidFill>
                  <a:schemeClr val="dk1"/>
                </a:solidFill>
                <a:latin typeface="Browallia New" pitchFamily="34" charset="-34"/>
                <a:cs typeface="Browallia New" pitchFamily="34" charset="-34"/>
                <a:sym typeface="Arial"/>
              </a:rPr>
              <a:t> 3 </a:t>
            </a:r>
            <a:r>
              <a:rPr lang="en-US" sz="3600" b="1" i="0" u="none" strike="noStrike" cap="none" dirty="0" err="1">
                <a:solidFill>
                  <a:schemeClr val="dk1"/>
                </a:solidFill>
                <a:latin typeface="Browallia New" pitchFamily="34" charset="-34"/>
                <a:cs typeface="Browallia New" pitchFamily="34" charset="-34"/>
                <a:sym typeface="Arial"/>
              </a:rPr>
              <a:t>นาที</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ห่างกันทุก</a:t>
            </a:r>
            <a:r>
              <a:rPr lang="en-US" sz="3600" b="1" i="0" u="none" strike="noStrike" cap="none" dirty="0">
                <a:solidFill>
                  <a:schemeClr val="dk1"/>
                </a:solidFill>
                <a:latin typeface="Browallia New" pitchFamily="34" charset="-34"/>
                <a:cs typeface="Browallia New" pitchFamily="34" charset="-34"/>
                <a:sym typeface="Arial"/>
              </a:rPr>
              <a:t> 10 </a:t>
            </a:r>
            <a:r>
              <a:rPr lang="en-US" sz="3600" b="1" i="0" u="none" strike="noStrike" cap="none" dirty="0" err="1">
                <a:solidFill>
                  <a:schemeClr val="dk1"/>
                </a:solidFill>
                <a:latin typeface="Browallia New" pitchFamily="34" charset="-34"/>
                <a:cs typeface="Browallia New" pitchFamily="34" charset="-34"/>
                <a:sym typeface="Arial"/>
              </a:rPr>
              <a:t>นาที</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ไม่คันบริเวณช่องคลอด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ปัสสาวะไม่เล็ด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ไม่แสบขัด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ไม่เป็นฟอง</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ปัสสาวะสีเหลืองปกติ</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ไม่มีไข้</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ทารกในครรภ์ดิ้นปกติดี</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ไม่มีประวัติอุบัติเหตุก่อนหน้านี้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ไม่แน่นหน้าอก</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หรือจุกแน่นลิ้นปี่</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ไม่วิงเวียนหรือใจสั่น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ไม่คลื่นไส้อาเจียน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จากอาการดังกล่าว</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จึงเดินทางมาโรงพยาบาล</a:t>
            </a:r>
            <a:endParaRPr lang="en-US" sz="36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Arial"/>
                <a:ea typeface="Arial"/>
                <a:cs typeface="Arial"/>
                <a:sym typeface="Arial"/>
              </a:rPr>
              <a:t>Management</a:t>
            </a:r>
          </a:p>
        </p:txBody>
      </p:sp>
      <p:sp>
        <p:nvSpPr>
          <p:cNvPr id="245" name="Shape 245"/>
          <p:cNvSpPr txBox="1">
            <a:spLocks noGrp="1"/>
          </p:cNvSpPr>
          <p:nvPr>
            <p:ph idx="1"/>
          </p:nvPr>
        </p:nvSpPr>
        <p:spPr>
          <a:xfrm>
            <a:off x="838200" y="2132856"/>
            <a:ext cx="11201399" cy="45326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Set OR for cesarean section due to previous cesarean section</a:t>
            </a:r>
          </a:p>
          <a:p>
            <a:pPr marL="228600" marR="0" lvl="0" indent="-228600" algn="l" rtl="0">
              <a:lnSpc>
                <a:spcPct val="90000"/>
              </a:lnSpc>
              <a:spcBef>
                <a:spcPts val="100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Pre-operative order</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Set C/S emergency with tubal resection</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err="1">
                <a:solidFill>
                  <a:schemeClr val="dk1"/>
                </a:solidFill>
                <a:latin typeface="Browallia New" pitchFamily="34" charset="-34"/>
                <a:cs typeface="Browallia New" pitchFamily="34" charset="-34"/>
                <a:sym typeface="Arial"/>
              </a:rPr>
              <a:t>Cefazolin</a:t>
            </a:r>
            <a:r>
              <a:rPr lang="en-US" sz="3200" b="0" i="0" u="none" strike="noStrike" cap="none" dirty="0">
                <a:solidFill>
                  <a:schemeClr val="dk1"/>
                </a:solidFill>
                <a:latin typeface="Browallia New" pitchFamily="34" charset="-34"/>
                <a:cs typeface="Browallia New" pitchFamily="34" charset="-34"/>
                <a:sym typeface="Arial"/>
              </a:rPr>
              <a:t> 1 g </a:t>
            </a:r>
            <a:r>
              <a:rPr lang="en-US" sz="3200" b="0" i="0" u="none" strike="noStrike" cap="none" dirty="0" err="1">
                <a:solidFill>
                  <a:schemeClr val="dk1"/>
                </a:solidFill>
                <a:latin typeface="Browallia New" pitchFamily="34" charset="-34"/>
                <a:cs typeface="Browallia New" pitchFamily="34" charset="-34"/>
                <a:sym typeface="Arial"/>
              </a:rPr>
              <a:t>ไป</a:t>
            </a:r>
            <a:r>
              <a:rPr lang="en-US" sz="3200" b="0" i="0" u="none" strike="noStrike" cap="none" dirty="0">
                <a:solidFill>
                  <a:schemeClr val="dk1"/>
                </a:solidFill>
                <a:latin typeface="Browallia New" pitchFamily="34" charset="-34"/>
                <a:cs typeface="Browallia New" pitchFamily="34" charset="-34"/>
                <a:sym typeface="Arial"/>
              </a:rPr>
              <a:t> OR</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NPO stat</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LRS 1,000 ml IV 120 ml/hr</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Type and screen PRC 1 unit</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Prepare skin abdomen &amp; perineum</a:t>
            </a:r>
          </a:p>
          <a:p>
            <a:pPr marL="685800" marR="0" lvl="1" indent="-228600" algn="l" rtl="0">
              <a:lnSpc>
                <a:spcPct val="90000"/>
              </a:lnSpc>
              <a:spcBef>
                <a:spcPts val="500"/>
              </a:spcBef>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Retained Foley’s catheter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idx="1"/>
          </p:nvPr>
        </p:nvSpPr>
        <p:spPr>
          <a:xfrm>
            <a:off x="838200" y="535577"/>
            <a:ext cx="10515599" cy="5768969"/>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Operative note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Diagnosis : G</a:t>
            </a:r>
            <a:r>
              <a:rPr lang="en-US" sz="3200" b="0" i="0" u="none" strike="noStrike" cap="none" baseline="-25000" dirty="0">
                <a:solidFill>
                  <a:schemeClr val="dk1"/>
                </a:solidFill>
                <a:latin typeface="Browallia New" pitchFamily="34" charset="-34"/>
                <a:cs typeface="Browallia New" pitchFamily="34" charset="-34"/>
                <a:sym typeface="Arial"/>
              </a:rPr>
              <a:t>2</a:t>
            </a:r>
            <a:r>
              <a:rPr lang="en-US" sz="3200" b="0" i="0" u="none" strike="noStrike" cap="none" dirty="0">
                <a:solidFill>
                  <a:schemeClr val="dk1"/>
                </a:solidFill>
                <a:latin typeface="Browallia New" pitchFamily="34" charset="-34"/>
                <a:cs typeface="Browallia New" pitchFamily="34" charset="-34"/>
                <a:sym typeface="Arial"/>
              </a:rPr>
              <a:t>P</a:t>
            </a:r>
            <a:r>
              <a:rPr lang="en-US" sz="3200" b="0" i="0" u="none" strike="noStrike" cap="none" baseline="-25000" dirty="0">
                <a:solidFill>
                  <a:schemeClr val="dk1"/>
                </a:solidFill>
                <a:latin typeface="Browallia New" pitchFamily="34" charset="-34"/>
                <a:cs typeface="Browallia New" pitchFamily="34" charset="-34"/>
                <a:sym typeface="Arial"/>
              </a:rPr>
              <a:t>1</a:t>
            </a:r>
            <a:r>
              <a:rPr lang="en-US" sz="3200" b="0" i="0" u="none" strike="noStrike" cap="none" dirty="0">
                <a:solidFill>
                  <a:schemeClr val="dk1"/>
                </a:solidFill>
                <a:latin typeface="Browallia New" pitchFamily="34" charset="-34"/>
                <a:cs typeface="Browallia New" pitchFamily="34" charset="-34"/>
                <a:sym typeface="Arial"/>
              </a:rPr>
              <a:t>A</a:t>
            </a:r>
            <a:r>
              <a:rPr lang="en-US" sz="3200" b="0" i="0" u="none" strike="noStrike" cap="none" baseline="-25000" dirty="0">
                <a:solidFill>
                  <a:schemeClr val="dk1"/>
                </a:solidFill>
                <a:latin typeface="Browallia New" pitchFamily="34" charset="-34"/>
                <a:cs typeface="Browallia New" pitchFamily="34" charset="-34"/>
                <a:sym typeface="Arial"/>
              </a:rPr>
              <a:t>0</a:t>
            </a:r>
            <a:r>
              <a:rPr lang="en-US" sz="3200" b="0" i="0" u="none" strike="noStrike" cap="none" dirty="0">
                <a:solidFill>
                  <a:schemeClr val="dk1"/>
                </a:solidFill>
                <a:latin typeface="Browallia New" pitchFamily="34" charset="-34"/>
                <a:cs typeface="Browallia New" pitchFamily="34" charset="-34"/>
                <a:sym typeface="Arial"/>
              </a:rPr>
              <a:t> GA 37</a:t>
            </a:r>
            <a:r>
              <a:rPr lang="en-US" sz="3200" b="0" i="0" u="none" strike="noStrike" cap="none" baseline="30000" dirty="0">
                <a:solidFill>
                  <a:schemeClr val="dk1"/>
                </a:solidFill>
                <a:latin typeface="Browallia New" pitchFamily="34" charset="-34"/>
                <a:cs typeface="Browallia New" pitchFamily="34" charset="-34"/>
                <a:sym typeface="Arial"/>
              </a:rPr>
              <a:t>+2</a:t>
            </a:r>
            <a:r>
              <a:rPr lang="en-US" sz="3200" b="0" i="0" u="none" strike="noStrike" cap="none" dirty="0">
                <a:solidFill>
                  <a:schemeClr val="dk1"/>
                </a:solidFill>
                <a:latin typeface="Browallia New" pitchFamily="34" charset="-34"/>
                <a:cs typeface="Browallia New" pitchFamily="34" charset="-34"/>
                <a:sym typeface="Arial"/>
              </a:rPr>
              <a:t> wks by U/S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Procedure : cesarean section with tubal resection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Anesthesia : spinal anesthesia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Position : supine Incision : low midline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Finding : Low transverse uterine incision</a:t>
            </a:r>
          </a:p>
          <a:p>
            <a:pPr marL="685800" marR="0" lvl="1"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 Baby Breech presentation with Breech extraction, male, weight 2830 gm, 	                               </a:t>
            </a:r>
          </a:p>
          <a:p>
            <a:pPr marL="685800" marR="0" lvl="1"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a:t>
            </a:r>
            <a:r>
              <a:rPr lang="en-US" sz="3200" b="0" i="0" u="none" strike="noStrike" cap="none" dirty="0" err="1">
                <a:solidFill>
                  <a:schemeClr val="dk1"/>
                </a:solidFill>
                <a:latin typeface="Browallia New" pitchFamily="34" charset="-34"/>
                <a:cs typeface="Browallia New" pitchFamily="34" charset="-34"/>
                <a:sym typeface="Arial"/>
              </a:rPr>
              <a:t>Apgar</a:t>
            </a:r>
            <a:r>
              <a:rPr lang="en-US" sz="3200" b="0" i="0" u="none" strike="noStrike" cap="none" dirty="0">
                <a:solidFill>
                  <a:schemeClr val="dk1"/>
                </a:solidFill>
                <a:latin typeface="Browallia New" pitchFamily="34" charset="-34"/>
                <a:cs typeface="Browallia New" pitchFamily="34" charset="-34"/>
                <a:sym typeface="Arial"/>
              </a:rPr>
              <a:t> score 9,10,10 </a:t>
            </a:r>
          </a:p>
          <a:p>
            <a:pPr marL="1143000" marR="0" lvl="2"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Amniotic fluid thick </a:t>
            </a:r>
            <a:r>
              <a:rPr lang="en-US" sz="3200" b="0" i="0" u="none" strike="noStrike" cap="none" dirty="0" err="1">
                <a:solidFill>
                  <a:schemeClr val="dk1"/>
                </a:solidFill>
                <a:latin typeface="Browallia New" pitchFamily="34" charset="-34"/>
                <a:cs typeface="Browallia New" pitchFamily="34" charset="-34"/>
                <a:sym typeface="Arial"/>
              </a:rPr>
              <a:t>meconium</a:t>
            </a:r>
            <a:r>
              <a:rPr lang="en-US" sz="3200" b="0" i="0" u="none" strike="noStrike" cap="none" dirty="0">
                <a:solidFill>
                  <a:schemeClr val="dk1"/>
                </a:solidFill>
                <a:latin typeface="Browallia New" pitchFamily="34" charset="-34"/>
                <a:cs typeface="Browallia New" pitchFamily="34" charset="-34"/>
                <a:sym typeface="Arial"/>
              </a:rPr>
              <a:t> stain </a:t>
            </a:r>
          </a:p>
          <a:p>
            <a:pPr marL="1143000" marR="0" lvl="2"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Placenta : implantation site anterior </a:t>
            </a:r>
            <a:r>
              <a:rPr lang="en-US" sz="3200" b="0" i="0" u="none" strike="noStrike" cap="none" dirty="0" err="1">
                <a:solidFill>
                  <a:schemeClr val="dk1"/>
                </a:solidFill>
                <a:latin typeface="Browallia New" pitchFamily="34" charset="-34"/>
                <a:cs typeface="Browallia New" pitchFamily="34" charset="-34"/>
                <a:sym typeface="Arial"/>
              </a:rPr>
              <a:t>fundus</a:t>
            </a:r>
            <a:r>
              <a:rPr lang="en-US" sz="3200" b="0" i="0" u="none" strike="noStrike" cap="none" dirty="0">
                <a:solidFill>
                  <a:schemeClr val="dk1"/>
                </a:solidFill>
                <a:latin typeface="Browallia New" pitchFamily="34" charset="-34"/>
                <a:cs typeface="Browallia New" pitchFamily="34" charset="-34"/>
                <a:sym typeface="Arial"/>
              </a:rPr>
              <a:t>, weight 650 gm, </a:t>
            </a:r>
            <a:r>
              <a:rPr lang="en-US" sz="3200" b="0" i="0" u="none" strike="noStrike" cap="none" dirty="0" err="1">
                <a:solidFill>
                  <a:schemeClr val="dk1"/>
                </a:solidFill>
                <a:latin typeface="Browallia New" pitchFamily="34" charset="-34"/>
                <a:cs typeface="Browallia New" pitchFamily="34" charset="-34"/>
                <a:sym typeface="Arial"/>
              </a:rPr>
              <a:t>bilobe</a:t>
            </a:r>
            <a:r>
              <a:rPr lang="en-US" sz="3200" b="0" i="0" u="none" strike="noStrike" cap="none" dirty="0">
                <a:solidFill>
                  <a:schemeClr val="dk1"/>
                </a:solidFill>
                <a:latin typeface="Browallia New" pitchFamily="34" charset="-34"/>
                <a:cs typeface="Browallia New" pitchFamily="34" charset="-34"/>
                <a:sym typeface="Arial"/>
              </a:rPr>
              <a:t> placenta,                 size 22*19 cm, rim 2 </a:t>
            </a:r>
            <a:r>
              <a:rPr lang="en-US" sz="3200" b="0" i="0" u="none" strike="noStrike" cap="none" dirty="0" err="1">
                <a:solidFill>
                  <a:schemeClr val="dk1"/>
                </a:solidFill>
                <a:latin typeface="Browallia New" pitchFamily="34" charset="-34"/>
                <a:cs typeface="Browallia New" pitchFamily="34" charset="-34"/>
                <a:sym typeface="Arial"/>
              </a:rPr>
              <a:t>cm,cord</a:t>
            </a:r>
            <a:r>
              <a:rPr lang="en-US" sz="3200" b="0" i="0" u="none" strike="noStrike" cap="none" dirty="0">
                <a:solidFill>
                  <a:schemeClr val="dk1"/>
                </a:solidFill>
                <a:latin typeface="Browallia New" pitchFamily="34" charset="-34"/>
                <a:cs typeface="Browallia New" pitchFamily="34" charset="-34"/>
                <a:sym typeface="Arial"/>
              </a:rPr>
              <a:t> 23 cm, peripheral cord insertion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EBL 600 ml</a:t>
            </a:r>
          </a:p>
          <a:p>
            <a:pPr marL="685800" marR="0" lvl="1"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a:t>
            </a:r>
          </a:p>
          <a:p>
            <a:pPr marL="685800" marR="0" lvl="1" indent="-228600" algn="l" rtl="0">
              <a:lnSpc>
                <a:spcPct val="90000"/>
              </a:lnSpc>
              <a:spcBef>
                <a:spcPts val="500"/>
              </a:spcBef>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idx="1"/>
          </p:nvPr>
        </p:nvSpPr>
        <p:spPr>
          <a:xfrm>
            <a:off x="838200" y="666206"/>
            <a:ext cx="10515599" cy="563834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Arial"/>
              <a:buChar char="•"/>
            </a:pPr>
            <a:r>
              <a:rPr lang="en-US" sz="3200" b="1" i="0" u="none" strike="noStrike" cap="none" dirty="0">
                <a:solidFill>
                  <a:srgbClr val="C00000"/>
                </a:solidFill>
                <a:latin typeface="Browallia New" pitchFamily="34" charset="-34"/>
                <a:cs typeface="Browallia New" pitchFamily="34" charset="-34"/>
                <a:sym typeface="Arial"/>
              </a:rPr>
              <a:t>Post-op order for C/S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Record vital sign q 15 min  x IV </a:t>
            </a:r>
          </a:p>
          <a:p>
            <a:pPr marL="685800" marR="0" lvl="1"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q 30 min  x II </a:t>
            </a:r>
          </a:p>
          <a:p>
            <a:pPr marL="685800" marR="0" lvl="1"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then q 1 hr until stable then usual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5% DN/2 1000 ml IV rate 120 ml/hr + </a:t>
            </a:r>
            <a:r>
              <a:rPr lang="en-US" sz="3200" b="0" i="0" u="none" strike="noStrike" cap="none" dirty="0" err="1">
                <a:solidFill>
                  <a:schemeClr val="dk1"/>
                </a:solidFill>
                <a:latin typeface="Browallia New" pitchFamily="34" charset="-34"/>
                <a:cs typeface="Browallia New" pitchFamily="34" charset="-34"/>
                <a:sym typeface="Arial"/>
              </a:rPr>
              <a:t>synto</a:t>
            </a:r>
            <a:r>
              <a:rPr lang="en-US" sz="3200" b="0" i="0" u="none" strike="noStrike" cap="none" dirty="0">
                <a:solidFill>
                  <a:schemeClr val="dk1"/>
                </a:solidFill>
                <a:latin typeface="Browallia New" pitchFamily="34" charset="-34"/>
                <a:cs typeface="Browallia New" pitchFamily="34" charset="-34"/>
                <a:sym typeface="Arial"/>
              </a:rPr>
              <a:t> 20 unit x I </a:t>
            </a:r>
          </a:p>
          <a:p>
            <a:pPr marL="685800" marR="0" lvl="1" indent="-228600" algn="l" rtl="0">
              <a:lnSpc>
                <a:spcPct val="90000"/>
              </a:lnSpc>
              <a:spcBef>
                <a:spcPts val="500"/>
              </a:spcBef>
              <a:spcAft>
                <a:spcPts val="0"/>
              </a:spcAft>
              <a:buClr>
                <a:schemeClr val="dk1"/>
              </a:buClr>
              <a:buSzPct val="25000"/>
              <a:buFont typeface="Arial"/>
              <a:buNone/>
            </a:pPr>
            <a:r>
              <a:rPr lang="en-US" sz="3200" b="0" i="0" u="none" strike="noStrike" cap="none" dirty="0">
                <a:solidFill>
                  <a:schemeClr val="dk1"/>
                </a:solidFill>
                <a:latin typeface="Browallia New" pitchFamily="34" charset="-34"/>
                <a:cs typeface="Browallia New" pitchFamily="34" charset="-34"/>
                <a:sym typeface="Arial"/>
              </a:rPr>
              <a:t>	then 5% DN/2 1000 ml IV rate 120 ml/hr  x II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Observe vaginal bleeding and uterine contraction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a:solidFill>
                  <a:schemeClr val="dk1"/>
                </a:solidFill>
                <a:latin typeface="Browallia New" pitchFamily="34" charset="-34"/>
                <a:cs typeface="Browallia New" pitchFamily="34" charset="-34"/>
                <a:sym typeface="Arial"/>
              </a:rPr>
              <a:t>Retained Foley’s catheter </a:t>
            </a:r>
          </a:p>
          <a:p>
            <a:pPr marL="685800" marR="0" lvl="1" indent="-228600" algn="l" rtl="0">
              <a:lnSpc>
                <a:spcPct val="90000"/>
              </a:lnSpc>
              <a:spcBef>
                <a:spcPts val="500"/>
              </a:spcBef>
              <a:spcAft>
                <a:spcPts val="0"/>
              </a:spcAft>
              <a:buClr>
                <a:schemeClr val="dk1"/>
              </a:buClr>
              <a:buSzPct val="100000"/>
              <a:buFont typeface="Arial"/>
              <a:buChar char="•"/>
            </a:pPr>
            <a:r>
              <a:rPr lang="en-US" sz="3200" b="0" i="0" u="none" strike="noStrike" cap="none" dirty="0" err="1">
                <a:solidFill>
                  <a:schemeClr val="dk1"/>
                </a:solidFill>
                <a:latin typeface="Browallia New" pitchFamily="34" charset="-34"/>
                <a:cs typeface="Browallia New" pitchFamily="34" charset="-34"/>
                <a:sym typeface="Arial"/>
              </a:rPr>
              <a:t>จิบน้ำ</a:t>
            </a:r>
            <a:r>
              <a:rPr lang="en-US" sz="3200" b="0" i="0" u="none" strike="noStrike" cap="none" dirty="0">
                <a:solidFill>
                  <a:schemeClr val="dk1"/>
                </a:solidFill>
                <a:latin typeface="Browallia New" pitchFamily="34" charset="-34"/>
                <a:cs typeface="Browallia New" pitchFamily="34" charset="-34"/>
                <a:sym typeface="Arial"/>
              </a:rPr>
              <a:t> 15.00 น. </a:t>
            </a:r>
          </a:p>
          <a:p>
            <a:pPr marL="685800" marR="0" lvl="1" indent="-228600" algn="l" rtl="0">
              <a:lnSpc>
                <a:spcPct val="90000"/>
              </a:lnSpc>
              <a:spcBef>
                <a:spcPts val="500"/>
              </a:spcBef>
              <a:buClr>
                <a:schemeClr val="dk1"/>
              </a:buClr>
              <a:buSzPct val="100000"/>
              <a:buFont typeface="Arial"/>
              <a:buChar char="•"/>
            </a:pPr>
            <a:r>
              <a:rPr lang="en-US" sz="3200" b="0" i="0" u="none" strike="noStrike" cap="none" dirty="0" err="1">
                <a:solidFill>
                  <a:schemeClr val="dk1"/>
                </a:solidFill>
                <a:latin typeface="Browallia New" pitchFamily="34" charset="-34"/>
                <a:cs typeface="Browallia New" pitchFamily="34" charset="-34"/>
                <a:sym typeface="Arial"/>
              </a:rPr>
              <a:t>Medicaction</a:t>
            </a:r>
            <a:r>
              <a:rPr lang="en-US" sz="3200" b="0" i="0" u="none" strike="noStrike" cap="none" dirty="0">
                <a:solidFill>
                  <a:schemeClr val="dk1"/>
                </a:solidFill>
                <a:latin typeface="Browallia New" pitchFamily="34" charset="-34"/>
                <a:cs typeface="Browallia New" pitchFamily="34" charset="-34"/>
                <a:sym typeface="Arial"/>
              </a:rPr>
              <a:t> : </a:t>
            </a:r>
            <a:r>
              <a:rPr lang="en-US" sz="3200" b="0" i="0" u="none" strike="noStrike" cap="none" dirty="0" err="1">
                <a:solidFill>
                  <a:schemeClr val="dk1"/>
                </a:solidFill>
                <a:latin typeface="Browallia New" pitchFamily="34" charset="-34"/>
                <a:cs typeface="Browallia New" pitchFamily="34" charset="-34"/>
                <a:sym typeface="Arial"/>
              </a:rPr>
              <a:t>cefazolin</a:t>
            </a:r>
            <a:r>
              <a:rPr lang="en-US" sz="3200" b="0" i="0" u="none" strike="noStrike" cap="none" dirty="0">
                <a:solidFill>
                  <a:schemeClr val="dk1"/>
                </a:solidFill>
                <a:latin typeface="Browallia New" pitchFamily="34" charset="-34"/>
                <a:cs typeface="Browallia New" pitchFamily="34" charset="-34"/>
                <a:sym typeface="Arial"/>
              </a:rPr>
              <a:t> 1 g IV q 6 hr x III dose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Arial"/>
                <a:ea typeface="Arial"/>
                <a:cs typeface="Arial"/>
                <a:sym typeface="Arial"/>
              </a:rPr>
              <a:t>Patient education</a:t>
            </a:r>
          </a:p>
        </p:txBody>
      </p:sp>
      <p:sp>
        <p:nvSpPr>
          <p:cNvPr id="261" name="Shape 261"/>
          <p:cNvSpPr txBox="1">
            <a:spLocks noGrp="1"/>
          </p:cNvSpPr>
          <p:nvPr>
            <p:ph idx="1"/>
          </p:nvPr>
        </p:nvSpPr>
        <p:spPr>
          <a:xfrm>
            <a:off x="838200" y="2132855"/>
            <a:ext cx="10515599" cy="4134593"/>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อธิบายสาเหตุที่ต้องผ่าตัด</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วิธีการระงับปวดภายหลังการผ่าตัด</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การสังเกตแผลที่ควรแจ้ง</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ให้แพทย์ทราบ</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2800" b="1" i="0" u="none" strike="noStrike" cap="none" dirty="0">
                <a:solidFill>
                  <a:schemeClr val="dk1"/>
                </a:solidFill>
                <a:latin typeface="Browallia New" pitchFamily="34" charset="-34"/>
                <a:cs typeface="Browallia New" pitchFamily="34" charset="-34"/>
                <a:sym typeface="Arial"/>
              </a:rPr>
              <a:t>อธิบายถึงข้อดีและผลข้างเคียงระยะยาวของการทำหมันโดยการผูกและตัดท่อนำไข่</a:t>
            </a:r>
          </a:p>
          <a:p>
            <a:pPr marL="228600" marR="0" lvl="0" indent="-228600" algn="l" rtl="0">
              <a:lnSpc>
                <a:spcPct val="9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อธิบายเกี่ยวกับน้ำคาวปลาที่พบได้ตามปกติ</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และลักษณะที่ผิดปกติที่ควรมาพบแพทย์</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กระตุ้น</a:t>
            </a:r>
            <a:r>
              <a:rPr lang="en-US" sz="2800" b="1" i="0" u="none" strike="noStrike" cap="none" dirty="0">
                <a:solidFill>
                  <a:schemeClr val="dk1"/>
                </a:solidFill>
                <a:latin typeface="Browallia New" pitchFamily="34" charset="-34"/>
                <a:cs typeface="Browallia New" pitchFamily="34" charset="-34"/>
                <a:sym typeface="Arial"/>
              </a:rPr>
              <a:t> ambulate </a:t>
            </a:r>
            <a:r>
              <a:rPr lang="en-US" sz="2800" b="1" i="0" u="none" strike="noStrike" cap="none" dirty="0" err="1">
                <a:solidFill>
                  <a:schemeClr val="dk1"/>
                </a:solidFill>
                <a:latin typeface="Browallia New" pitchFamily="34" charset="-34"/>
                <a:cs typeface="Browallia New" pitchFamily="34" charset="-34"/>
                <a:sym typeface="Arial"/>
              </a:rPr>
              <a:t>หลังผ่าตัด</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จะช่วยให้ฟื้นตัวได้เร็วกว่า</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อธิบายเรื่องการใส่สายสวนปัสสาวะคาไว้หลังผ่าตัด</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2800" b="1" i="0" u="none" strike="noStrike" cap="none" dirty="0">
                <a:solidFill>
                  <a:schemeClr val="dk1"/>
                </a:solidFill>
                <a:latin typeface="Browallia New" pitchFamily="34" charset="-34"/>
                <a:cs typeface="Browallia New" pitchFamily="34" charset="-34"/>
                <a:sym typeface="Arial"/>
              </a:rPr>
              <a:t>Encourage breastfeeding </a:t>
            </a:r>
          </a:p>
          <a:p>
            <a:pPr marL="228600" marR="0" lvl="0" indent="-228600" algn="l" rtl="0">
              <a:lnSpc>
                <a:spcPct val="9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งดการมีเพศสัมพันธ์ในช่วง</a:t>
            </a:r>
            <a:r>
              <a:rPr lang="en-US" sz="2800" b="1" i="0" u="none" strike="noStrike" cap="none" dirty="0">
                <a:solidFill>
                  <a:schemeClr val="dk1"/>
                </a:solidFill>
                <a:latin typeface="Browallia New" pitchFamily="34" charset="-34"/>
                <a:cs typeface="Browallia New" pitchFamily="34" charset="-34"/>
                <a:sym typeface="Arial"/>
              </a:rPr>
              <a:t> 6 </a:t>
            </a:r>
            <a:r>
              <a:rPr lang="en-US" sz="2800" b="1" i="0" u="none" strike="noStrike" cap="none" dirty="0" err="1">
                <a:solidFill>
                  <a:schemeClr val="dk1"/>
                </a:solidFill>
                <a:latin typeface="Browallia New" pitchFamily="34" charset="-34"/>
                <a:cs typeface="Browallia New" pitchFamily="34" charset="-34"/>
                <a:sym typeface="Arial"/>
              </a:rPr>
              <a:t>สัปดาห์แรก</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มารดาไม่ควรซื้อยารับประทานเอง</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เนื่องจากยาบางชนิด</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อาจผ่านทางน้ำนมไปสู</a:t>
            </a:r>
            <a:r>
              <a:rPr lang="th-TH" sz="2800" b="1" i="0" u="none" strike="noStrike" cap="none" dirty="0">
                <a:solidFill>
                  <a:schemeClr val="dk1"/>
                </a:solidFill>
                <a:latin typeface="Browallia New" pitchFamily="34" charset="-34"/>
                <a:cs typeface="Browallia New" pitchFamily="34" charset="-34"/>
                <a:sym typeface="Arial"/>
              </a:rPr>
              <a:t>่</a:t>
            </a:r>
            <a:r>
              <a:rPr lang="en-US" sz="2800" b="1" i="0" u="none" strike="noStrike" cap="none" dirty="0" err="1">
                <a:solidFill>
                  <a:schemeClr val="dk1"/>
                </a:solidFill>
                <a:latin typeface="Browallia New" pitchFamily="34" charset="-34"/>
                <a:cs typeface="Browallia New" pitchFamily="34" charset="-34"/>
                <a:sym typeface="Arial"/>
              </a:rPr>
              <a:t>ลูกได้</a:t>
            </a:r>
            <a:endParaRPr lang="en-US" sz="28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Arial"/>
                <a:ea typeface="Arial"/>
                <a:cs typeface="Arial"/>
                <a:sym typeface="Arial"/>
              </a:rPr>
              <a:t>Reference</a:t>
            </a:r>
          </a:p>
        </p:txBody>
      </p:sp>
      <p:sp>
        <p:nvSpPr>
          <p:cNvPr id="267" name="Shape 267"/>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b="1" i="0" u="none" strike="noStrike" cap="none" dirty="0" err="1">
                <a:solidFill>
                  <a:schemeClr val="dk1"/>
                </a:solidFill>
                <a:latin typeface="Browallia New" pitchFamily="34" charset="-34"/>
                <a:cs typeface="Browallia New" pitchFamily="34" charset="-34"/>
                <a:sym typeface="Arial"/>
              </a:rPr>
              <a:t>ธีระ</a:t>
            </a:r>
            <a:r>
              <a:rPr lang="en-US" b="1" i="0" u="none" strike="noStrike" cap="none" dirty="0">
                <a:solidFill>
                  <a:schemeClr val="dk1"/>
                </a:solidFill>
                <a:latin typeface="Browallia New" pitchFamily="34" charset="-34"/>
                <a:cs typeface="Browallia New" pitchFamily="34" charset="-34"/>
                <a:sym typeface="Arial"/>
              </a:rPr>
              <a:t> </a:t>
            </a:r>
            <a:r>
              <a:rPr lang="en-US" b="1" i="0" u="none" strike="noStrike" cap="none" dirty="0" err="1">
                <a:solidFill>
                  <a:schemeClr val="dk1"/>
                </a:solidFill>
                <a:latin typeface="Browallia New" pitchFamily="34" charset="-34"/>
                <a:cs typeface="Browallia New" pitchFamily="34" charset="-34"/>
                <a:sym typeface="Arial"/>
              </a:rPr>
              <a:t>ทองสง</a:t>
            </a:r>
            <a:r>
              <a:rPr lang="en-US" b="1" i="0" u="none" strike="noStrike" cap="none" dirty="0">
                <a:solidFill>
                  <a:schemeClr val="dk1"/>
                </a:solidFill>
                <a:latin typeface="Browallia New" pitchFamily="34" charset="-34"/>
                <a:cs typeface="Browallia New" pitchFamily="34" charset="-34"/>
                <a:sym typeface="Arial"/>
              </a:rPr>
              <a:t>. </a:t>
            </a:r>
            <a:r>
              <a:rPr lang="en-US" b="1" i="0" u="none" strike="noStrike" cap="none" dirty="0" err="1">
                <a:solidFill>
                  <a:schemeClr val="dk1"/>
                </a:solidFill>
                <a:latin typeface="Browallia New" pitchFamily="34" charset="-34"/>
                <a:cs typeface="Browallia New" pitchFamily="34" charset="-34"/>
                <a:sym typeface="Arial"/>
              </a:rPr>
              <a:t>สูติศาสตร์</a:t>
            </a:r>
            <a:r>
              <a:rPr lang="en-US" b="1" i="0" u="none" strike="noStrike" cap="none" dirty="0">
                <a:solidFill>
                  <a:schemeClr val="dk1"/>
                </a:solidFill>
                <a:latin typeface="Browallia New" pitchFamily="34" charset="-34"/>
                <a:cs typeface="Browallia New" pitchFamily="34" charset="-34"/>
                <a:sym typeface="Arial"/>
              </a:rPr>
              <a:t> </a:t>
            </a:r>
            <a:r>
              <a:rPr lang="en-US" b="1" i="0" u="none" strike="noStrike" cap="none" dirty="0" err="1">
                <a:solidFill>
                  <a:schemeClr val="dk1"/>
                </a:solidFill>
                <a:latin typeface="Browallia New" pitchFamily="34" charset="-34"/>
                <a:cs typeface="Browallia New" pitchFamily="34" charset="-34"/>
                <a:sym typeface="Arial"/>
              </a:rPr>
              <a:t>พิมพ์ครั้งที่</a:t>
            </a:r>
            <a:r>
              <a:rPr lang="en-US" b="1" i="0" u="none" strike="noStrike" cap="none" dirty="0">
                <a:solidFill>
                  <a:schemeClr val="dk1"/>
                </a:solidFill>
                <a:latin typeface="Browallia New" pitchFamily="34" charset="-34"/>
                <a:cs typeface="Browallia New" pitchFamily="34" charset="-34"/>
                <a:sym typeface="Arial"/>
              </a:rPr>
              <a:t> 5. </a:t>
            </a:r>
            <a:r>
              <a:rPr lang="en-US" b="1" i="0" u="none" strike="noStrike" cap="none" dirty="0" err="1">
                <a:solidFill>
                  <a:schemeClr val="dk1"/>
                </a:solidFill>
                <a:latin typeface="Browallia New" pitchFamily="34" charset="-34"/>
                <a:cs typeface="Browallia New" pitchFamily="34" charset="-34"/>
                <a:sym typeface="Arial"/>
              </a:rPr>
              <a:t>กรุงเทพฯ</a:t>
            </a:r>
            <a:r>
              <a:rPr lang="en-US" b="1" i="0" u="none" strike="noStrike" cap="none" dirty="0">
                <a:solidFill>
                  <a:schemeClr val="dk1"/>
                </a:solidFill>
                <a:latin typeface="Browallia New" pitchFamily="34" charset="-34"/>
                <a:cs typeface="Browallia New" pitchFamily="34" charset="-34"/>
                <a:sym typeface="Arial"/>
              </a:rPr>
              <a:t>. </a:t>
            </a:r>
            <a:r>
              <a:rPr lang="en-US" b="1" i="0" u="none" strike="noStrike" cap="none" dirty="0" err="1">
                <a:solidFill>
                  <a:schemeClr val="dk1"/>
                </a:solidFill>
                <a:latin typeface="Browallia New" pitchFamily="34" charset="-34"/>
                <a:cs typeface="Browallia New" pitchFamily="34" charset="-34"/>
                <a:sym typeface="Arial"/>
              </a:rPr>
              <a:t>พีบี</a:t>
            </a:r>
            <a:r>
              <a:rPr lang="en-US" b="1" i="0" u="none" strike="noStrike" cap="none" dirty="0">
                <a:solidFill>
                  <a:schemeClr val="dk1"/>
                </a:solidFill>
                <a:latin typeface="Browallia New" pitchFamily="34" charset="-34"/>
                <a:cs typeface="Browallia New" pitchFamily="34" charset="-34"/>
                <a:sym typeface="Arial"/>
              </a:rPr>
              <a:t> </a:t>
            </a:r>
            <a:r>
              <a:rPr lang="en-US" b="1" i="0" u="none" strike="noStrike" cap="none" dirty="0" err="1">
                <a:solidFill>
                  <a:schemeClr val="dk1"/>
                </a:solidFill>
                <a:latin typeface="Browallia New" pitchFamily="34" charset="-34"/>
                <a:cs typeface="Browallia New" pitchFamily="34" charset="-34"/>
                <a:sym typeface="Arial"/>
              </a:rPr>
              <a:t>ฟอเรน</a:t>
            </a:r>
            <a:r>
              <a:rPr lang="en-US" b="1" i="0" u="none" strike="noStrike" cap="none" dirty="0">
                <a:solidFill>
                  <a:schemeClr val="dk1"/>
                </a:solidFill>
                <a:latin typeface="Browallia New" pitchFamily="34" charset="-34"/>
                <a:cs typeface="Browallia New" pitchFamily="34" charset="-34"/>
                <a:sym typeface="Arial"/>
              </a:rPr>
              <a:t> </a:t>
            </a:r>
            <a:r>
              <a:rPr lang="en-US" b="1" i="0" u="none" strike="noStrike" cap="none" dirty="0" err="1">
                <a:solidFill>
                  <a:schemeClr val="dk1"/>
                </a:solidFill>
                <a:latin typeface="Browallia New" pitchFamily="34" charset="-34"/>
                <a:cs typeface="Browallia New" pitchFamily="34" charset="-34"/>
                <a:sym typeface="Arial"/>
              </a:rPr>
              <a:t>บุ๊คเซนเตอร์</a:t>
            </a:r>
            <a:r>
              <a:rPr lang="en-US" b="1" i="0" u="none" strike="noStrike" cap="none" dirty="0">
                <a:solidFill>
                  <a:schemeClr val="dk1"/>
                </a:solidFill>
                <a:latin typeface="Browallia New" pitchFamily="34" charset="-34"/>
                <a:cs typeface="Browallia New" pitchFamily="34" charset="-34"/>
                <a:sym typeface="Arial"/>
              </a:rPr>
              <a:t>: 2555</a:t>
            </a:r>
          </a:p>
          <a:p>
            <a:pPr marL="228600" marR="0" lvl="0" indent="-228600" algn="l" rtl="0">
              <a:lnSpc>
                <a:spcPct val="90000"/>
              </a:lnSpc>
              <a:spcBef>
                <a:spcPts val="1000"/>
              </a:spcBef>
              <a:buClr>
                <a:schemeClr val="dk1"/>
              </a:buClr>
              <a:buSzPct val="100000"/>
              <a:buFont typeface="Arial"/>
              <a:buNone/>
            </a:pPr>
            <a:endParaRPr sz="28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Arial"/>
                <a:ea typeface="Arial"/>
                <a:cs typeface="Arial"/>
                <a:sym typeface="Arial"/>
              </a:rPr>
              <a:t>Past history</a:t>
            </a:r>
          </a:p>
        </p:txBody>
      </p:sp>
      <p:sp>
        <p:nvSpPr>
          <p:cNvPr id="102" name="Shape 102"/>
          <p:cNvSpPr txBox="1">
            <a:spLocks noGrp="1"/>
          </p:cNvSpPr>
          <p:nvPr>
            <p:ph idx="1"/>
          </p:nvPr>
        </p:nvSpPr>
        <p:spPr>
          <a:xfrm>
            <a:off x="838200" y="2276872"/>
            <a:ext cx="10515599" cy="4280338"/>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ปฏิเสธประวัติโรคประจำตัว</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ปฏิเสธประวัติแพ้ยาแพ้อาหาร</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ปฏิเสธการใช้ยาประจำ</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ปฏิเสธการใช้ยาสมุนไพร</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ยาหม้อ</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ยาต้ม</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ยาลูกกลอน</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ปฏิเสธประวัติการได้รับอุบัติเหตุร้ายแรง</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ปฏิเสธประวัติการได้รับเลือด</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และส่วนประกอบของเลือด</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มีประวัติผ่าตัด</a:t>
            </a:r>
            <a:r>
              <a:rPr lang="en-US" sz="2800" b="1" i="0" u="none" strike="noStrike" cap="none" dirty="0">
                <a:solidFill>
                  <a:schemeClr val="dk1"/>
                </a:solidFill>
                <a:latin typeface="Browallia New" pitchFamily="34" charset="-34"/>
                <a:cs typeface="Browallia New" pitchFamily="34" charset="-34"/>
                <a:sym typeface="Arial"/>
              </a:rPr>
              <a:t> Cesarean section 12 </a:t>
            </a:r>
            <a:r>
              <a:rPr lang="en-US" sz="2800" b="1" i="0" u="none" strike="noStrike" cap="none" dirty="0" err="1">
                <a:solidFill>
                  <a:schemeClr val="dk1"/>
                </a:solidFill>
                <a:latin typeface="Browallia New" pitchFamily="34" charset="-34"/>
                <a:cs typeface="Browallia New" pitchFamily="34" charset="-34"/>
                <a:sym typeface="Arial"/>
              </a:rPr>
              <a:t>ปีก่อนมาโรงพยาบาล</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ปฏิเสธประวัติดื่มเหล้า</a:t>
            </a:r>
            <a:r>
              <a:rPr lang="en-US" sz="2800" b="1" i="0" u="none" strike="noStrike" cap="none" dirty="0">
                <a:solidFill>
                  <a:schemeClr val="dk1"/>
                </a:solidFill>
                <a:latin typeface="Browallia New" pitchFamily="34" charset="-34"/>
                <a:cs typeface="Browallia New" pitchFamily="34" charset="-34"/>
                <a:sym typeface="Arial"/>
              </a:rPr>
              <a:t> </a:t>
            </a:r>
            <a:r>
              <a:rPr lang="en-US" sz="2800" b="1" i="0" u="none" strike="noStrike" cap="none" dirty="0" err="1">
                <a:solidFill>
                  <a:schemeClr val="dk1"/>
                </a:solidFill>
                <a:latin typeface="Browallia New" pitchFamily="34" charset="-34"/>
                <a:cs typeface="Browallia New" pitchFamily="34" charset="-34"/>
                <a:sym typeface="Arial"/>
              </a:rPr>
              <a:t>สูบบุหรี่</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dirty="0" err="1">
                <a:solidFill>
                  <a:schemeClr val="dk1"/>
                </a:solidFill>
                <a:latin typeface="Browallia New" pitchFamily="34" charset="-34"/>
                <a:cs typeface="Browallia New" pitchFamily="34" charset="-34"/>
                <a:sym typeface="Arial"/>
              </a:rPr>
              <a:t>ปฏิเสธการใช้สารเสพติดชนิดต่างๆ</a:t>
            </a:r>
            <a:endParaRPr lang="en-US" sz="28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80000"/>
              </a:lnSpc>
              <a:spcBef>
                <a:spcPts val="1000"/>
              </a:spcBef>
              <a:buClr>
                <a:schemeClr val="dk1"/>
              </a:buClr>
              <a:buSzPct val="100000"/>
              <a:buFont typeface="Arial"/>
              <a:buNone/>
            </a:pPr>
            <a:endParaRPr sz="28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a:solidFill>
                  <a:schemeClr val="dk1"/>
                </a:solidFill>
                <a:latin typeface="Browallia New" pitchFamily="34" charset="-34"/>
                <a:cs typeface="Browallia New" pitchFamily="34" charset="-34"/>
                <a:sym typeface="Arial"/>
              </a:rPr>
              <a:t>Family history</a:t>
            </a:r>
          </a:p>
        </p:txBody>
      </p:sp>
      <p:sp>
        <p:nvSpPr>
          <p:cNvPr id="108" name="Shape 108"/>
          <p:cNvSpPr txBox="1">
            <a:spLocks noGrp="1"/>
          </p:cNvSpPr>
          <p:nvPr>
            <p:ph idx="1"/>
          </p:nvPr>
        </p:nvSpPr>
        <p:spPr>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ปฏิเสธประวัติโรคเบาหวาน</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ความดันโลหิตสูง</a:t>
            </a:r>
            <a:r>
              <a:rPr lang="en-US" sz="3600" b="1" i="0" u="none" strike="noStrike" cap="none" dirty="0">
                <a:solidFill>
                  <a:schemeClr val="dk1"/>
                </a:solidFill>
                <a:latin typeface="Browallia New" pitchFamily="34" charset="-34"/>
                <a:cs typeface="Browallia New" pitchFamily="34" charset="-34"/>
                <a:sym typeface="Arial"/>
              </a:rPr>
              <a:t> </a:t>
            </a:r>
            <a:r>
              <a:rPr lang="en-US" sz="3600" b="1" i="0" u="none" strike="noStrike" cap="none" dirty="0" err="1">
                <a:solidFill>
                  <a:schemeClr val="dk1"/>
                </a:solidFill>
                <a:latin typeface="Browallia New" pitchFamily="34" charset="-34"/>
                <a:cs typeface="Browallia New" pitchFamily="34" charset="-34"/>
                <a:sym typeface="Arial"/>
              </a:rPr>
              <a:t>และโรคหัวใจในครอบครัว</a:t>
            </a:r>
            <a:endParaRPr lang="en-US" sz="36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ปฏิเสธโรคที่ถ่ายทอดทางพันธุกรรมและโรคเลือดในครอบครัว</a:t>
            </a:r>
            <a:endParaRPr lang="en-US" sz="36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600" b="1" i="0" u="none" strike="noStrike" cap="none" dirty="0" err="1">
                <a:solidFill>
                  <a:schemeClr val="dk1"/>
                </a:solidFill>
                <a:latin typeface="Browallia New" pitchFamily="34" charset="-34"/>
                <a:cs typeface="Browallia New" pitchFamily="34" charset="-34"/>
                <a:sym typeface="Arial"/>
              </a:rPr>
              <a:t>ปฏิเสธประวัติโรคมะเร็งในครอบครัว</a:t>
            </a:r>
            <a:endParaRPr lang="en-US" sz="36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buClr>
                <a:schemeClr val="dk1"/>
              </a:buClr>
              <a:buSzPct val="100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prstGeom prst="rect">
            <a:avLst/>
          </a:prstGeom>
          <a:solidFill>
            <a:srgbClr val="F7CAAC"/>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Arial"/>
              <a:buNone/>
            </a:pPr>
            <a:r>
              <a:rPr lang="en-US" sz="6000" b="1" i="0" u="none" strike="noStrike" cap="none" dirty="0">
                <a:solidFill>
                  <a:schemeClr val="dk1"/>
                </a:solidFill>
                <a:latin typeface="Browallia New" pitchFamily="34" charset="-34"/>
                <a:cs typeface="Browallia New" pitchFamily="34" charset="-34"/>
                <a:sym typeface="Arial"/>
              </a:rPr>
              <a:t>Obstetrics-</a:t>
            </a:r>
            <a:r>
              <a:rPr lang="en-US" sz="6000" b="1" i="0" u="none" strike="noStrike" cap="none" dirty="0" err="1">
                <a:solidFill>
                  <a:schemeClr val="dk1"/>
                </a:solidFill>
                <a:latin typeface="Browallia New" pitchFamily="34" charset="-34"/>
                <a:cs typeface="Browallia New" pitchFamily="34" charset="-34"/>
                <a:sym typeface="Arial"/>
              </a:rPr>
              <a:t>Gynaecology</a:t>
            </a:r>
            <a:r>
              <a:rPr lang="en-US" sz="6000" b="1" i="0" u="none" strike="noStrike" cap="none" dirty="0">
                <a:solidFill>
                  <a:schemeClr val="dk1"/>
                </a:solidFill>
                <a:latin typeface="Browallia New" pitchFamily="34" charset="-34"/>
                <a:cs typeface="Browallia New" pitchFamily="34" charset="-34"/>
                <a:sym typeface="Arial"/>
              </a:rPr>
              <a:t> History</a:t>
            </a:r>
          </a:p>
        </p:txBody>
      </p:sp>
      <p:sp>
        <p:nvSpPr>
          <p:cNvPr id="114" name="Shape 114"/>
          <p:cNvSpPr txBox="1">
            <a:spLocks noGrp="1"/>
          </p:cNvSpPr>
          <p:nvPr>
            <p:ph idx="1"/>
          </p:nvPr>
        </p:nvSpPr>
        <p:spPr>
          <a:xfrm>
            <a:off x="838200" y="1965960"/>
            <a:ext cx="10515599" cy="4603281"/>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 G</a:t>
            </a:r>
            <a:r>
              <a:rPr lang="en-US" sz="3200" b="1" i="0" u="none" strike="noStrike" cap="none" baseline="-25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P</a:t>
            </a:r>
            <a:r>
              <a:rPr lang="en-US" sz="3200" b="1" i="0" u="none" strike="noStrike" cap="none" baseline="-25000" dirty="0">
                <a:solidFill>
                  <a:schemeClr val="dk1"/>
                </a:solidFill>
                <a:latin typeface="Browallia New" pitchFamily="34" charset="-34"/>
                <a:cs typeface="Browallia New" pitchFamily="34" charset="-34"/>
                <a:sym typeface="Arial"/>
              </a:rPr>
              <a:t>1</a:t>
            </a:r>
            <a:r>
              <a:rPr lang="en-US" sz="3200" b="1" i="0" u="none" strike="noStrike" cap="none" dirty="0">
                <a:solidFill>
                  <a:schemeClr val="dk1"/>
                </a:solidFill>
                <a:latin typeface="Browallia New" pitchFamily="34" charset="-34"/>
                <a:cs typeface="Browallia New" pitchFamily="34" charset="-34"/>
                <a:sym typeface="Arial"/>
              </a:rPr>
              <a:t>A</a:t>
            </a:r>
            <a:r>
              <a:rPr lang="en-US" sz="3200" b="1" i="0" u="none" strike="noStrike" cap="none" baseline="-25000" dirty="0">
                <a:solidFill>
                  <a:schemeClr val="dk1"/>
                </a:solidFill>
                <a:latin typeface="Browallia New" pitchFamily="34" charset="-34"/>
                <a:cs typeface="Browallia New" pitchFamily="34" charset="-34"/>
                <a:sym typeface="Arial"/>
              </a:rPr>
              <a:t>0    </a:t>
            </a:r>
            <a:r>
              <a:rPr lang="en-US" sz="3200" b="1" i="0" u="none" strike="noStrike" cap="none" dirty="0">
                <a:solidFill>
                  <a:schemeClr val="dk1"/>
                </a:solidFill>
                <a:latin typeface="Browallia New" pitchFamily="34" charset="-34"/>
                <a:cs typeface="Browallia New" pitchFamily="34" charset="-34"/>
                <a:sym typeface="Arial"/>
              </a:rPr>
              <a:t>Para 1-0-0-1    GA 37</a:t>
            </a:r>
            <a:r>
              <a:rPr lang="en-US" sz="3200" b="1" i="0" u="none" strike="noStrike" cap="none" baseline="30000" dirty="0">
                <a:solidFill>
                  <a:schemeClr val="dk1"/>
                </a:solidFill>
                <a:latin typeface="Browallia New" pitchFamily="34" charset="-34"/>
                <a:cs typeface="Browallia New" pitchFamily="34" charset="-34"/>
                <a:sym typeface="Arial"/>
              </a:rPr>
              <a:t>+2</a:t>
            </a:r>
            <a:r>
              <a:rPr lang="en-US" sz="3200" b="1" i="0" u="none" strike="noStrike" cap="none" dirty="0">
                <a:solidFill>
                  <a:schemeClr val="dk1"/>
                </a:solidFill>
                <a:latin typeface="Browallia New" pitchFamily="34" charset="-34"/>
                <a:cs typeface="Browallia New" pitchFamily="34" charset="-34"/>
                <a:sym typeface="Arial"/>
              </a:rPr>
              <a:t> weeks by U/S</a:t>
            </a:r>
          </a:p>
          <a:p>
            <a:pPr marL="685800" marR="0" lvl="1" indent="-228600" algn="l" rtl="0">
              <a:lnSpc>
                <a:spcPct val="90000"/>
              </a:lnSpc>
              <a:spcBef>
                <a:spcPts val="500"/>
              </a:spcBef>
              <a:spcAft>
                <a:spcPts val="0"/>
              </a:spcAft>
              <a:buClr>
                <a:schemeClr val="dk1"/>
              </a:buClr>
              <a:buSzPct val="100000"/>
              <a:buFont typeface="Arial"/>
              <a:buChar char="•"/>
            </a:pPr>
            <a:r>
              <a:rPr lang="en-US" sz="2800" b="1" i="0" u="none" strike="noStrike" cap="none" dirty="0">
                <a:solidFill>
                  <a:schemeClr val="dk1"/>
                </a:solidFill>
                <a:latin typeface="Browallia New" pitchFamily="34" charset="-34"/>
                <a:cs typeface="Browallia New" pitchFamily="34" charset="-34"/>
                <a:sym typeface="Arial"/>
              </a:rPr>
              <a:t>G1 (12 yrs PTA): </a:t>
            </a:r>
            <a:r>
              <a:rPr lang="en-US" sz="2500" b="1" i="0" u="none" strike="noStrike" cap="none" dirty="0">
                <a:solidFill>
                  <a:schemeClr val="dk1"/>
                </a:solidFill>
                <a:latin typeface="Browallia New" pitchFamily="34" charset="-34"/>
                <a:cs typeface="Browallia New" pitchFamily="34" charset="-34"/>
                <a:sym typeface="Arial"/>
              </a:rPr>
              <a:t>term male newborn </a:t>
            </a:r>
            <a:r>
              <a:rPr lang="en-US" sz="2500" b="1" i="0" u="none" strike="noStrike" cap="none" dirty="0" err="1">
                <a:solidFill>
                  <a:schemeClr val="dk1"/>
                </a:solidFill>
                <a:latin typeface="Browallia New" pitchFamily="34" charset="-34"/>
                <a:cs typeface="Browallia New" pitchFamily="34" charset="-34"/>
                <a:sym typeface="Arial"/>
              </a:rPr>
              <a:t>คลอดด้วยวิธี</a:t>
            </a:r>
            <a:r>
              <a:rPr lang="en-US" sz="2500" b="1" i="0" u="none" strike="noStrike" cap="none" dirty="0">
                <a:solidFill>
                  <a:schemeClr val="dk1"/>
                </a:solidFill>
                <a:latin typeface="Browallia New" pitchFamily="34" charset="-34"/>
                <a:cs typeface="Browallia New" pitchFamily="34" charset="-34"/>
                <a:sym typeface="Arial"/>
              </a:rPr>
              <a:t> cesarean section due to breech presentation </a:t>
            </a:r>
            <a:r>
              <a:rPr lang="en-US" sz="2500" b="1" i="0" u="none" strike="noStrike" cap="none" dirty="0" err="1">
                <a:solidFill>
                  <a:schemeClr val="dk1"/>
                </a:solidFill>
                <a:latin typeface="Browallia New" pitchFamily="34" charset="-34"/>
                <a:cs typeface="Browallia New" pitchFamily="34" charset="-34"/>
                <a:sym typeface="Arial"/>
              </a:rPr>
              <a:t>ที่รพ</a:t>
            </a:r>
            <a:r>
              <a:rPr lang="en-US" sz="2500" b="1" i="0" u="none" strike="noStrike" cap="none" dirty="0">
                <a:solidFill>
                  <a:schemeClr val="dk1"/>
                </a:solidFill>
                <a:latin typeface="Browallia New" pitchFamily="34" charset="-34"/>
                <a:cs typeface="Browallia New" pitchFamily="34" charset="-34"/>
                <a:sym typeface="Arial"/>
              </a:rPr>
              <a:t>. </a:t>
            </a:r>
            <a:r>
              <a:rPr lang="th-TH" sz="2500" b="1" i="0" u="none" strike="noStrike" cap="none" dirty="0">
                <a:solidFill>
                  <a:schemeClr val="dk1"/>
                </a:solidFill>
                <a:latin typeface="Browallia New" pitchFamily="34" charset="-34"/>
                <a:cs typeface="Browallia New" pitchFamily="34" charset="-34"/>
                <a:sym typeface="Arial"/>
              </a:rPr>
              <a:t>ศูนย์</a:t>
            </a:r>
            <a:r>
              <a:rPr lang="en-US" sz="2500" b="1" i="0" u="none" strike="noStrike" cap="none" dirty="0">
                <a:solidFill>
                  <a:schemeClr val="dk1"/>
                </a:solidFill>
                <a:latin typeface="Browallia New" pitchFamily="34" charset="-34"/>
                <a:cs typeface="Browallia New" pitchFamily="34" charset="-34"/>
                <a:sym typeface="Arial"/>
              </a:rPr>
              <a:t>  BBW 2790 gm </a:t>
            </a:r>
            <a:r>
              <a:rPr lang="en-US" sz="2500" b="1" i="0" u="none" strike="noStrike" cap="none" dirty="0" err="1">
                <a:solidFill>
                  <a:schemeClr val="dk1"/>
                </a:solidFill>
                <a:latin typeface="Browallia New" pitchFamily="34" charset="-34"/>
                <a:cs typeface="Browallia New" pitchFamily="34" charset="-34"/>
                <a:sym typeface="Arial"/>
              </a:rPr>
              <a:t>ทารกแข็งแรงดี</a:t>
            </a:r>
            <a:r>
              <a:rPr lang="en-US" sz="2500" b="1" i="0" u="none" strike="noStrike" cap="none" dirty="0">
                <a:solidFill>
                  <a:schemeClr val="dk1"/>
                </a:solidFill>
                <a:latin typeface="Browallia New" pitchFamily="34" charset="-34"/>
                <a:cs typeface="Browallia New" pitchFamily="34" charset="-34"/>
                <a:sym typeface="Arial"/>
              </a:rPr>
              <a:t> </a:t>
            </a:r>
            <a:r>
              <a:rPr lang="en-US" sz="2500" b="1" i="0" u="none" strike="noStrike" cap="none" dirty="0" err="1">
                <a:solidFill>
                  <a:schemeClr val="dk1"/>
                </a:solidFill>
                <a:latin typeface="Browallia New" pitchFamily="34" charset="-34"/>
                <a:cs typeface="Browallia New" pitchFamily="34" charset="-34"/>
                <a:sym typeface="Arial"/>
              </a:rPr>
              <a:t>กลับบ้านพร้อมมารดา</a:t>
            </a:r>
            <a:r>
              <a:rPr lang="en-US" sz="2500" b="1" i="0" u="none" strike="noStrike" cap="none" dirty="0">
                <a:solidFill>
                  <a:schemeClr val="dk1"/>
                </a:solidFill>
                <a:latin typeface="Browallia New" pitchFamily="34" charset="-34"/>
                <a:cs typeface="Browallia New" pitchFamily="34" charset="-34"/>
                <a:sym typeface="Arial"/>
              </a:rPr>
              <a:t> </a:t>
            </a:r>
            <a:r>
              <a:rPr lang="en-US" sz="2500" b="1" i="0" u="none" strike="noStrike" cap="none" dirty="0" err="1">
                <a:solidFill>
                  <a:schemeClr val="dk1"/>
                </a:solidFill>
                <a:latin typeface="Browallia New" pitchFamily="34" charset="-34"/>
                <a:cs typeface="Browallia New" pitchFamily="34" charset="-34"/>
                <a:sym typeface="Arial"/>
              </a:rPr>
              <a:t>ไม่มีภาวะแทรกซ้อน</a:t>
            </a:r>
            <a:endParaRPr lang="en-US" sz="25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LMP 24 </a:t>
            </a:r>
            <a:r>
              <a:rPr lang="en-US" sz="3200" b="1" i="0" u="none" strike="noStrike" cap="none" dirty="0" err="1">
                <a:solidFill>
                  <a:schemeClr val="dk1"/>
                </a:solidFill>
                <a:latin typeface="Browallia New" pitchFamily="34" charset="-34"/>
                <a:cs typeface="Browallia New" pitchFamily="34" charset="-34"/>
                <a:sym typeface="Arial"/>
              </a:rPr>
              <a:t>มีนาคม</a:t>
            </a:r>
            <a:r>
              <a:rPr lang="en-US" sz="3200" b="1" i="0" u="none" strike="noStrike" cap="none" dirty="0">
                <a:solidFill>
                  <a:schemeClr val="dk1"/>
                </a:solidFill>
                <a:latin typeface="Browallia New" pitchFamily="34" charset="-34"/>
                <a:cs typeface="Browallia New" pitchFamily="34" charset="-34"/>
                <a:sym typeface="Arial"/>
              </a:rPr>
              <a:t> 2559</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Menstrual cycle: duration 5 </a:t>
            </a:r>
            <a:r>
              <a:rPr lang="en-US" sz="3200" b="1" i="0" u="none" strike="noStrike" cap="none" dirty="0" err="1">
                <a:solidFill>
                  <a:schemeClr val="dk1"/>
                </a:solidFill>
                <a:latin typeface="Browallia New" pitchFamily="34" charset="-34"/>
                <a:cs typeface="Browallia New" pitchFamily="34" charset="-34"/>
                <a:sym typeface="Arial"/>
              </a:rPr>
              <a:t>วัน</a:t>
            </a:r>
            <a:r>
              <a:rPr lang="en-US" sz="3200" b="1" i="0" u="none" strike="noStrike" cap="none" dirty="0">
                <a:solidFill>
                  <a:schemeClr val="dk1"/>
                </a:solidFill>
                <a:latin typeface="Browallia New" pitchFamily="34" charset="-34"/>
                <a:cs typeface="Browallia New" pitchFamily="34" charset="-34"/>
                <a:sym typeface="Arial"/>
              </a:rPr>
              <a:t>, interval 33 </a:t>
            </a:r>
            <a:r>
              <a:rPr lang="en-US" sz="3200" b="1" i="0" u="none" strike="noStrike" cap="none" dirty="0" err="1">
                <a:solidFill>
                  <a:schemeClr val="dk1"/>
                </a:solidFill>
                <a:latin typeface="Browallia New" pitchFamily="34" charset="-34"/>
                <a:cs typeface="Browallia New" pitchFamily="34" charset="-34"/>
                <a:sym typeface="Arial"/>
              </a:rPr>
              <a:t>วัน</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ปริมาณน้อยมาก</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มาสม่ำเสมอ</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Most reliable EDC 31 </a:t>
            </a:r>
            <a:r>
              <a:rPr lang="en-US" sz="3200" b="1" i="0" u="none" strike="noStrike" cap="none" dirty="0" err="1">
                <a:solidFill>
                  <a:schemeClr val="dk1"/>
                </a:solidFill>
                <a:latin typeface="Browallia New" pitchFamily="34" charset="-34"/>
                <a:cs typeface="Browallia New" pitchFamily="34" charset="-34"/>
                <a:sym typeface="Arial"/>
              </a:rPr>
              <a:t>มกราคม</a:t>
            </a:r>
            <a:r>
              <a:rPr lang="en-US" sz="3200" b="1" i="0" u="none" strike="noStrike" cap="none" dirty="0">
                <a:solidFill>
                  <a:schemeClr val="dk1"/>
                </a:solidFill>
                <a:latin typeface="Browallia New" pitchFamily="34" charset="-34"/>
                <a:cs typeface="Browallia New" pitchFamily="34" charset="-34"/>
                <a:sym typeface="Arial"/>
              </a:rPr>
              <a:t> 2560 (Corrected by </a:t>
            </a:r>
            <a:r>
              <a:rPr lang="en-US" sz="3200" b="1" i="0" u="none" strike="noStrike" cap="none" dirty="0" err="1">
                <a:solidFill>
                  <a:schemeClr val="dk1"/>
                </a:solidFill>
                <a:latin typeface="Browallia New" pitchFamily="34" charset="-34"/>
                <a:cs typeface="Browallia New" pitchFamily="34" charset="-34"/>
                <a:sym typeface="Arial"/>
              </a:rPr>
              <a:t>ultrasonography</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1</a:t>
            </a:r>
            <a:r>
              <a:rPr lang="en-US" sz="3200" b="1" i="0" u="none" strike="noStrike" cap="none" baseline="30000" dirty="0">
                <a:solidFill>
                  <a:schemeClr val="dk1"/>
                </a:solidFill>
                <a:latin typeface="Browallia New" pitchFamily="34" charset="-34"/>
                <a:cs typeface="Browallia New" pitchFamily="34" charset="-34"/>
                <a:sym typeface="Arial"/>
              </a:rPr>
              <a:t>st</a:t>
            </a:r>
            <a:r>
              <a:rPr lang="en-US" sz="3200" b="1" i="0" u="none" strike="noStrike" cap="none" dirty="0">
                <a:solidFill>
                  <a:schemeClr val="dk1"/>
                </a:solidFill>
                <a:latin typeface="Browallia New" pitchFamily="34" charset="-34"/>
                <a:cs typeface="Browallia New" pitchFamily="34" charset="-34"/>
                <a:sym typeface="Arial"/>
              </a:rPr>
              <a:t>  ANC </a:t>
            </a:r>
            <a:r>
              <a:rPr lang="en-US" sz="3200" b="1" i="0" u="none" strike="noStrike" cap="none" dirty="0" err="1">
                <a:solidFill>
                  <a:schemeClr val="dk1"/>
                </a:solidFill>
                <a:latin typeface="Browallia New" pitchFamily="34" charset="-34"/>
                <a:cs typeface="Browallia New" pitchFamily="34" charset="-34"/>
                <a:sym typeface="Arial"/>
              </a:rPr>
              <a:t>ที่</a:t>
            </a:r>
            <a:r>
              <a:rPr lang="th-TH" sz="3200" b="1" dirty="0">
                <a:solidFill>
                  <a:schemeClr val="dk1"/>
                </a:solidFill>
                <a:latin typeface="Browallia New" pitchFamily="34" charset="-34"/>
                <a:cs typeface="Browallia New" pitchFamily="34" charset="-34"/>
                <a:sym typeface="Arial"/>
              </a:rPr>
              <a:t>โรงพยาบาล </a:t>
            </a:r>
            <a:r>
              <a:rPr lang="en-US" sz="3200" b="1" i="0" u="none" strike="noStrike" cap="none" dirty="0" err="1">
                <a:solidFill>
                  <a:schemeClr val="dk1"/>
                </a:solidFill>
                <a:latin typeface="Browallia New" pitchFamily="34" charset="-34"/>
                <a:cs typeface="Browallia New" pitchFamily="34" charset="-34"/>
                <a:sym typeface="Arial"/>
              </a:rPr>
              <a:t>วันที่</a:t>
            </a:r>
            <a:r>
              <a:rPr lang="en-US" sz="3200" b="1" i="0" u="none" strike="noStrike" cap="none" dirty="0">
                <a:solidFill>
                  <a:schemeClr val="dk1"/>
                </a:solidFill>
                <a:latin typeface="Browallia New" pitchFamily="34" charset="-34"/>
                <a:cs typeface="Browallia New" pitchFamily="34" charset="-34"/>
                <a:sym typeface="Arial"/>
              </a:rPr>
              <a:t> 25/ 7/ 59 GA 13 weeks by U/S  ANC </a:t>
            </a:r>
            <a:r>
              <a:rPr lang="en-US" sz="3200" b="1" i="0" u="none" strike="noStrike" cap="none" dirty="0" err="1">
                <a:solidFill>
                  <a:schemeClr val="dk1"/>
                </a:solidFill>
                <a:latin typeface="Browallia New" pitchFamily="34" charset="-34"/>
                <a:cs typeface="Browallia New" pitchFamily="34" charset="-34"/>
                <a:sym typeface="Arial"/>
              </a:rPr>
              <a:t>ทั้งหมด</a:t>
            </a:r>
            <a:r>
              <a:rPr lang="en-US" sz="3200" b="1" i="0" u="none" strike="noStrike" cap="none" dirty="0">
                <a:solidFill>
                  <a:schemeClr val="dk1"/>
                </a:solidFill>
                <a:latin typeface="Browallia New" pitchFamily="34" charset="-34"/>
                <a:cs typeface="Browallia New" pitchFamily="34" charset="-34"/>
                <a:sym typeface="Arial"/>
              </a:rPr>
              <a:t> 9 </a:t>
            </a:r>
            <a:r>
              <a:rPr lang="en-US" sz="3200" b="1" i="0" u="none" strike="noStrike" cap="none" dirty="0" err="1">
                <a:solidFill>
                  <a:schemeClr val="dk1"/>
                </a:solidFill>
                <a:latin typeface="Browallia New" pitchFamily="34" charset="-34"/>
                <a:cs typeface="Browallia New" pitchFamily="34" charset="-34"/>
                <a:sym typeface="Arial"/>
              </a:rPr>
              <a:t>ครั้ง</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Ultrasound </a:t>
            </a:r>
            <a:r>
              <a:rPr lang="en-US" sz="3200" b="1" i="0" u="none" strike="noStrike" cap="none" dirty="0" err="1">
                <a:solidFill>
                  <a:schemeClr val="dk1"/>
                </a:solidFill>
                <a:latin typeface="Browallia New" pitchFamily="34" charset="-34"/>
                <a:cs typeface="Browallia New" pitchFamily="34" charset="-34"/>
                <a:sym typeface="Arial"/>
              </a:rPr>
              <a:t>ทั้งหมด</a:t>
            </a:r>
            <a:r>
              <a:rPr lang="en-US" sz="3200" b="1" i="0" u="none" strike="noStrike" cap="none" dirty="0">
                <a:solidFill>
                  <a:schemeClr val="dk1"/>
                </a:solidFill>
                <a:latin typeface="Browallia New" pitchFamily="34" charset="-34"/>
                <a:cs typeface="Browallia New" pitchFamily="34" charset="-34"/>
                <a:sym typeface="Arial"/>
              </a:rPr>
              <a:t> 3 </a:t>
            </a:r>
            <a:r>
              <a:rPr lang="en-US" sz="3200" b="1" i="0" u="none" strike="noStrike" cap="none" dirty="0" err="1">
                <a:solidFill>
                  <a:schemeClr val="dk1"/>
                </a:solidFill>
                <a:latin typeface="Browallia New" pitchFamily="34" charset="-34"/>
                <a:cs typeface="Browallia New" pitchFamily="34" charset="-34"/>
                <a:sym typeface="Arial"/>
              </a:rPr>
              <a:t>ครั้ง</a:t>
            </a:r>
            <a:endParaRPr lang="en-US" sz="320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19" name="Shape 119"/>
          <p:cNvGraphicFramePr/>
          <p:nvPr/>
        </p:nvGraphicFramePr>
        <p:xfrm>
          <a:off x="455541" y="396069"/>
          <a:ext cx="11140175" cy="5427600"/>
        </p:xfrm>
        <a:graphic>
          <a:graphicData uri="http://schemas.openxmlformats.org/drawingml/2006/table">
            <a:tbl>
              <a:tblPr>
                <a:noFill/>
                <a:tableStyleId>{10FB3940-7F3D-464F-9E1A-F40E55B807A3}</a:tableStyleId>
              </a:tblPr>
              <a:tblGrid>
                <a:gridCol w="553000">
                  <a:extLst>
                    <a:ext uri="{9D8B030D-6E8A-4147-A177-3AD203B41FA5}">
                      <a16:colId xmlns:a16="http://schemas.microsoft.com/office/drawing/2014/main" val="20000"/>
                    </a:ext>
                  </a:extLst>
                </a:gridCol>
                <a:gridCol w="860600">
                  <a:extLst>
                    <a:ext uri="{9D8B030D-6E8A-4147-A177-3AD203B41FA5}">
                      <a16:colId xmlns:a16="http://schemas.microsoft.com/office/drawing/2014/main" val="20001"/>
                    </a:ext>
                  </a:extLst>
                </a:gridCol>
                <a:gridCol w="860600">
                  <a:extLst>
                    <a:ext uri="{9D8B030D-6E8A-4147-A177-3AD203B41FA5}">
                      <a16:colId xmlns:a16="http://schemas.microsoft.com/office/drawing/2014/main" val="20002"/>
                    </a:ext>
                  </a:extLst>
                </a:gridCol>
                <a:gridCol w="1062325">
                  <a:extLst>
                    <a:ext uri="{9D8B030D-6E8A-4147-A177-3AD203B41FA5}">
                      <a16:colId xmlns:a16="http://schemas.microsoft.com/office/drawing/2014/main" val="20003"/>
                    </a:ext>
                  </a:extLst>
                </a:gridCol>
                <a:gridCol w="618575">
                  <a:extLst>
                    <a:ext uri="{9D8B030D-6E8A-4147-A177-3AD203B41FA5}">
                      <a16:colId xmlns:a16="http://schemas.microsoft.com/office/drawing/2014/main" val="20004"/>
                    </a:ext>
                  </a:extLst>
                </a:gridCol>
                <a:gridCol w="779925">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gridCol w="847175">
                  <a:extLst>
                    <a:ext uri="{9D8B030D-6E8A-4147-A177-3AD203B41FA5}">
                      <a16:colId xmlns:a16="http://schemas.microsoft.com/office/drawing/2014/main" val="20007"/>
                    </a:ext>
                  </a:extLst>
                </a:gridCol>
                <a:gridCol w="1344700">
                  <a:extLst>
                    <a:ext uri="{9D8B030D-6E8A-4147-A177-3AD203B41FA5}">
                      <a16:colId xmlns:a16="http://schemas.microsoft.com/office/drawing/2014/main" val="20008"/>
                    </a:ext>
                  </a:extLst>
                </a:gridCol>
                <a:gridCol w="2841675">
                  <a:extLst>
                    <a:ext uri="{9D8B030D-6E8A-4147-A177-3AD203B41FA5}">
                      <a16:colId xmlns:a16="http://schemas.microsoft.com/office/drawing/2014/main" val="20009"/>
                    </a:ext>
                  </a:extLst>
                </a:gridCol>
              </a:tblGrid>
              <a:tr h="652800">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ANC</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Date</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GA(wk)</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FH</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FHS</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FM</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Presentation</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Wt.(kg)</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BP (mmHg)</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400" b="1" i="0" u="none" strike="noStrike" cap="none">
                          <a:solidFill>
                            <a:srgbClr val="C00000"/>
                          </a:solidFill>
                          <a:latin typeface="Browallia New" pitchFamily="34" charset="-34"/>
                          <a:ea typeface="Arial"/>
                          <a:cs typeface="Browallia New" pitchFamily="34" charset="-34"/>
                          <a:sym typeface="Arial"/>
                        </a:rPr>
                        <a:t>Management</a:t>
                      </a:r>
                    </a:p>
                  </a:txBody>
                  <a:tcPr marL="59000" marR="59000" marT="59000" marB="5900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1</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25/7/59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13</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 -</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58</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99/60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1st lab ANC, U/S confirm GA,  folic acid</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2</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8/8/59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 2/3 &gt; SP</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156</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ดิ้นน้อย</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58.8</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98/60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นัด amniocentesis</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3</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22/8/59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 2/3 &gt; SP</a:t>
                      </a:r>
                    </a:p>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(16 cm)</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155</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94/57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ทำ amniocentesis</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4</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19/9/59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21</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สะดือ</a:t>
                      </a:r>
                    </a:p>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(22 cm)</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61.4</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89/54</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plan anomaly screening</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5</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3/10/59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23</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1/4 &gt;สะดือ</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61.7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90/54</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U/S for anomaly screening</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6</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31/10/59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27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2/4 &gt;สะดือ</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148</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Breech</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64.7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102/63</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advice</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28/11/59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31</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 3/4 &gt;สะดือ</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155</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Vertex</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65.7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97/58</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advice, folic a, FF, calcium c.</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8</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u="none" strike="noStrike" cap="none">
                          <a:solidFill>
                            <a:srgbClr val="000000"/>
                          </a:solidFill>
                          <a:latin typeface="Browallia New" pitchFamily="34" charset="-34"/>
                          <a:ea typeface="Arial"/>
                          <a:cs typeface="Browallia New" pitchFamily="34" charset="-34"/>
                          <a:sym typeface="Arial"/>
                        </a:rPr>
                        <a:t>19/12/59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34</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 3/4 &gt;สะดือ</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152</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Vertex</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66.7</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102/65</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advice</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32000">
                <a:tc>
                  <a:txBody>
                    <a:bodyPr/>
                    <a:lstStyle/>
                    <a:p>
                      <a:pPr marL="0" marR="0" lvl="0" indent="0" algn="ctr" rtl="0">
                        <a:spcBef>
                          <a:spcPts val="0"/>
                        </a:spcBef>
                        <a:buSzPct val="25000"/>
                        <a:buNone/>
                      </a:pPr>
                      <a:r>
                        <a:rPr lang="en-US" sz="2000" b="1" i="0" u="none" strike="noStrike" cap="none">
                          <a:solidFill>
                            <a:srgbClr val="C00000"/>
                          </a:solidFill>
                          <a:latin typeface="Browallia New" pitchFamily="34" charset="-34"/>
                          <a:ea typeface="Arial"/>
                          <a:cs typeface="Browallia New" pitchFamily="34" charset="-34"/>
                          <a:sym typeface="Arial"/>
                        </a:rPr>
                        <a:t>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4/1/59</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36+2</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 3/4 &gt;สะดือ</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153</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ดิ้นดี</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Breech</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68</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buSzPct val="25000"/>
                        <a:buNone/>
                      </a:pPr>
                      <a:r>
                        <a:rPr lang="en-US" sz="2000" b="1" i="0" u="none" strike="noStrike" cap="none">
                          <a:solidFill>
                            <a:srgbClr val="000000"/>
                          </a:solidFill>
                          <a:latin typeface="Browallia New" pitchFamily="34" charset="-34"/>
                          <a:ea typeface="Arial"/>
                          <a:cs typeface="Browallia New" pitchFamily="34" charset="-34"/>
                          <a:sym typeface="Arial"/>
                        </a:rPr>
                        <a:t>99/60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sz="2000" b="1" i="0" u="none" strike="noStrike" cap="none" dirty="0">
                          <a:solidFill>
                            <a:srgbClr val="000000"/>
                          </a:solidFill>
                          <a:latin typeface="Browallia New" pitchFamily="34" charset="-34"/>
                          <a:ea typeface="Arial"/>
                          <a:cs typeface="Browallia New" pitchFamily="34" charset="-34"/>
                          <a:sym typeface="Arial"/>
                        </a:rPr>
                        <a:t>Advice, </a:t>
                      </a:r>
                      <a:r>
                        <a:rPr lang="en-US" sz="2000" b="1" i="0" u="none" strike="noStrike" cap="none" dirty="0" err="1">
                          <a:solidFill>
                            <a:srgbClr val="000000"/>
                          </a:solidFill>
                          <a:latin typeface="Browallia New" pitchFamily="34" charset="-34"/>
                          <a:ea typeface="Arial"/>
                          <a:cs typeface="Browallia New" pitchFamily="34" charset="-34"/>
                          <a:sym typeface="Arial"/>
                        </a:rPr>
                        <a:t>นัด</a:t>
                      </a:r>
                      <a:r>
                        <a:rPr lang="en-US" sz="2000" b="1" i="0" u="none" strike="noStrike" cap="none" dirty="0">
                          <a:solidFill>
                            <a:srgbClr val="000000"/>
                          </a:solidFill>
                          <a:latin typeface="Browallia New" pitchFamily="34" charset="-34"/>
                          <a:ea typeface="Arial"/>
                          <a:cs typeface="Browallia New" pitchFamily="34" charset="-34"/>
                          <a:sym typeface="Arial"/>
                        </a:rPr>
                        <a:t> C/S 19/1/60</a:t>
                      </a:r>
                    </a:p>
                  </a:txBody>
                  <a:tcPr marL="59000" marR="59000" marT="59000" marB="590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20" name="Shape 120"/>
          <p:cNvSpPr/>
          <p:nvPr/>
        </p:nvSpPr>
        <p:spPr>
          <a:xfrm>
            <a:off x="-6106621" y="-494458"/>
            <a:ext cx="18298622" cy="1292662"/>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100" b="1" i="0" u="none" strike="noStrike" cap="none">
                <a:solidFill>
                  <a:srgbClr val="000000"/>
                </a:solidFill>
                <a:latin typeface="Arial"/>
                <a:ea typeface="Arial"/>
                <a:cs typeface="Arial"/>
                <a:sym typeface="Arial"/>
              </a:rPr>
              <a:t>ANC U/S:</a:t>
            </a:r>
          </a:p>
          <a:p>
            <a:pPr marL="0" marR="0" lvl="0" indent="0" algn="l" rtl="0">
              <a:lnSpc>
                <a:spcPct val="100000"/>
              </a:lnSpc>
              <a:spcBef>
                <a:spcPts val="0"/>
              </a:spcBef>
              <a:spcAft>
                <a:spcPts val="0"/>
              </a:spcAft>
              <a:buClr>
                <a:srgbClr val="000000"/>
              </a:buClr>
              <a:buSzPct val="25000"/>
              <a:buFont typeface="Arial"/>
              <a:buNone/>
            </a:pPr>
            <a:r>
              <a:rPr lang="en-US" sz="1100" b="1" i="0" u="none" strike="noStrike" cap="none">
                <a:solidFill>
                  <a:srgbClr val="000000"/>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br>
              <a:rPr lang="en-US" sz="2800" b="0" i="0" u="none" strike="noStrike" cap="none">
                <a:solidFill>
                  <a:schemeClr val="dk1"/>
                </a:solidFill>
                <a:latin typeface="Arial"/>
                <a:ea typeface="Arial"/>
                <a:cs typeface="Arial"/>
                <a:sym typeface="Arial"/>
              </a:rPr>
            </a:br>
            <a:endParaRPr lang="en-US" sz="2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Arial"/>
              <a:buNone/>
            </a:pPr>
            <a:r>
              <a:rPr lang="en-US" sz="4000" b="1" i="0" u="sng" strike="noStrike" cap="none" dirty="0">
                <a:solidFill>
                  <a:schemeClr val="dk1"/>
                </a:solidFill>
                <a:latin typeface="Browallia New" pitchFamily="34" charset="-34"/>
                <a:cs typeface="Browallia New" pitchFamily="34" charset="-34"/>
                <a:sym typeface="Arial"/>
              </a:rPr>
              <a:t>Ultrasound findings</a:t>
            </a:r>
          </a:p>
        </p:txBody>
      </p:sp>
      <p:sp>
        <p:nvSpPr>
          <p:cNvPr id="126" name="Shape 126"/>
          <p:cNvSpPr txBox="1">
            <a:spLocks noGrp="1"/>
          </p:cNvSpPr>
          <p:nvPr>
            <p:ph idx="1"/>
          </p:nvPr>
        </p:nvSpPr>
        <p:spPr>
          <a:xfrm>
            <a:off x="1143000" y="1628800"/>
            <a:ext cx="10209584" cy="446720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rgbClr val="C00000"/>
              </a:buClr>
              <a:buSzPct val="98666"/>
              <a:buFont typeface="Arial"/>
              <a:buChar char="•"/>
            </a:pPr>
            <a:r>
              <a:rPr lang="en-US" sz="2960" b="1" i="0" u="none" strike="noStrike" cap="none" dirty="0">
                <a:solidFill>
                  <a:srgbClr val="C00000"/>
                </a:solidFill>
                <a:latin typeface="Browallia New" pitchFamily="34" charset="-34"/>
                <a:cs typeface="Browallia New" pitchFamily="34" charset="-34"/>
                <a:sym typeface="Arial"/>
              </a:rPr>
              <a:t>25/ 7/ 59 (confirm GA) </a:t>
            </a:r>
          </a:p>
          <a:p>
            <a:pPr marL="228600" marR="0" lvl="0" indent="-228600" algn="l" rtl="0">
              <a:lnSpc>
                <a:spcPct val="80000"/>
              </a:lnSpc>
              <a:spcBef>
                <a:spcPts val="1000"/>
              </a:spcBef>
              <a:spcAft>
                <a:spcPts val="0"/>
              </a:spcAft>
              <a:buClr>
                <a:schemeClr val="dk1"/>
              </a:buClr>
              <a:buSzPct val="25000"/>
              <a:buFont typeface="Arial"/>
              <a:buNone/>
            </a:pPr>
            <a:r>
              <a:rPr lang="en-US" sz="2960" b="1" i="0" u="none" strike="noStrike" cap="none" dirty="0">
                <a:solidFill>
                  <a:schemeClr val="dk1"/>
                </a:solidFill>
                <a:latin typeface="Browallia New" pitchFamily="34" charset="-34"/>
                <a:cs typeface="Browallia New" pitchFamily="34" charset="-34"/>
                <a:sym typeface="Arial"/>
              </a:rPr>
              <a:t>		GA 13 wks CRL 6.46 cm Fetal heart activity present</a:t>
            </a:r>
          </a:p>
          <a:p>
            <a:pPr marL="228600" marR="0" lvl="0" indent="-228600" algn="l" rtl="0">
              <a:lnSpc>
                <a:spcPct val="80000"/>
              </a:lnSpc>
              <a:spcBef>
                <a:spcPts val="1000"/>
              </a:spcBef>
              <a:spcAft>
                <a:spcPts val="0"/>
              </a:spcAft>
              <a:buClr>
                <a:srgbClr val="C00000"/>
              </a:buClr>
              <a:buSzPct val="98666"/>
              <a:buFont typeface="Arial"/>
              <a:buChar char="•"/>
            </a:pPr>
            <a:r>
              <a:rPr lang="en-US" sz="2960" b="1" i="0" u="none" strike="noStrike" cap="none" dirty="0">
                <a:solidFill>
                  <a:srgbClr val="C00000"/>
                </a:solidFill>
                <a:latin typeface="Browallia New" pitchFamily="34" charset="-34"/>
                <a:cs typeface="Browallia New" pitchFamily="34" charset="-34"/>
                <a:sym typeface="Arial"/>
              </a:rPr>
              <a:t>22/ 8/ 59 (amniocentesis) </a:t>
            </a:r>
          </a:p>
          <a:p>
            <a:pPr marL="685800" marR="0" lvl="1" indent="-228600" algn="l" rtl="0">
              <a:lnSpc>
                <a:spcPct val="80000"/>
              </a:lnSpc>
              <a:spcBef>
                <a:spcPts val="500"/>
              </a:spcBef>
              <a:spcAft>
                <a:spcPts val="0"/>
              </a:spcAft>
              <a:buClr>
                <a:schemeClr val="dk1"/>
              </a:buClr>
              <a:buSzPct val="25000"/>
              <a:buFont typeface="Arial"/>
              <a:buNone/>
            </a:pPr>
            <a:r>
              <a:rPr lang="en-US" sz="2960" b="1" i="0" u="none" strike="noStrike" cap="none" dirty="0">
                <a:solidFill>
                  <a:schemeClr val="dk1"/>
                </a:solidFill>
                <a:latin typeface="Browallia New" pitchFamily="34" charset="-34"/>
                <a:cs typeface="Browallia New" pitchFamily="34" charset="-34"/>
                <a:sym typeface="Arial"/>
              </a:rPr>
              <a:t>		GA 17 wks BPD 3.6 cm HC 13.48 cm AC 10.64 cm FL 2.45 cm FHS present 	FM positive</a:t>
            </a:r>
          </a:p>
          <a:p>
            <a:pPr marL="228600" marR="0" lvl="0" indent="-228600" algn="l" rtl="0">
              <a:lnSpc>
                <a:spcPct val="80000"/>
              </a:lnSpc>
              <a:spcBef>
                <a:spcPts val="1000"/>
              </a:spcBef>
              <a:spcAft>
                <a:spcPts val="0"/>
              </a:spcAft>
              <a:buClr>
                <a:srgbClr val="C00000"/>
              </a:buClr>
              <a:buSzPct val="98666"/>
              <a:buFont typeface="Arial"/>
              <a:buChar char="•"/>
            </a:pPr>
            <a:r>
              <a:rPr lang="en-US" sz="2960" b="1" i="0" u="none" strike="noStrike" cap="none" dirty="0">
                <a:solidFill>
                  <a:srgbClr val="C00000"/>
                </a:solidFill>
                <a:latin typeface="Browallia New" pitchFamily="34" charset="-34"/>
                <a:cs typeface="Browallia New" pitchFamily="34" charset="-34"/>
                <a:sym typeface="Arial"/>
              </a:rPr>
              <a:t>3/ 10/ 59 (anomaly screening) </a:t>
            </a:r>
          </a:p>
          <a:p>
            <a:pPr marL="228600" marR="0" lvl="0" indent="-228600" algn="l" rtl="0">
              <a:lnSpc>
                <a:spcPct val="80000"/>
              </a:lnSpc>
              <a:spcBef>
                <a:spcPts val="1000"/>
              </a:spcBef>
              <a:spcAft>
                <a:spcPts val="0"/>
              </a:spcAft>
              <a:buClr>
                <a:schemeClr val="dk1"/>
              </a:buClr>
              <a:buSzPct val="25000"/>
              <a:buFont typeface="Arial"/>
              <a:buNone/>
            </a:pPr>
            <a:r>
              <a:rPr lang="en-US" sz="2960" b="1" i="0" u="none" strike="noStrike" cap="none" dirty="0">
                <a:solidFill>
                  <a:schemeClr val="dk1"/>
                </a:solidFill>
                <a:latin typeface="Browallia New" pitchFamily="34" charset="-34"/>
                <a:cs typeface="Browallia New" pitchFamily="34" charset="-34"/>
                <a:sym typeface="Arial"/>
              </a:rPr>
              <a:t>		GA 23 wks Breech presentation BPD 5.72 cm HC 20.93 cm AC 18.75 cm  	FL 4.13 cm FHS present FM positive Sex male Amniotic fluid AFI 14 cm 	Fetal anomaly normal Placental grading I Placental location posterior upper</a:t>
            </a:r>
          </a:p>
          <a:p>
            <a:pPr marL="228600" marR="0" lvl="0" indent="-228600" algn="l" rtl="0">
              <a:lnSpc>
                <a:spcPct val="80000"/>
              </a:lnSpc>
              <a:spcBef>
                <a:spcPts val="1000"/>
              </a:spcBef>
              <a:buClr>
                <a:schemeClr val="dk1"/>
              </a:buClr>
              <a:buSzPct val="98666"/>
              <a:buFont typeface="Arial"/>
              <a:buNone/>
            </a:pPr>
            <a:endParaRPr sz="2960" b="1" i="0" u="none" strike="noStrike" cap="none" dirty="0">
              <a:solidFill>
                <a:schemeClr val="dk1"/>
              </a:solidFill>
              <a:latin typeface="Browallia New" pitchFamily="34" charset="-34"/>
              <a:cs typeface="Browallia New" pitchFamily="34" charset="-34"/>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idx="1"/>
          </p:nvPr>
        </p:nvSpPr>
        <p:spPr>
          <a:xfrm>
            <a:off x="838200" y="1139824"/>
            <a:ext cx="10515599" cy="503237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1</a:t>
            </a:r>
            <a:r>
              <a:rPr lang="en-US" sz="3200" b="1" i="0" u="none" strike="noStrike" cap="none" baseline="30000" dirty="0">
                <a:solidFill>
                  <a:schemeClr val="dk1"/>
                </a:solidFill>
                <a:latin typeface="Browallia New" pitchFamily="34" charset="-34"/>
                <a:cs typeface="Browallia New" pitchFamily="34" charset="-34"/>
                <a:sym typeface="Arial"/>
              </a:rPr>
              <a:t>st</a:t>
            </a:r>
            <a:r>
              <a:rPr lang="en-US" sz="3200" b="1" i="0" u="none" strike="noStrike" cap="none" dirty="0">
                <a:solidFill>
                  <a:schemeClr val="dk1"/>
                </a:solidFill>
                <a:latin typeface="Browallia New" pitchFamily="34" charset="-34"/>
                <a:cs typeface="Browallia New" pitchFamily="34" charset="-34"/>
                <a:sym typeface="Arial"/>
              </a:rPr>
              <a:t> Lab ANC </a:t>
            </a:r>
            <a:r>
              <a:rPr lang="en-US" sz="3200" b="1" i="0" u="none" strike="noStrike" cap="none" dirty="0" err="1">
                <a:solidFill>
                  <a:schemeClr val="dk1"/>
                </a:solidFill>
                <a:latin typeface="Browallia New" pitchFamily="34" charset="-34"/>
                <a:cs typeface="Browallia New" pitchFamily="34" charset="-34"/>
                <a:sym typeface="Arial"/>
              </a:rPr>
              <a:t>เมื่อวันที่</a:t>
            </a:r>
            <a:r>
              <a:rPr lang="en-US" sz="3200" b="1" i="0" u="none" strike="noStrike" cap="none" dirty="0">
                <a:solidFill>
                  <a:schemeClr val="dk1"/>
                </a:solidFill>
                <a:latin typeface="Browallia New" pitchFamily="34" charset="-34"/>
                <a:cs typeface="Browallia New" pitchFamily="34" charset="-34"/>
                <a:sym typeface="Arial"/>
              </a:rPr>
              <a:t> 25 </a:t>
            </a:r>
            <a:r>
              <a:rPr lang="en-US" sz="3200" b="1" i="0" u="none" strike="noStrike" cap="none" dirty="0" err="1">
                <a:solidFill>
                  <a:schemeClr val="dk1"/>
                </a:solidFill>
                <a:latin typeface="Browallia New" pitchFamily="34" charset="-34"/>
                <a:cs typeface="Browallia New" pitchFamily="34" charset="-34"/>
                <a:sym typeface="Arial"/>
              </a:rPr>
              <a:t>กรกฎาคม</a:t>
            </a:r>
            <a:r>
              <a:rPr lang="en-US" sz="3200" b="1" i="0" u="none" strike="noStrike" cap="none" dirty="0">
                <a:solidFill>
                  <a:schemeClr val="dk1"/>
                </a:solidFill>
                <a:latin typeface="Browallia New" pitchFamily="34" charset="-34"/>
                <a:cs typeface="Browallia New" pitchFamily="34" charset="-34"/>
                <a:sym typeface="Arial"/>
              </a:rPr>
              <a:t> 2559</a:t>
            </a:r>
          </a:p>
          <a:p>
            <a:pPr marL="228600" marR="0" lvl="0" indent="-22860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Hb</a:t>
            </a:r>
            <a:r>
              <a:rPr lang="en-US" sz="3200" b="1" i="0" u="none" strike="noStrike" cap="none" dirty="0">
                <a:solidFill>
                  <a:schemeClr val="dk1"/>
                </a:solidFill>
                <a:latin typeface="Browallia New" pitchFamily="34" charset="-34"/>
                <a:cs typeface="Browallia New" pitchFamily="34" charset="-34"/>
                <a:sym typeface="Arial"/>
              </a:rPr>
              <a:t> 12.5 g/</a:t>
            </a:r>
            <a:r>
              <a:rPr lang="en-US" sz="3200" b="1" i="0" u="none" strike="noStrike" cap="none" dirty="0" err="1">
                <a:solidFill>
                  <a:schemeClr val="dk1"/>
                </a:solidFill>
                <a:latin typeface="Browallia New" pitchFamily="34" charset="-34"/>
                <a:cs typeface="Browallia New" pitchFamily="34" charset="-34"/>
                <a:sym typeface="Arial"/>
              </a:rPr>
              <a:t>dL</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Hct</a:t>
            </a:r>
            <a:r>
              <a:rPr lang="en-US" sz="3200" b="1" i="0" u="none" strike="noStrike" cap="none" dirty="0">
                <a:solidFill>
                  <a:schemeClr val="dk1"/>
                </a:solidFill>
                <a:latin typeface="Browallia New" pitchFamily="34" charset="-34"/>
                <a:cs typeface="Browallia New" pitchFamily="34" charset="-34"/>
                <a:sym typeface="Arial"/>
              </a:rPr>
              <a:t> 36.4%		MCV 95.6 </a:t>
            </a:r>
            <a:r>
              <a:rPr lang="en-US" sz="3200" b="1" i="0" u="none" strike="noStrike" cap="none" dirty="0" err="1">
                <a:solidFill>
                  <a:schemeClr val="dk1"/>
                </a:solidFill>
                <a:latin typeface="Browallia New" pitchFamily="34" charset="-34"/>
                <a:cs typeface="Browallia New" pitchFamily="34" charset="-34"/>
                <a:sym typeface="Arial"/>
              </a:rPr>
              <a:t>fL</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DCIP: negative	Blood group: B         	</a:t>
            </a:r>
            <a:r>
              <a:rPr lang="en-US" sz="3200" b="1" i="0" u="none" strike="noStrike" cap="none" dirty="0" err="1">
                <a:solidFill>
                  <a:schemeClr val="dk1"/>
                </a:solidFill>
                <a:latin typeface="Browallia New" pitchFamily="34" charset="-34"/>
                <a:cs typeface="Browallia New" pitchFamily="34" charset="-34"/>
                <a:sym typeface="Arial"/>
              </a:rPr>
              <a:t>Rh</a:t>
            </a:r>
            <a:r>
              <a:rPr lang="en-US" sz="3200" b="1" i="0" u="none" strike="noStrike" cap="none" dirty="0">
                <a:solidFill>
                  <a:schemeClr val="dk1"/>
                </a:solidFill>
                <a:latin typeface="Browallia New" pitchFamily="34" charset="-34"/>
                <a:cs typeface="Browallia New" pitchFamily="34" charset="-34"/>
                <a:sym typeface="Arial"/>
              </a:rPr>
              <a:t>: positive</a:t>
            </a: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ผลตรวจ</a:t>
            </a:r>
            <a:r>
              <a:rPr lang="en-US" sz="3200" b="1" i="0" u="none" strike="noStrike" cap="none" dirty="0">
                <a:solidFill>
                  <a:schemeClr val="dk1"/>
                </a:solidFill>
                <a:latin typeface="Browallia New" pitchFamily="34" charset="-34"/>
                <a:cs typeface="Browallia New" pitchFamily="34" charset="-34"/>
                <a:sym typeface="Arial"/>
              </a:rPr>
              <a:t> amniocentesis for chromosome study (</a:t>
            </a:r>
            <a:r>
              <a:rPr lang="en-US" sz="3200" b="1" i="0" u="none" strike="noStrike" cap="none" dirty="0" err="1">
                <a:solidFill>
                  <a:schemeClr val="dk1"/>
                </a:solidFill>
                <a:latin typeface="Browallia New" pitchFamily="34" charset="-34"/>
                <a:cs typeface="Browallia New" pitchFamily="34" charset="-34"/>
                <a:sym typeface="Arial"/>
              </a:rPr>
              <a:t>มี</a:t>
            </a:r>
            <a:r>
              <a:rPr lang="en-US" sz="3200" b="1" i="0" u="none" strike="noStrike" cap="none" dirty="0">
                <a:solidFill>
                  <a:schemeClr val="dk1"/>
                </a:solidFill>
                <a:latin typeface="Browallia New" pitchFamily="34" charset="-34"/>
                <a:cs typeface="Browallia New" pitchFamily="34" charset="-34"/>
                <a:sym typeface="Arial"/>
              </a:rPr>
              <a:t> indication </a:t>
            </a:r>
            <a:r>
              <a:rPr lang="en-US" sz="3200" b="1" i="0" u="none" strike="noStrike" cap="none" dirty="0" err="1">
                <a:solidFill>
                  <a:schemeClr val="dk1"/>
                </a:solidFill>
                <a:latin typeface="Browallia New" pitchFamily="34" charset="-34"/>
                <a:cs typeface="Browallia New" pitchFamily="34" charset="-34"/>
                <a:sym typeface="Arial"/>
              </a:rPr>
              <a:t>คือ</a:t>
            </a:r>
            <a:r>
              <a:rPr lang="en-US" sz="3200" b="1" i="0" u="none" strike="noStrike" cap="none" dirty="0">
                <a:solidFill>
                  <a:schemeClr val="dk1"/>
                </a:solidFill>
                <a:latin typeface="Browallia New" pitchFamily="34" charset="-34"/>
                <a:cs typeface="Browallia New" pitchFamily="34" charset="-34"/>
                <a:sym typeface="Arial"/>
              </a:rPr>
              <a:t> age ≥ 35 </a:t>
            </a:r>
            <a:r>
              <a:rPr lang="en-US" sz="3200" b="1" i="0" u="none" strike="noStrike" cap="none" dirty="0" err="1">
                <a:solidFill>
                  <a:schemeClr val="dk1"/>
                </a:solidFill>
                <a:latin typeface="Browallia New" pitchFamily="34" charset="-34"/>
                <a:cs typeface="Browallia New" pitchFamily="34" charset="-34"/>
                <a:sym typeface="Arial"/>
              </a:rPr>
              <a:t>ปี</a:t>
            </a:r>
            <a:r>
              <a:rPr lang="en-US" sz="3200" b="1" i="0" u="none" strike="noStrike" cap="none" dirty="0">
                <a:solidFill>
                  <a:schemeClr val="dk1"/>
                </a:solidFill>
                <a:latin typeface="Browallia New" pitchFamily="34" charset="-34"/>
                <a:cs typeface="Browallia New" pitchFamily="34" charset="-34"/>
                <a:sym typeface="Arial"/>
              </a:rPr>
              <a:t>)</a:t>
            </a:r>
          </a:p>
          <a:p>
            <a:pPr marL="228600" marR="0" lvl="0" indent="-228600" algn="l" rtl="0">
              <a:lnSpc>
                <a:spcPct val="90000"/>
              </a:lnSpc>
              <a:spcBef>
                <a:spcPts val="1000"/>
              </a:spcBef>
              <a:spcAft>
                <a:spcPts val="0"/>
              </a:spcAft>
              <a:buClr>
                <a:schemeClr val="dk1"/>
              </a:buClr>
              <a:buSzPct val="25000"/>
              <a:buFont typeface="Arial"/>
              <a:buNone/>
            </a:pPr>
            <a:r>
              <a:rPr lang="en-US" sz="3200" b="1" i="0" u="none" strike="noStrike" cap="none" dirty="0">
                <a:solidFill>
                  <a:schemeClr val="dk1"/>
                </a:solidFill>
                <a:latin typeface="Browallia New" pitchFamily="34" charset="-34"/>
                <a:cs typeface="Browallia New" pitchFamily="34" charset="-34"/>
                <a:sym typeface="Arial"/>
              </a:rPr>
              <a:t>		46, XY </a:t>
            </a:r>
            <a:r>
              <a:rPr lang="en-US" sz="3200" b="1" i="0" u="none" strike="noStrike" cap="none" dirty="0" err="1">
                <a:solidFill>
                  <a:schemeClr val="dk1"/>
                </a:solidFill>
                <a:latin typeface="Browallia New" pitchFamily="34" charset="-34"/>
                <a:cs typeface="Browallia New" pitchFamily="34" charset="-34"/>
                <a:sym typeface="Arial"/>
              </a:rPr>
              <a:t>ไม่พบความผิดปกติของ</a:t>
            </a:r>
            <a:r>
              <a:rPr lang="en-US" sz="3200" b="1" i="0" u="none" strike="noStrike" cap="none" dirty="0">
                <a:solidFill>
                  <a:schemeClr val="dk1"/>
                </a:solidFill>
                <a:latin typeface="Browallia New" pitchFamily="34" charset="-34"/>
                <a:cs typeface="Browallia New" pitchFamily="34" charset="-34"/>
                <a:sym typeface="Arial"/>
              </a:rPr>
              <a:t> chromosome </a:t>
            </a:r>
            <a:r>
              <a:rPr lang="en-US" sz="3200" b="1" i="0" u="none" strike="noStrike" cap="none" dirty="0" err="1">
                <a:solidFill>
                  <a:schemeClr val="dk1"/>
                </a:solidFill>
                <a:latin typeface="Browallia New" pitchFamily="34" charset="-34"/>
                <a:cs typeface="Browallia New" pitchFamily="34" charset="-34"/>
                <a:sym typeface="Arial"/>
              </a:rPr>
              <a:t>อื่นๆ</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a:solidFill>
                  <a:schemeClr val="dk1"/>
                </a:solidFill>
                <a:latin typeface="Browallia New" pitchFamily="34" charset="-34"/>
                <a:cs typeface="Browallia New" pitchFamily="34" charset="-34"/>
                <a:sym typeface="Arial"/>
              </a:rPr>
              <a:t>Immunization: Tetanus </a:t>
            </a:r>
            <a:r>
              <a:rPr lang="en-US" sz="3200" b="1" i="0" u="none" strike="noStrike" cap="none" dirty="0" err="1">
                <a:solidFill>
                  <a:schemeClr val="dk1"/>
                </a:solidFill>
                <a:latin typeface="Browallia New" pitchFamily="34" charset="-34"/>
                <a:cs typeface="Browallia New" pitchFamily="34" charset="-34"/>
                <a:sym typeface="Arial"/>
              </a:rPr>
              <a:t>toxoid</a:t>
            </a:r>
            <a:r>
              <a:rPr lang="en-US" sz="3200" b="1" i="0" u="none" strike="noStrike" cap="none" dirty="0">
                <a:solidFill>
                  <a:schemeClr val="dk1"/>
                </a:solidFill>
                <a:latin typeface="Browallia New" pitchFamily="34" charset="-34"/>
                <a:cs typeface="Browallia New" pitchFamily="34" charset="-34"/>
                <a:sym typeface="Arial"/>
              </a:rPr>
              <a:t> booster 1 </a:t>
            </a:r>
            <a:r>
              <a:rPr lang="en-US" sz="3200" b="1" i="0" u="none" strike="noStrike" cap="none" dirty="0" err="1">
                <a:solidFill>
                  <a:schemeClr val="dk1"/>
                </a:solidFill>
                <a:latin typeface="Browallia New" pitchFamily="34" charset="-34"/>
                <a:cs typeface="Browallia New" pitchFamily="34" charset="-34"/>
                <a:sym typeface="Arial"/>
              </a:rPr>
              <a:t>เข็ม</a:t>
            </a:r>
            <a:endParaRPr lang="en-US" sz="3200" b="1" i="0" u="none" strike="noStrike" cap="none" dirty="0">
              <a:solidFill>
                <a:schemeClr val="dk1"/>
              </a:solidFill>
              <a:latin typeface="Browallia New" pitchFamily="34" charset="-34"/>
              <a:cs typeface="Browallia New" pitchFamily="34" charset="-34"/>
              <a:sym typeface="Arial"/>
            </a:endParaRPr>
          </a:p>
          <a:p>
            <a:pPr marL="228600" marR="0" lvl="0" indent="-228600" algn="l" rtl="0">
              <a:lnSpc>
                <a:spcPct val="90000"/>
              </a:lnSpc>
              <a:spcBef>
                <a:spcPts val="1000"/>
              </a:spcBef>
              <a:spcAft>
                <a:spcPts val="0"/>
              </a:spcAft>
              <a:buClr>
                <a:schemeClr val="dk1"/>
              </a:buClr>
              <a:buSzPct val="100000"/>
              <a:buFont typeface="Arial"/>
              <a:buChar char="•"/>
            </a:pPr>
            <a:r>
              <a:rPr lang="en-US" sz="3200" b="1" i="0" u="none" strike="noStrike" cap="none" dirty="0" err="1">
                <a:solidFill>
                  <a:schemeClr val="dk1"/>
                </a:solidFill>
                <a:latin typeface="Browallia New" pitchFamily="34" charset="-34"/>
                <a:cs typeface="Browallia New" pitchFamily="34" charset="-34"/>
                <a:sym typeface="Arial"/>
              </a:rPr>
              <a:t>น้ำหนักก่อนตั้งครรภ์</a:t>
            </a:r>
            <a:r>
              <a:rPr lang="en-US" sz="3200" b="1" i="0" u="none" strike="noStrike" cap="none" dirty="0">
                <a:solidFill>
                  <a:schemeClr val="dk1"/>
                </a:solidFill>
                <a:latin typeface="Browallia New" pitchFamily="34" charset="-34"/>
                <a:cs typeface="Browallia New" pitchFamily="34" charset="-34"/>
                <a:sym typeface="Arial"/>
              </a:rPr>
              <a:t> 53 kg </a:t>
            </a:r>
            <a:r>
              <a:rPr lang="en-US" sz="3200" b="1" i="0" u="none" strike="noStrike" cap="none" dirty="0" err="1">
                <a:solidFill>
                  <a:schemeClr val="dk1"/>
                </a:solidFill>
                <a:latin typeface="Browallia New" pitchFamily="34" charset="-34"/>
                <a:cs typeface="Browallia New" pitchFamily="34" charset="-34"/>
                <a:sym typeface="Arial"/>
              </a:rPr>
              <a:t>สูง</a:t>
            </a:r>
            <a:r>
              <a:rPr lang="en-US" sz="3200" b="1" i="0" u="none" strike="noStrike" cap="none" dirty="0">
                <a:solidFill>
                  <a:schemeClr val="dk1"/>
                </a:solidFill>
                <a:latin typeface="Browallia New" pitchFamily="34" charset="-34"/>
                <a:cs typeface="Browallia New" pitchFamily="34" charset="-34"/>
                <a:sym typeface="Arial"/>
              </a:rPr>
              <a:t> 158 cm </a:t>
            </a:r>
            <a:r>
              <a:rPr lang="en-US" sz="3200" b="1" i="0" u="none" strike="noStrike" cap="none" dirty="0" err="1">
                <a:solidFill>
                  <a:schemeClr val="dk1"/>
                </a:solidFill>
                <a:latin typeface="Browallia New" pitchFamily="34" charset="-34"/>
                <a:cs typeface="Browallia New" pitchFamily="34" charset="-34"/>
                <a:sym typeface="Arial"/>
              </a:rPr>
              <a:t>คิดเป็น</a:t>
            </a:r>
            <a:r>
              <a:rPr lang="en-US" sz="3200" b="1" i="0" u="none" strike="noStrike" cap="none" dirty="0">
                <a:solidFill>
                  <a:schemeClr val="dk1"/>
                </a:solidFill>
                <a:latin typeface="Browallia New" pitchFamily="34" charset="-34"/>
                <a:cs typeface="Browallia New" pitchFamily="34" charset="-34"/>
                <a:sym typeface="Arial"/>
              </a:rPr>
              <a:t> BMI 21.23 kg/m</a:t>
            </a:r>
            <a:r>
              <a:rPr lang="en-US" sz="3200" b="1" i="0" u="none" strike="noStrike" cap="none" baseline="30000" dirty="0">
                <a:solidFill>
                  <a:schemeClr val="dk1"/>
                </a:solidFill>
                <a:latin typeface="Browallia New" pitchFamily="34" charset="-34"/>
                <a:cs typeface="Browallia New" pitchFamily="34" charset="-34"/>
                <a:sym typeface="Arial"/>
              </a:rPr>
              <a:t>2</a:t>
            </a:r>
            <a:br>
              <a:rPr lang="en-US" sz="3200" b="1" i="0" u="none" strike="noStrike" cap="none" dirty="0">
                <a:solidFill>
                  <a:schemeClr val="dk1"/>
                </a:solidFill>
                <a:latin typeface="Browallia New" pitchFamily="34" charset="-34"/>
                <a:cs typeface="Browallia New" pitchFamily="34" charset="-34"/>
                <a:sym typeface="Arial"/>
              </a:rPr>
            </a:br>
            <a:r>
              <a:rPr lang="en-US" sz="3200" b="1" i="0" u="none" strike="noStrike" cap="none" dirty="0" err="1">
                <a:solidFill>
                  <a:schemeClr val="dk1"/>
                </a:solidFill>
                <a:latin typeface="Browallia New" pitchFamily="34" charset="-34"/>
                <a:cs typeface="Browallia New" pitchFamily="34" charset="-34"/>
                <a:sym typeface="Arial"/>
              </a:rPr>
              <a:t>น้ำหนักขณะตั้งครรภ์</a:t>
            </a:r>
            <a:r>
              <a:rPr lang="en-US" sz="3200" b="1" i="0" u="none" strike="noStrike" cap="none" dirty="0">
                <a:solidFill>
                  <a:schemeClr val="dk1"/>
                </a:solidFill>
                <a:latin typeface="Browallia New" pitchFamily="34" charset="-34"/>
                <a:cs typeface="Browallia New" pitchFamily="34" charset="-34"/>
                <a:sym typeface="Arial"/>
              </a:rPr>
              <a:t> (</a:t>
            </a:r>
            <a:r>
              <a:rPr lang="en-US" sz="3200" b="1" i="0" u="none" strike="noStrike" cap="none" dirty="0" err="1">
                <a:solidFill>
                  <a:schemeClr val="dk1"/>
                </a:solidFill>
                <a:latin typeface="Browallia New" pitchFamily="34" charset="-34"/>
                <a:cs typeface="Browallia New" pitchFamily="34" charset="-34"/>
                <a:sym typeface="Arial"/>
              </a:rPr>
              <a:t>ปัจจุบัน</a:t>
            </a:r>
            <a:r>
              <a:rPr lang="en-US" sz="3200" b="1" i="0" u="none" strike="noStrike" cap="none" dirty="0">
                <a:solidFill>
                  <a:schemeClr val="dk1"/>
                </a:solidFill>
                <a:latin typeface="Browallia New" pitchFamily="34" charset="-34"/>
                <a:cs typeface="Browallia New" pitchFamily="34" charset="-34"/>
                <a:sym typeface="Arial"/>
              </a:rPr>
              <a:t>) 68 kg total weight gain 15 kg</a:t>
            </a:r>
          </a:p>
          <a:p>
            <a:pPr marL="228600" marR="0" lvl="0" indent="-228600" algn="l" rtl="0">
              <a:lnSpc>
                <a:spcPct val="90000"/>
              </a:lnSpc>
              <a:spcBef>
                <a:spcPts val="1000"/>
              </a:spcBef>
              <a:buClr>
                <a:schemeClr val="dk1"/>
              </a:buClr>
              <a:buSzPct val="25000"/>
              <a:buFont typeface="Arial"/>
              <a:buNone/>
            </a:pPr>
            <a:endParaRPr sz="3200" b="1" i="0" u="none" strike="noStrike" cap="none">
              <a:solidFill>
                <a:schemeClr val="dk1"/>
              </a:solidFill>
              <a:latin typeface="Browallia New" pitchFamily="34" charset="-34"/>
              <a:cs typeface="Browallia New" pitchFamily="34" charset="-34"/>
              <a:sym typeface="Arial"/>
            </a:endParaRPr>
          </a:p>
        </p:txBody>
      </p:sp>
    </p:spTree>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51</TotalTime>
  <Words>1309</Words>
  <Application>Microsoft Office PowerPoint</Application>
  <PresentationFormat>Widescreen</PresentationFormat>
  <Paragraphs>321</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Browallia New</vt:lpstr>
      <vt:lpstr>Calibri</vt:lpstr>
      <vt:lpstr>Corbel</vt:lpstr>
      <vt:lpstr>Basis</vt:lpstr>
      <vt:lpstr>Case study 54</vt:lpstr>
      <vt:lpstr>Profile</vt:lpstr>
      <vt:lpstr>Present illness</vt:lpstr>
      <vt:lpstr>Past history</vt:lpstr>
      <vt:lpstr>Family history</vt:lpstr>
      <vt:lpstr>Obstetrics-Gynaecology History</vt:lpstr>
      <vt:lpstr>PowerPoint Presentation</vt:lpstr>
      <vt:lpstr>Ultrasound findings</vt:lpstr>
      <vt:lpstr>PowerPoint Presentation</vt:lpstr>
      <vt:lpstr>PowerPoint Presentation</vt:lpstr>
      <vt:lpstr>Physical examination</vt:lpstr>
      <vt:lpstr>PowerPoint Presentation</vt:lpstr>
      <vt:lpstr>PowerPoint Presentation</vt:lpstr>
      <vt:lpstr>PowerPoint Presentation</vt:lpstr>
      <vt:lpstr>Problem list</vt:lpstr>
      <vt:lpstr>Provisional diagnosis</vt:lpstr>
      <vt:lpstr>Discussion</vt:lpstr>
      <vt:lpstr>1. Breech presentation</vt:lpstr>
      <vt:lpstr>PowerPoint Presentation</vt:lpstr>
      <vt:lpstr>PowerPoint Presentation</vt:lpstr>
      <vt:lpstr>PowerPoint Presentation</vt:lpstr>
      <vt:lpstr>PowerPoint Presentation</vt:lpstr>
      <vt:lpstr>2. Premature rupture of membranes with thick meconium</vt:lpstr>
      <vt:lpstr>PowerPoint Presentation</vt:lpstr>
      <vt:lpstr>PowerPoint Presentation</vt:lpstr>
      <vt:lpstr>3. Previous caesarean section</vt:lpstr>
      <vt:lpstr>PowerPoint Presentation</vt:lpstr>
      <vt:lpstr>4. Elderly Gravidarum</vt:lpstr>
      <vt:lpstr>PowerPoint Presentation</vt:lpstr>
      <vt:lpstr>Management</vt:lpstr>
      <vt:lpstr>PowerPoint Presentation</vt:lpstr>
      <vt:lpstr>PowerPoint Presentation</vt:lpstr>
      <vt:lpstr>Patient education</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risk case Gr.2  Rotate 2</dc:title>
  <dc:creator>MiracleAmI</dc:creator>
  <cp:lastModifiedBy>Pawin PPP</cp:lastModifiedBy>
  <cp:revision>7</cp:revision>
  <dcterms:modified xsi:type="dcterms:W3CDTF">2017-01-30T05:51:18Z</dcterms:modified>
</cp:coreProperties>
</file>