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86" r:id="rId9"/>
    <p:sldId id="262" r:id="rId10"/>
    <p:sldId id="287" r:id="rId11"/>
    <p:sldId id="271" r:id="rId12"/>
    <p:sldId id="263" r:id="rId13"/>
    <p:sldId id="285" r:id="rId14"/>
    <p:sldId id="264" r:id="rId15"/>
    <p:sldId id="284" r:id="rId16"/>
    <p:sldId id="266" r:id="rId17"/>
    <p:sldId id="267" r:id="rId18"/>
    <p:sldId id="283" r:id="rId19"/>
    <p:sldId id="272" r:id="rId20"/>
    <p:sldId id="273" r:id="rId21"/>
    <p:sldId id="269" r:id="rId22"/>
    <p:sldId id="270" r:id="rId23"/>
    <p:sldId id="282" r:id="rId24"/>
    <p:sldId id="276" r:id="rId25"/>
    <p:sldId id="265" r:id="rId26"/>
    <p:sldId id="274" r:id="rId27"/>
    <p:sldId id="275" r:id="rId28"/>
    <p:sldId id="277" r:id="rId29"/>
    <p:sldId id="281" r:id="rId30"/>
    <p:sldId id="278" r:id="rId31"/>
    <p:sldId id="279" r:id="rId32"/>
    <p:sldId id="280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122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1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95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1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4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2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6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4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72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211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3BE2697-E211-4D03-801F-5A3AE8A919A4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808E84D-7A2E-451E-B995-DE186EC1B9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22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53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5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22/11/59 </a:t>
            </a:r>
            <a:r>
              <a:rPr lang="th-TH" sz="2400" dirty="0"/>
              <a:t>ผู้ป่วยมีอาการปวดท้องมากขึ้น มีไข้ คลื่นไส้ อาเจียน ท้องเสียถ่ายเหลว</a:t>
            </a:r>
          </a:p>
          <a:p>
            <a:r>
              <a:rPr lang="th-TH" sz="2400" dirty="0"/>
              <a:t>ตรวจร่ายกายพบ </a:t>
            </a:r>
            <a:r>
              <a:rPr lang="en-US" sz="2400" dirty="0"/>
              <a:t>BT 38.8 PR 122 RR 20 BP 120/70 Abdomen : generalized tenderness with rebound tenderness </a:t>
            </a:r>
            <a:r>
              <a:rPr lang="th-TH" sz="2400" dirty="0"/>
              <a:t>จึง </a:t>
            </a:r>
            <a:r>
              <a:rPr lang="en-US" sz="2400" dirty="0"/>
              <a:t>Set OR for explore laparotomy with bilateral </a:t>
            </a:r>
            <a:r>
              <a:rPr lang="en-US" sz="2400" dirty="0" err="1"/>
              <a:t>salpingooophorectomy</a:t>
            </a:r>
            <a:r>
              <a:rPr lang="en-US" sz="2400" dirty="0"/>
              <a:t> with peritoneal drainage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510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Ovarian cyst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Ovarian cyst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/>
              <a:t>โรคถุงน้ำรังไข่ สามารถพบได้ทุกอายุ โดยทั่วไปรังไข่แต่ละข้างมักมีขนาด </a:t>
            </a:r>
            <a:r>
              <a:rPr lang="en-US" sz="2400" dirty="0"/>
              <a:t>3 x 2 x 1 cm</a:t>
            </a:r>
            <a:r>
              <a:rPr lang="th-TH" sz="2400" dirty="0"/>
              <a:t> โรคถุงน้ำรังไข่เกิดจากรังไข่มีการสร้างของเหลวมากผิดปกติและของเหลวคั่งอยู่ที่รังไข่ เกิดเป็นลักษณะถุงน้ำ</a:t>
            </a:r>
          </a:p>
          <a:p>
            <a:r>
              <a:rPr lang="th-TH" sz="2400" dirty="0"/>
              <a:t>โดยสาเหตุการเกิดขึ้นอยู่กับชนิดของถุงน้ำ</a:t>
            </a:r>
          </a:p>
          <a:p>
            <a:pPr marL="0" indent="0">
              <a:buNone/>
            </a:pPr>
            <a:r>
              <a:rPr lang="th-TH" sz="2400" dirty="0"/>
              <a:t>1. ถุงน้ำชนิด </a:t>
            </a:r>
            <a:r>
              <a:rPr lang="en-US" sz="2400" dirty="0"/>
              <a:t>Follicular cyst </a:t>
            </a:r>
            <a:r>
              <a:rPr lang="th-TH" sz="2400" dirty="0"/>
              <a:t>เกิดจากการที่ไข่เจริญเติบโตในรังข่ไปเรื่อยๆแต่ไม่มีการตกไข่ออกจากรังไข่เข้าไปในช่องท้อง ทำให้มีของเหลงคั่งที่ฟองไข่เกิดเป็นลักษณะถุงน้ำได้</a:t>
            </a:r>
          </a:p>
          <a:p>
            <a:pPr marL="0" indent="0">
              <a:buNone/>
            </a:pPr>
            <a:r>
              <a:rPr lang="th-TH" sz="2400" dirty="0"/>
              <a:t>2. ถุงน้ำ </a:t>
            </a:r>
            <a:r>
              <a:rPr lang="en-US" sz="2400" dirty="0"/>
              <a:t>Dermoid cyst </a:t>
            </a:r>
            <a:r>
              <a:rPr lang="th-TH" sz="2400" dirty="0"/>
              <a:t>เกิดจากมีเซลล์ในรังไข่ที่สามารถเจริญเปลี่ยนไปเป็นถุงน้ำที่ภายในเป็นขน เป็นผม เป็นไขมัน ทำให้เกิดเป็นถุงน้ำอยู่ที่บริเวณรังไข่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01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Ovarian cyst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3. ถุงน้ำช็อกโกแล็ต (</a:t>
            </a:r>
            <a:r>
              <a:rPr lang="en-US" sz="2800" dirty="0"/>
              <a:t>Chocolate cyst) </a:t>
            </a:r>
            <a:r>
              <a:rPr lang="th-TH" sz="2800" dirty="0"/>
              <a:t>เกิดจากมีเซลล์เยื่อบุโพรงมดลูกหลุดออกมาจากมดลูกและมาเจริญที่รังไข่และจะมีการเปลี่ยนแปลงตามอิทธิพลของฮอร์โมนเพศหญิงรอบประจำเดือนทำให้มีเลือดออกที่รังไข่นั้นทุกรอบเดือนและสะสมไปเรื่อยๆจนเป็นถุงน้ำ</a:t>
            </a:r>
          </a:p>
          <a:p>
            <a:pPr marL="0" indent="0">
              <a:buNone/>
            </a:pPr>
            <a:r>
              <a:rPr lang="th-TH" sz="2800" dirty="0"/>
              <a:t>4. ถุงน้ำ </a:t>
            </a:r>
            <a:r>
              <a:rPr lang="en-US" sz="2800" dirty="0"/>
              <a:t>Serous cystadenoma </a:t>
            </a:r>
            <a:r>
              <a:rPr lang="th-TH" sz="2800" dirty="0"/>
              <a:t>หรือถุงน้ำ </a:t>
            </a:r>
            <a:r>
              <a:rPr lang="en-US" sz="2800" dirty="0"/>
              <a:t>Mucinous cystadenoma </a:t>
            </a:r>
            <a:r>
              <a:rPr lang="th-TH" sz="2800" dirty="0"/>
              <a:t>ที่เกิดจากการเปลี่ยนแปลงของเซลล์เยื่อบุผิวของรังไข่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146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Ovarian cyst</a:t>
            </a:r>
            <a:r>
              <a:rPr lang="th-TH" dirty="0"/>
              <a:t> แบ่งชนิดเป็น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1. Functional cyst </a:t>
            </a:r>
            <a:r>
              <a:rPr lang="th-TH" sz="2800" dirty="0"/>
              <a:t>เป็นถุงน้ำรังไข่ที่เกิดจากอิทธิพลของฮอร์โมนเพศหญิงตามรอบประจำเดือน (จึงเป็นถุงน้ำที่พบได้บ่อยที่สุดในสตรีวัยมีประจำเดือน) มักไม่เป็นอันตราย (หากไม่เกิดภาวะแทรกซ้อน/ผผลข้างเคียง เช่น ถุงน้ำแตก) สามารถเป็นๆหายๆได้ตามอิทธิพลของฮอร์โมนเพศหญิงตามรอบประจำเดือน ถุงน้ำรังไข่ในกลุ่มนี้ได้แก่ </a:t>
            </a:r>
            <a:r>
              <a:rPr lang="en-US" sz="2800" dirty="0"/>
              <a:t>Follicular cyst </a:t>
            </a:r>
            <a:r>
              <a:rPr lang="th-TH" sz="2800" dirty="0"/>
              <a:t>และ </a:t>
            </a:r>
            <a:r>
              <a:rPr lang="en-US" sz="2800" dirty="0"/>
              <a:t>Corpus luteum cyst (</a:t>
            </a:r>
            <a:r>
              <a:rPr lang="th-TH" sz="2800" dirty="0"/>
              <a:t>ถุงน้ำที่เกิดจากฟองไข่ที่ตกไข่ไปแล้วไม่ยุบแฟบตัวลงแต่กลับมีของเหลวสะสมอยู่เพิ่มขึ้นจนเกิดเป็นถุงน้ำ)</a:t>
            </a:r>
          </a:p>
        </p:txBody>
      </p:sp>
    </p:spTree>
    <p:extLst>
      <p:ext uri="{BB962C8B-B14F-4D97-AF65-F5344CB8AC3E}">
        <p14:creationId xmlns:p14="http://schemas.microsoft.com/office/powerpoint/2010/main" val="357172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Ovarian cyst </a:t>
            </a:r>
            <a:r>
              <a:rPr lang="th-TH" dirty="0"/>
              <a:t>แบ่งชนิดเป็น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800" dirty="0"/>
              <a:t>2. </a:t>
            </a:r>
            <a:r>
              <a:rPr lang="en-US" sz="2800" dirty="0"/>
              <a:t>Pathological cyst </a:t>
            </a:r>
            <a:r>
              <a:rPr lang="th-TH" sz="2800" dirty="0"/>
              <a:t>หรือ </a:t>
            </a:r>
            <a:r>
              <a:rPr lang="en-US" sz="2800" dirty="0"/>
              <a:t>Neoplastic cyst </a:t>
            </a:r>
            <a:r>
              <a:rPr lang="th-TH" sz="2800" dirty="0"/>
              <a:t>เป็นถุงน้ำถุงน้ำที่เป็นเนื้องอกหรือมีพยาธิสภาพ ก้อนเนื้องอกนี้จะเจริญเติบโตโดยไม่ขึ้นกับอิทธิพลของฮอร์โมนเพศ ก้อนจะยังคงอยู่หากไม่ได้รับการรักษาที่เหมาะสม สามารถแบ่งเป็นกลุ่มเนื้องอกนี้ออกได้เป็น 2 กลุ่มคือ เนื้องอกที่ไม่ใช่มะเร็ง (</a:t>
            </a:r>
            <a:r>
              <a:rPr lang="en-US" sz="2800" dirty="0"/>
              <a:t>Benign ovarian cyst) </a:t>
            </a:r>
            <a:r>
              <a:rPr lang="th-TH" sz="2800" dirty="0"/>
              <a:t>และกลุ่มที่เป็นมะเร็ง  (</a:t>
            </a:r>
            <a:r>
              <a:rPr lang="en-US" sz="2800" dirty="0"/>
              <a:t>Malignant ovarian cyst ) </a:t>
            </a:r>
            <a:r>
              <a:rPr lang="th-TH" sz="2800" dirty="0"/>
              <a:t>ซึ่งจัดเป็นมะเร็งรังไข่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08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Infected bilateral ovarian cyst</a:t>
            </a:r>
          </a:p>
          <a:p>
            <a:r>
              <a:rPr lang="en-US" sz="2400" dirty="0" err="1"/>
              <a:t>Tubo</a:t>
            </a:r>
            <a:r>
              <a:rPr lang="en-US" sz="2400" dirty="0"/>
              <a:t>-ovarian abscess</a:t>
            </a:r>
          </a:p>
          <a:p>
            <a:r>
              <a:rPr lang="en-US" sz="2400" dirty="0"/>
              <a:t>Malignancy ovarian cyst</a:t>
            </a:r>
          </a:p>
        </p:txBody>
      </p:sp>
    </p:spTree>
    <p:extLst>
      <p:ext uri="{BB962C8B-B14F-4D97-AF65-F5344CB8AC3E}">
        <p14:creationId xmlns:p14="http://schemas.microsoft.com/office/powerpoint/2010/main" val="2182025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Infected bilateral ovarian cyst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    สาเหตุที่คิดถึงโรคนี้เนื่องจากประวัติผู้ป่วยมีอาการปวดท้องน้อยและท้องบริเวณขวาล่าง ปวดตึงๆ ไม่ร้าวไปไหน ร่วมกับประจำเดือนมามากขึ้น มีประจำเดือนมาไม่สม่ำเสมอ มีอาการอ่อนเพลีย ทานอาหารได้น้อยลง มีอาการคลื่นไส้อาเจียนวันละหลายรอบ ทานอาหารได้น้อยลง ตรวจร่างกายพบว่า คลำได้ก้อนที่ท้องน้อยข้างขวา กดเจ็บ</a:t>
            </a:r>
            <a:r>
              <a:rPr lang="en-US" sz="2800" dirty="0"/>
              <a:t>Local </a:t>
            </a:r>
            <a:r>
              <a:rPr lang="th-TH" sz="2800" dirty="0"/>
              <a:t>ที่ก้อน และทำ</a:t>
            </a:r>
            <a:r>
              <a:rPr lang="en-US" sz="2800" dirty="0"/>
              <a:t>TAS </a:t>
            </a:r>
            <a:r>
              <a:rPr lang="th-TH" sz="2800" dirty="0"/>
              <a:t>พบเป็น </a:t>
            </a:r>
            <a:r>
              <a:rPr lang="en-US" sz="2800" dirty="0"/>
              <a:t>Bilateral ovarian cyst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35557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Infected bilateral ovarian cyst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 ส่วนอาการมีไข้สูงขึ้น มีชีพจรเต้นเร็ว ตรวจร่างกายพบ </a:t>
            </a:r>
            <a:r>
              <a:rPr lang="en-US" sz="2400" dirty="0"/>
              <a:t>generalized tenderness with rebound tenderness </a:t>
            </a:r>
            <a:r>
              <a:rPr lang="th-TH" sz="2400" dirty="0"/>
              <a:t>ทำให้คิดถึงการติดเชื้อร่วมด้วย</a:t>
            </a:r>
          </a:p>
          <a:p>
            <a:r>
              <a:rPr lang="th-TH" sz="2400" dirty="0"/>
              <a:t>    การรักษาคือการทำ </a:t>
            </a:r>
            <a:r>
              <a:rPr lang="en-US" sz="2400" dirty="0"/>
              <a:t>Bilateral </a:t>
            </a:r>
            <a:r>
              <a:rPr lang="en-US" sz="2400" dirty="0" err="1"/>
              <a:t>salphingooophorectomy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18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ovarian cyst with leakage complication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คิดถึงเนื่องจากตรวจร่างกายมี </a:t>
            </a:r>
            <a:r>
              <a:rPr lang="en-US" sz="2800" dirty="0"/>
              <a:t>Tender </a:t>
            </a:r>
            <a:r>
              <a:rPr lang="th-TH" sz="2800" dirty="0"/>
              <a:t>บริเวณก้อน แต่จากการทำ</a:t>
            </a:r>
            <a:r>
              <a:rPr lang="en-US" sz="2800" dirty="0"/>
              <a:t>TAS </a:t>
            </a:r>
            <a:r>
              <a:rPr lang="th-TH" sz="2800" dirty="0"/>
              <a:t>ไม่พบ </a:t>
            </a:r>
            <a:r>
              <a:rPr lang="en-US" sz="2800" dirty="0"/>
              <a:t>Free fluid </a:t>
            </a:r>
            <a:r>
              <a:rPr lang="th-TH" sz="2800" dirty="0"/>
              <a:t>จึงคิดถึงน้อยลง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836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ผู้ป่วยหญิงไทย อายุ </a:t>
            </a:r>
            <a:r>
              <a:rPr lang="en-US" sz="2800" dirty="0"/>
              <a:t>45 </a:t>
            </a:r>
            <a:r>
              <a:rPr lang="th-TH" sz="2800" dirty="0"/>
              <a:t>ปี </a:t>
            </a:r>
            <a:r>
              <a:rPr lang="en-US" sz="2800" dirty="0"/>
              <a:t>Para 0-0-0-0</a:t>
            </a:r>
          </a:p>
          <a:p>
            <a:endParaRPr lang="en-US" sz="2800" dirty="0"/>
          </a:p>
          <a:p>
            <a:r>
              <a:rPr lang="en-US" sz="2800" dirty="0"/>
              <a:t>Chief complaint : </a:t>
            </a:r>
            <a:r>
              <a:rPr lang="th-TH" sz="2800" dirty="0"/>
              <a:t>ปวดท้องด้านขวาล่าง </a:t>
            </a:r>
            <a:r>
              <a:rPr lang="en-US" sz="2800" dirty="0"/>
              <a:t>4 </a:t>
            </a:r>
            <a:r>
              <a:rPr lang="th-TH" sz="2800" dirty="0"/>
              <a:t>วันก่อนมาโรงพยาบาล</a:t>
            </a:r>
          </a:p>
          <a:p>
            <a:endParaRPr lang="th-TH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3201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ovarian cyst with twisted complication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คิดถึงได้เนื่องจาก </a:t>
            </a:r>
            <a:r>
              <a:rPr lang="en-US" sz="2800" dirty="0"/>
              <a:t>Adnexal tumor </a:t>
            </a:r>
            <a:r>
              <a:rPr lang="th-TH" sz="2800" dirty="0"/>
              <a:t>มีโอกาส </a:t>
            </a:r>
            <a:r>
              <a:rPr lang="en-US" sz="2800" dirty="0"/>
              <a:t>Twisted </a:t>
            </a:r>
            <a:r>
              <a:rPr lang="th-TH" sz="2800" dirty="0"/>
              <a:t>และมา </a:t>
            </a:r>
            <a:r>
              <a:rPr lang="en-US" sz="2800" dirty="0"/>
              <a:t>Present </a:t>
            </a:r>
            <a:r>
              <a:rPr lang="th-TH" sz="2800" dirty="0"/>
              <a:t>ด้วย </a:t>
            </a:r>
            <a:r>
              <a:rPr lang="en-US" sz="2800" dirty="0"/>
              <a:t>Pelvic pain </a:t>
            </a:r>
            <a:r>
              <a:rPr lang="th-TH" sz="2800" dirty="0"/>
              <a:t>มักเป็น </a:t>
            </a:r>
            <a:r>
              <a:rPr lang="en-US" sz="2800" dirty="0"/>
              <a:t>Sudden/Acute onset </a:t>
            </a:r>
            <a:r>
              <a:rPr lang="th-TH" sz="2800" dirty="0"/>
              <a:t>แต่ผู้ป่วยปวดลักษณะค่อยๆมากขึ้นและอาการเป็นมาในระยะหนึ่งแล้ว</a:t>
            </a:r>
            <a:r>
              <a:rPr lang="en-US" sz="2800" dirty="0"/>
              <a:t> </a:t>
            </a:r>
            <a:r>
              <a:rPr lang="th-TH" sz="2800" dirty="0"/>
              <a:t>จึงคิดถึงน้อยลง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377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Tubo</a:t>
            </a:r>
            <a:r>
              <a:rPr lang="en-US" dirty="0"/>
              <a:t>-ovarian abscess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   </a:t>
            </a:r>
            <a:r>
              <a:rPr lang="th-TH" sz="2800" dirty="0"/>
              <a:t>สาเหตุที่ทำให้คิดถึงโรคนี้คือ ผู้ป่วยมีอาการคือ มีไข้ ปวดท้องน้อย และตรวจร่างกายคลำได้ก้อนบริเวณที่เจ็บ</a:t>
            </a:r>
            <a:r>
              <a:rPr lang="en-US" sz="2800" dirty="0"/>
              <a:t> </a:t>
            </a:r>
            <a:r>
              <a:rPr lang="th-TH" sz="2800" dirty="0"/>
              <a:t>เกิดจากการติดเชื้อถุงน้ำที่รังไข่ได้</a:t>
            </a:r>
          </a:p>
          <a:p>
            <a:r>
              <a:rPr lang="th-TH" sz="2800" dirty="0"/>
              <a:t>     สิ่งที่ทำให้คิดถึงโรคนี้น้อยลง เนื่องจากประวัติผู้ป่วยไม่มีตกขาวผิดปกติ หรือมีกลิ่นเหม็น ไม่มีการร่วมเพศ จึงไม่มีการติดเชื้อทางเพศสัมพันธ์ ไม่เคยใส่ห่วงคุมกำเนิด ไม่เคยผ่าตัดบริเวณช่องท้องมาก่อน ส่วนมากมักจะพบเป็นข้างเดียว</a:t>
            </a:r>
            <a:r>
              <a:rPr lang="en-US" sz="2800" dirty="0"/>
              <a:t>    </a:t>
            </a:r>
            <a:endParaRPr lang="th-TH" sz="2800" dirty="0"/>
          </a:p>
          <a:p>
            <a:r>
              <a:rPr lang="th-TH" sz="2800" dirty="0"/>
              <a:t>    การรักษาคือการทำ </a:t>
            </a:r>
            <a:r>
              <a:rPr lang="en-US" sz="2800" dirty="0" err="1"/>
              <a:t>salphingooophorectomy</a:t>
            </a:r>
            <a:r>
              <a:rPr lang="th-TH" sz="2800" dirty="0"/>
              <a:t> ข้างที่เป็น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5176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Malignancy ovarian cyst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129" y="2438400"/>
            <a:ext cx="8770571" cy="3651504"/>
          </a:xfrm>
        </p:spPr>
        <p:txBody>
          <a:bodyPr>
            <a:noAutofit/>
          </a:bodyPr>
          <a:lstStyle/>
          <a:p>
            <a:r>
              <a:rPr lang="th-TH" sz="2400" dirty="0"/>
              <a:t>    สาเหตุที่คิดถึงโรคนี้ได้ เนื่องจากผู้ป่วยมีอาการปวดท้อง</a:t>
            </a:r>
            <a:r>
              <a:rPr lang="en-US" sz="2400" dirty="0"/>
              <a:t> </a:t>
            </a:r>
            <a:r>
              <a:rPr lang="th-TH" sz="2400" dirty="0"/>
              <a:t>คลื่นไส้อาเจียน ทานได้น้อยลง มีประวัติประจำเดือนมามากผิดปกติ ไม่สม่ำเสมอ อายุมาก ไม่เคยมีบุตรหรือตั้งครรภ์มาก่อน ตรวจร่างกายคลำได้ก้อน</a:t>
            </a:r>
          </a:p>
          <a:p>
            <a:r>
              <a:rPr lang="th-TH" sz="2400" dirty="0"/>
              <a:t>    แต่ผู้ป่วยรายนี้ ไม่มีประวัติคลำได้ก้อนด้วยตัวเอง หรือก้อนโตเร็วผิดปกติ ไม่มีเลือดออกทางช่องคลอดผิดปกติ ไม่มีน้ำหนักลดลงผิดปกติ</a:t>
            </a:r>
            <a:r>
              <a:rPr lang="en-US" sz="2400" dirty="0"/>
              <a:t> </a:t>
            </a:r>
            <a:r>
              <a:rPr lang="th-TH" sz="2400" dirty="0"/>
              <a:t>การตรวจทาง</a:t>
            </a:r>
            <a:r>
              <a:rPr lang="en-US" sz="2400" dirty="0"/>
              <a:t>Ultrasound </a:t>
            </a:r>
            <a:r>
              <a:rPr lang="th-TH" sz="2400" dirty="0"/>
              <a:t>ไม่พบลักษณะที่ทำให้คิดถึงมะเร็ง</a:t>
            </a:r>
            <a:r>
              <a:rPr lang="en-US" sz="2400" dirty="0"/>
              <a:t> </a:t>
            </a:r>
            <a:r>
              <a:rPr lang="th-TH" sz="2400" dirty="0"/>
              <a:t>เช่น </a:t>
            </a:r>
            <a:r>
              <a:rPr lang="en-US" sz="2400" dirty="0"/>
              <a:t>(1) irregular solid tumor; (2) ascites; (3) at least four papillary structures; (4) irregular </a:t>
            </a:r>
            <a:r>
              <a:rPr lang="en-US" sz="2400" dirty="0" err="1"/>
              <a:t>multilocular</a:t>
            </a:r>
            <a:r>
              <a:rPr lang="en-US" sz="2400" dirty="0"/>
              <a:t>-solid tumor with a largest diameter of at least 100 mm; and (5) very high color content on color Doppler examination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383432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Malignant ovarian cyst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การรักษาขึ้นกับชนิด</a:t>
            </a:r>
            <a:r>
              <a:rPr lang="en-US" sz="2800" dirty="0"/>
              <a:t>,</a:t>
            </a:r>
            <a:r>
              <a:rPr lang="th-TH" sz="2800" dirty="0"/>
              <a:t>ตำแหน่งและระยะของมะเร็งนั้นๆ</a:t>
            </a:r>
          </a:p>
          <a:p>
            <a:r>
              <a:rPr lang="th-TH" sz="2800" dirty="0"/>
              <a:t>เนื่องจาก </a:t>
            </a:r>
            <a:r>
              <a:rPr lang="en-US" sz="2800" dirty="0"/>
              <a:t>Differential diagnosis</a:t>
            </a:r>
            <a:r>
              <a:rPr lang="th-TH" sz="2800" dirty="0"/>
              <a:t> ยังไม่สามารถ </a:t>
            </a:r>
            <a:r>
              <a:rPr lang="en-US" sz="2800" dirty="0"/>
              <a:t>Rule out </a:t>
            </a:r>
            <a:r>
              <a:rPr lang="th-TH" sz="2800" dirty="0"/>
              <a:t>โรคนี้ออกไปได้จึงควร </a:t>
            </a:r>
            <a:r>
              <a:rPr lang="en-US" sz="2800" dirty="0"/>
              <a:t>Advice </a:t>
            </a:r>
            <a:r>
              <a:rPr lang="th-TH" sz="2800" dirty="0"/>
              <a:t>ผู้ป่วยก่อนการผ่าตัดซึ่งหากระหว่างผ่าตัด มีลักษณะเหมือนเนื้อร้าย อาจต้องตัดมดลูกและตัดต่อมน้ำเหลืองด้วยได้ และควรเจาะ </a:t>
            </a:r>
            <a:r>
              <a:rPr lang="en-US" sz="2800" dirty="0"/>
              <a:t>CA-125</a:t>
            </a:r>
            <a:r>
              <a:rPr lang="th-TH" sz="2800" dirty="0"/>
              <a:t> ไว้เป็น </a:t>
            </a:r>
            <a:r>
              <a:rPr lang="en-US" sz="2800" dirty="0"/>
              <a:t>Baseline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066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22/11/59 Post op day 0 :</a:t>
            </a:r>
            <a:r>
              <a:rPr lang="th-TH" sz="2800" dirty="0"/>
              <a:t> หลังทำ </a:t>
            </a:r>
            <a:r>
              <a:rPr lang="en-US" sz="2800" dirty="0"/>
              <a:t>Explore laparotomy with bilateral </a:t>
            </a:r>
            <a:r>
              <a:rPr lang="en-US" sz="2800" dirty="0" err="1"/>
              <a:t>salpingoophorectomy</a:t>
            </a:r>
            <a:r>
              <a:rPr lang="en-US" sz="2800" dirty="0"/>
              <a:t> with peritoneal drainage</a:t>
            </a:r>
          </a:p>
          <a:p>
            <a:r>
              <a:rPr lang="en-US" sz="2800" dirty="0"/>
              <a:t> Lab post-op </a:t>
            </a:r>
            <a:r>
              <a:rPr lang="en-US" sz="2800" dirty="0" err="1"/>
              <a:t>Hb</a:t>
            </a:r>
            <a:r>
              <a:rPr lang="en-US" sz="2800" dirty="0"/>
              <a:t> 9.3 </a:t>
            </a:r>
            <a:r>
              <a:rPr lang="en-US" sz="2800" dirty="0" err="1"/>
              <a:t>Hct</a:t>
            </a:r>
            <a:r>
              <a:rPr lang="en-US" sz="2800" dirty="0"/>
              <a:t> 30.3 WBC 14100 </a:t>
            </a:r>
            <a:r>
              <a:rPr lang="en-US" sz="2800" dirty="0" err="1"/>
              <a:t>Plt</a:t>
            </a:r>
            <a:r>
              <a:rPr lang="en-US" sz="2800" dirty="0"/>
              <a:t> 412000 PT/PTT/INR 16.2/29.4/1.46 Electrolyte Na 137.8 K 3.8 Cl 10.5 HCO3 20.9 Fecal exam WBC 2-3 RBC 1-2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1118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22/11/59 Finding : Left adnexa cyst 10x15 cm with pus with chocolate content 500 ml , Right adnexa cyst 20x20 cm with rupture site 1.5 cm with pus with chocolate content 1000 ml, Intramural </a:t>
            </a:r>
            <a:r>
              <a:rPr lang="en-US" sz="2400" dirty="0" err="1"/>
              <a:t>myoma</a:t>
            </a:r>
            <a:r>
              <a:rPr lang="en-US" sz="2400" dirty="0"/>
              <a:t> diameter 3 cm, </a:t>
            </a:r>
            <a:r>
              <a:rPr lang="en-US" sz="2400" dirty="0" err="1"/>
              <a:t>Chylosalpinx</a:t>
            </a:r>
            <a:r>
              <a:rPr lang="en-US" sz="2400" dirty="0"/>
              <a:t> at right fallopian tube, Blood loss 600 ml, Abdominal fluid 600 ml</a:t>
            </a:r>
          </a:p>
          <a:p>
            <a:r>
              <a:rPr lang="en-US" sz="2400" dirty="0"/>
              <a:t>Diagnosis : Infected bilateral ovarian cyst with rupture at Right ovarian cyst with </a:t>
            </a:r>
            <a:r>
              <a:rPr lang="en-US" sz="2400" dirty="0" err="1"/>
              <a:t>chylosalpinx</a:t>
            </a:r>
            <a:r>
              <a:rPr lang="en-US" sz="2400" dirty="0"/>
              <a:t> with severe pelvic adhesion</a:t>
            </a:r>
          </a:p>
        </p:txBody>
      </p:sp>
    </p:spTree>
    <p:extLst>
      <p:ext uri="{BB962C8B-B14F-4D97-AF65-F5344CB8AC3E}">
        <p14:creationId xmlns:p14="http://schemas.microsoft.com/office/powerpoint/2010/main" val="994557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22/11/59 </a:t>
            </a:r>
            <a:r>
              <a:rPr lang="th-TH" sz="2400" dirty="0"/>
              <a:t>จึงส่ง </a:t>
            </a:r>
            <a:r>
              <a:rPr lang="en-US" sz="2400" dirty="0" err="1"/>
              <a:t>Pus,Ascites</a:t>
            </a:r>
            <a:r>
              <a:rPr lang="en-US" sz="2400" dirty="0"/>
              <a:t> fluid gram strain + Culture</a:t>
            </a:r>
          </a:p>
          <a:p>
            <a:r>
              <a:rPr lang="th-TH" sz="2400" dirty="0"/>
              <a:t>ผล </a:t>
            </a:r>
            <a:r>
              <a:rPr lang="en-US" sz="2400" dirty="0"/>
              <a:t>Pus G/S </a:t>
            </a:r>
            <a:r>
              <a:rPr lang="th-TH" sz="2400" dirty="0"/>
              <a:t>ขึ้น </a:t>
            </a:r>
            <a:r>
              <a:rPr lang="en-US" sz="2400" dirty="0"/>
              <a:t>gram positive cocci</a:t>
            </a:r>
            <a:r>
              <a:rPr lang="th-TH" sz="2400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pair,chain</a:t>
            </a:r>
            <a:r>
              <a:rPr lang="en-US" sz="2400" dirty="0"/>
              <a:t>), Pus C/S </a:t>
            </a:r>
            <a:r>
              <a:rPr lang="th-TH" sz="2400" dirty="0"/>
              <a:t>ขึ้นใน </a:t>
            </a:r>
            <a:r>
              <a:rPr lang="en-US" sz="2400" dirty="0" err="1"/>
              <a:t>thyo</a:t>
            </a:r>
            <a:r>
              <a:rPr lang="en-US" sz="2400" dirty="0"/>
              <a:t> agar </a:t>
            </a:r>
            <a:r>
              <a:rPr lang="th-TH" sz="2400" dirty="0"/>
              <a:t>จึง</a:t>
            </a:r>
            <a:r>
              <a:rPr lang="en-US" sz="2400" dirty="0"/>
              <a:t>detect</a:t>
            </a:r>
            <a:r>
              <a:rPr lang="th-TH" sz="2400" dirty="0"/>
              <a:t>ได้ทั้ง</a:t>
            </a:r>
            <a:r>
              <a:rPr lang="en-US" sz="2400" dirty="0"/>
              <a:t>anaerobic and aerobic  </a:t>
            </a:r>
            <a:r>
              <a:rPr lang="th-TH" sz="2400" dirty="0"/>
              <a:t>จึงส่ง</a:t>
            </a:r>
            <a:r>
              <a:rPr lang="en-US" sz="2400" dirty="0"/>
              <a:t> Lab</a:t>
            </a:r>
            <a:r>
              <a:rPr lang="th-TH" sz="2400" dirty="0"/>
              <a:t>นอกต่อ คาดว่าผลจะออกประมาณ </a:t>
            </a:r>
            <a:r>
              <a:rPr lang="en-US" sz="2400" dirty="0"/>
              <a:t>4-6</a:t>
            </a:r>
            <a:r>
              <a:rPr lang="th-TH" sz="2400" dirty="0"/>
              <a:t>สัปดาห์</a:t>
            </a:r>
            <a:endParaRPr lang="en-US" sz="2400" dirty="0"/>
          </a:p>
          <a:p>
            <a:r>
              <a:rPr lang="en-US" sz="2400" dirty="0"/>
              <a:t>On ATB Cef-3 2 g IV OD, Metronidazole 500 mg IV q 8 </a:t>
            </a:r>
            <a:r>
              <a:rPr lang="en-US" sz="2400" dirty="0" err="1"/>
              <a:t>hr</a:t>
            </a:r>
            <a:endParaRPr lang="en-US" sz="2400" dirty="0"/>
          </a:p>
          <a:p>
            <a:r>
              <a:rPr lang="en-US" sz="2400" dirty="0"/>
              <a:t>FFP 4 unit </a:t>
            </a:r>
            <a:r>
              <a:rPr lang="th-TH" sz="2400" dirty="0"/>
              <a:t>หลังพบ </a:t>
            </a:r>
            <a:r>
              <a:rPr lang="en-US" sz="2400" dirty="0" err="1"/>
              <a:t>Hb</a:t>
            </a:r>
            <a:r>
              <a:rPr lang="en-US" sz="2400" dirty="0"/>
              <a:t> 9 </a:t>
            </a:r>
            <a:r>
              <a:rPr lang="en-US" sz="2400" dirty="0" err="1"/>
              <a:t>Hct</a:t>
            </a:r>
            <a:r>
              <a:rPr lang="en-US" sz="2400" dirty="0"/>
              <a:t> 28.6 WBC 8800 BUN 8 Cr 0.7</a:t>
            </a:r>
            <a:endParaRPr lang="th-TH" sz="2400" dirty="0"/>
          </a:p>
          <a:p>
            <a:r>
              <a:rPr lang="en-US" sz="2400" dirty="0"/>
              <a:t>23/11/59 Post op day 1 </a:t>
            </a:r>
            <a:r>
              <a:rPr lang="th-TH" sz="2400" dirty="0"/>
              <a:t>แผลซึมมาก มีไข้ </a:t>
            </a:r>
            <a:r>
              <a:rPr lang="en-US" sz="2400" dirty="0" err="1"/>
              <a:t>DDx</a:t>
            </a:r>
            <a:r>
              <a:rPr lang="en-US" sz="2400" dirty="0"/>
              <a:t> </a:t>
            </a:r>
            <a:r>
              <a:rPr lang="th-TH" sz="2400" dirty="0"/>
              <a:t>คิดถึงจาก </a:t>
            </a:r>
            <a:r>
              <a:rPr lang="en-US" sz="2400" dirty="0"/>
              <a:t>1. Infected bilateral ovarian cyst 2. Post op fever(inflame process) 3. Blood transfusion reaction &gt;&gt; drip FFP </a:t>
            </a:r>
            <a:r>
              <a:rPr lang="th-TH" sz="2400" dirty="0"/>
              <a:t>นานขึ้น</a:t>
            </a:r>
          </a:p>
        </p:txBody>
      </p:sp>
    </p:spTree>
    <p:extLst>
      <p:ext uri="{BB962C8B-B14F-4D97-AF65-F5344CB8AC3E}">
        <p14:creationId xmlns:p14="http://schemas.microsoft.com/office/powerpoint/2010/main" val="3018934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28/11/59 Post op day 5 :</a:t>
            </a:r>
            <a:r>
              <a:rPr lang="th-TH" sz="2400" dirty="0"/>
              <a:t>ผู้ป่วยยังมีไข้อยู่ </a:t>
            </a:r>
            <a:r>
              <a:rPr lang="en-US" sz="2400" dirty="0"/>
              <a:t>38-39 C </a:t>
            </a:r>
            <a:r>
              <a:rPr lang="th-TH" sz="2400" dirty="0"/>
              <a:t>หลาย </a:t>
            </a:r>
            <a:r>
              <a:rPr lang="en-US" sz="2400" dirty="0"/>
              <a:t>peak </a:t>
            </a:r>
            <a:r>
              <a:rPr lang="th-TH" sz="2400" dirty="0"/>
              <a:t>ปวดแผล </a:t>
            </a:r>
            <a:r>
              <a:rPr lang="en-US" sz="2400" dirty="0"/>
              <a:t>10/10 </a:t>
            </a:r>
            <a:r>
              <a:rPr lang="th-TH" sz="2400" dirty="0"/>
              <a:t>จึงทำการ </a:t>
            </a:r>
            <a:r>
              <a:rPr lang="en-US" sz="2400" dirty="0"/>
              <a:t>Off stitch </a:t>
            </a:r>
            <a:r>
              <a:rPr lang="th-TH" sz="2400" dirty="0"/>
              <a:t>พบว่ามี </a:t>
            </a:r>
            <a:r>
              <a:rPr lang="en-US" sz="2400" dirty="0"/>
              <a:t>pus </a:t>
            </a:r>
            <a:r>
              <a:rPr lang="th-TH" sz="2400" dirty="0"/>
              <a:t>จึง</a:t>
            </a:r>
            <a:r>
              <a:rPr lang="en-US" sz="2400" dirty="0"/>
              <a:t>work up</a:t>
            </a:r>
            <a:endParaRPr lang="th-TH" sz="2400" dirty="0"/>
          </a:p>
          <a:p>
            <a:r>
              <a:rPr lang="en-US" sz="2400" dirty="0"/>
              <a:t>UA : WBC 1-2 RBC 0-1 CXR : Normal ,Rectal swab C/S no growth ,Off </a:t>
            </a:r>
            <a:r>
              <a:rPr lang="en-US" sz="2400" dirty="0" err="1"/>
              <a:t>radivac</a:t>
            </a:r>
            <a:r>
              <a:rPr lang="en-US" sz="2400" dirty="0"/>
              <a:t> drain&gt; Tip C/S No </a:t>
            </a:r>
            <a:r>
              <a:rPr lang="en-US" sz="2400" dirty="0" err="1"/>
              <a:t>growth,pus</a:t>
            </a:r>
            <a:r>
              <a:rPr lang="th-TH" sz="2400" dirty="0"/>
              <a:t>ในแผล</a:t>
            </a:r>
            <a:r>
              <a:rPr lang="en-US" sz="2400" dirty="0"/>
              <a:t> culture&gt; No growth </a:t>
            </a:r>
            <a:endParaRPr lang="th-TH" sz="2400" dirty="0"/>
          </a:p>
          <a:p>
            <a:r>
              <a:rPr lang="en-US" sz="2400" dirty="0"/>
              <a:t>30/11/59 Post op day 7 : </a:t>
            </a:r>
            <a:r>
              <a:rPr lang="th-TH" sz="2400" dirty="0"/>
              <a:t>ผู้ป่วยยังคงมีไข้ ในแผลจึงทำ </a:t>
            </a:r>
            <a:r>
              <a:rPr lang="en-US" sz="2400" dirty="0"/>
              <a:t>wet dressing BID </a:t>
            </a:r>
            <a:r>
              <a:rPr lang="th-TH" sz="2400" dirty="0"/>
              <a:t>เปลี่ยน </a:t>
            </a:r>
            <a:r>
              <a:rPr lang="en-US" sz="2400" dirty="0"/>
              <a:t>ATB </a:t>
            </a:r>
            <a:r>
              <a:rPr lang="th-TH" sz="2400" dirty="0"/>
              <a:t>จาก</a:t>
            </a:r>
            <a:r>
              <a:rPr lang="en-US" sz="2400" dirty="0"/>
              <a:t>metronidazole </a:t>
            </a:r>
            <a:r>
              <a:rPr lang="th-TH" sz="2400" dirty="0"/>
              <a:t>เป็น </a:t>
            </a:r>
            <a:r>
              <a:rPr lang="en-US" sz="2400" dirty="0"/>
              <a:t>Clindamycin iv</a:t>
            </a:r>
          </a:p>
          <a:p>
            <a:r>
              <a:rPr lang="en-US" sz="2400" dirty="0"/>
              <a:t>1/12/59 Post op day 8 : Off Jackson drain </a:t>
            </a:r>
            <a:r>
              <a:rPr lang="th-TH" sz="2400" dirty="0"/>
              <a:t>ส่ง</a:t>
            </a:r>
            <a:r>
              <a:rPr lang="en-US" sz="2400" dirty="0"/>
              <a:t>Fluid creatinine </a:t>
            </a:r>
            <a:r>
              <a:rPr lang="th-TH" sz="2400" dirty="0"/>
              <a:t>เนื่องจากสงสัยว่ามี </a:t>
            </a:r>
            <a:r>
              <a:rPr lang="en-US" sz="2400" dirty="0"/>
              <a:t>urine </a:t>
            </a:r>
            <a:r>
              <a:rPr lang="th-TH" sz="2400" dirty="0"/>
              <a:t>ในช่องท้อง ผล</a:t>
            </a:r>
            <a:r>
              <a:rPr lang="en-US" sz="2400" dirty="0"/>
              <a:t>= 0.43 &gt;&gt;negative</a:t>
            </a:r>
          </a:p>
        </p:txBody>
      </p:sp>
    </p:spTree>
    <p:extLst>
      <p:ext uri="{BB962C8B-B14F-4D97-AF65-F5344CB8AC3E}">
        <p14:creationId xmlns:p14="http://schemas.microsoft.com/office/powerpoint/2010/main" val="2236803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2/12/59 Post op day 9 : </a:t>
            </a:r>
            <a:r>
              <a:rPr lang="th-TH" sz="2800" dirty="0"/>
              <a:t>ผู้ป่วยยังคงมีไข้ </a:t>
            </a:r>
            <a:r>
              <a:rPr lang="en-US" sz="2800" dirty="0"/>
              <a:t>37.9 C </a:t>
            </a:r>
            <a:r>
              <a:rPr lang="th-TH" sz="2800" dirty="0"/>
              <a:t>จึง </a:t>
            </a:r>
            <a:r>
              <a:rPr lang="en-US" sz="2800" dirty="0"/>
              <a:t>Off stitch </a:t>
            </a:r>
            <a:r>
              <a:rPr lang="th-TH" sz="2800" dirty="0"/>
              <a:t>เพิ่ม</a:t>
            </a:r>
          </a:p>
          <a:p>
            <a:r>
              <a:rPr lang="en-US" sz="2800" dirty="0"/>
              <a:t>4/12/59 Post op day 11 : </a:t>
            </a:r>
            <a:r>
              <a:rPr lang="th-TH" sz="2800" dirty="0"/>
              <a:t>ผู้ป่วยไม่มีไข้แล้ว อาการทั่วไปปกติดี  แผลดี ไม่มี</a:t>
            </a:r>
            <a:r>
              <a:rPr lang="en-US" sz="2800" dirty="0"/>
              <a:t>pus</a:t>
            </a:r>
            <a:r>
              <a:rPr lang="th-TH" sz="2800" dirty="0"/>
              <a:t> อีก</a:t>
            </a:r>
          </a:p>
          <a:p>
            <a:r>
              <a:rPr lang="en-US" sz="2800" dirty="0"/>
              <a:t>5/12/59 Post op day 12 :</a:t>
            </a:r>
            <a:r>
              <a:rPr lang="th-TH" sz="2800" dirty="0"/>
              <a:t>เปลี่ยนการทำแผลเป็น </a:t>
            </a:r>
            <a:r>
              <a:rPr lang="en-US" sz="2800" dirty="0"/>
              <a:t>Vacuum D/S </a:t>
            </a:r>
            <a:r>
              <a:rPr lang="th-TH" sz="2800" dirty="0"/>
              <a:t>เนื่องจากไม่สามารถขูดหนองบริเวณก้นแผลได้อีก จากกลัว </a:t>
            </a:r>
            <a:r>
              <a:rPr lang="en-US" sz="2800" dirty="0"/>
              <a:t>abdominal sheath </a:t>
            </a:r>
            <a:r>
              <a:rPr lang="th-TH" sz="2800" dirty="0"/>
              <a:t>ทะลุ ใช้ </a:t>
            </a:r>
            <a:r>
              <a:rPr lang="en-US" sz="2800" dirty="0"/>
              <a:t>pressure 75 mmHg </a:t>
            </a:r>
            <a:r>
              <a:rPr lang="th-TH" sz="2800" dirty="0"/>
              <a:t>เปลี่ยนแผลที่ </a:t>
            </a:r>
            <a:r>
              <a:rPr lang="en-US" sz="2800" dirty="0"/>
              <a:t>3 </a:t>
            </a:r>
            <a:r>
              <a:rPr lang="th-TH" sz="2800" dirty="0"/>
              <a:t>วัน</a:t>
            </a:r>
          </a:p>
        </p:txBody>
      </p:sp>
    </p:spTree>
    <p:extLst>
      <p:ext uri="{BB962C8B-B14F-4D97-AF65-F5344CB8AC3E}">
        <p14:creationId xmlns:p14="http://schemas.microsoft.com/office/powerpoint/2010/main" val="1568448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8/12/59 Post op day 15 : </a:t>
            </a:r>
            <a:r>
              <a:rPr lang="th-TH" sz="2800" dirty="0"/>
              <a:t>อาการทั่วไปปกติดี แผล</a:t>
            </a:r>
            <a:r>
              <a:rPr lang="en-US" sz="2800" dirty="0"/>
              <a:t> Vacuum D/S </a:t>
            </a:r>
            <a:r>
              <a:rPr lang="th-TH" sz="2800" dirty="0"/>
              <a:t>ดีไม่มีหนอง ไม่มีไข้ แต่มี</a:t>
            </a:r>
            <a:r>
              <a:rPr lang="en-US" sz="2800" dirty="0"/>
              <a:t>BP </a:t>
            </a:r>
            <a:r>
              <a:rPr lang="th-TH" sz="2800" dirty="0"/>
              <a:t>สูง</a:t>
            </a:r>
            <a:r>
              <a:rPr lang="en-US" sz="2800" dirty="0"/>
              <a:t> SBP 130-160 DBP 80-100</a:t>
            </a:r>
            <a:r>
              <a:rPr lang="th-TH" sz="2800" dirty="0"/>
              <a:t> จึง</a:t>
            </a:r>
            <a:r>
              <a:rPr lang="en-US" sz="2800" dirty="0"/>
              <a:t>plan start hypertensive drug </a:t>
            </a:r>
            <a:r>
              <a:rPr lang="th-TH" sz="2800" dirty="0"/>
              <a:t>หาก </a:t>
            </a:r>
            <a:r>
              <a:rPr lang="en-US" sz="2800" dirty="0"/>
              <a:t>BP </a:t>
            </a:r>
            <a:r>
              <a:rPr lang="th-TH" sz="2800" dirty="0"/>
              <a:t>ยังสูงอยู่</a:t>
            </a:r>
          </a:p>
          <a:p>
            <a:r>
              <a:rPr lang="en-US" sz="2800" dirty="0"/>
              <a:t>9/12/59 Post op day 16 :</a:t>
            </a:r>
            <a:r>
              <a:rPr lang="th-TH" sz="2800" dirty="0"/>
              <a:t> ผู้ป่วยมีอาการคันรอบแผล การดูแลรักษาให้ </a:t>
            </a:r>
            <a:r>
              <a:rPr lang="en-US" sz="2800" dirty="0"/>
              <a:t>CPM 1x3 </a:t>
            </a:r>
            <a:r>
              <a:rPr lang="en-US" sz="2800" dirty="0" err="1"/>
              <a:t>po</a:t>
            </a:r>
            <a:r>
              <a:rPr lang="en-US" sz="2800" dirty="0"/>
              <a:t> pc </a:t>
            </a:r>
            <a:r>
              <a:rPr lang="th-TH" sz="2800" dirty="0"/>
              <a:t>จากนั้นอาการคันดีขึ้น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8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     4 </a:t>
            </a:r>
            <a:r>
              <a:rPr lang="th-TH" sz="2400" dirty="0"/>
              <a:t>วันก่อนมาโรงพยาบาล</a:t>
            </a:r>
            <a:r>
              <a:rPr lang="en-US" sz="2400" dirty="0"/>
              <a:t>(17/11/59) </a:t>
            </a:r>
            <a:r>
              <a:rPr lang="th-TH" sz="2400" dirty="0"/>
              <a:t>ผู้ป่วยมีอาการปวดท้องด้านขวาล่าง</a:t>
            </a:r>
            <a:r>
              <a:rPr lang="en-US" sz="2400" dirty="0"/>
              <a:t>+</a:t>
            </a:r>
            <a:r>
              <a:rPr lang="th-TH" sz="2400" dirty="0"/>
              <a:t>ท้องน้อย ไม่มีปวดย้ายตำแหน่ง ไม่ร้าวไปไหน อาเจียนวันละ </a:t>
            </a:r>
            <a:r>
              <a:rPr lang="en-US" sz="2400" dirty="0"/>
              <a:t>3-4 </a:t>
            </a:r>
            <a:r>
              <a:rPr lang="th-TH" sz="2400" dirty="0"/>
              <a:t>รอบ ไม่มีไข้ ทานได้น้อยลง ไม่มีถ่ายเหลว ไม่มีเลือดออกผิดปกติทางช่องคลอด ไม่มีตกขาวผิดปกติ มาที่โรงพยาบาล ให้การวินิจฉัย</a:t>
            </a:r>
            <a:r>
              <a:rPr lang="en-US" sz="2400" dirty="0"/>
              <a:t> Bilateral ovarian mass with enlarge uterus </a:t>
            </a:r>
            <a:r>
              <a:rPr lang="th-TH" sz="2400" dirty="0"/>
              <a:t>จึงวางแผนผ่าตัด</a:t>
            </a:r>
            <a:r>
              <a:rPr lang="en-US" sz="2400" dirty="0"/>
              <a:t> TAH with BSO with surgical staging 28/11/59</a:t>
            </a:r>
          </a:p>
          <a:p>
            <a:r>
              <a:rPr lang="en-US" sz="2400" dirty="0"/>
              <a:t>     2 </a:t>
            </a:r>
            <a:r>
              <a:rPr lang="th-TH" sz="2400" dirty="0"/>
              <a:t>วันก่อนมาโรงพยาบาล ผู้ป่วยมีอาการปวดท้องด้านขวามากขึ้น ทานยาแก้ปวดแล้วไม่ดีขึ้น มีคลื่นไส้อาเจียน ไม่มีท้องเสียถ่ายเหลว รู้สึกมีไข้ ไม่มีตกขาว ไม่มีเลือดออกผิดปกติทางช่องคลอด ปัสสาวะสีขุ่นขึ้น ไม่มีปัสสาวะบ่อยหรือปัสสาวะแสบขัด</a:t>
            </a:r>
            <a:r>
              <a:rPr lang="en-US" sz="2400" dirty="0"/>
              <a:t> </a:t>
            </a:r>
            <a:r>
              <a:rPr lang="th-TH" sz="2400" dirty="0"/>
              <a:t>ไม่มีก้อนโตเร็วผิดปกติ ไม่มีน้ำหนักลด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3224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10/12/59 Post op day 18 : </a:t>
            </a:r>
            <a:r>
              <a:rPr lang="th-TH" sz="2400" dirty="0"/>
              <a:t>อาการทั่วไปดี แต่ยังมี</a:t>
            </a:r>
            <a:r>
              <a:rPr lang="en-US" sz="2400" dirty="0"/>
              <a:t>BP </a:t>
            </a:r>
            <a:r>
              <a:rPr lang="th-TH" sz="2400" dirty="0"/>
              <a:t>สูงอยู่ประมาณ </a:t>
            </a:r>
            <a:r>
              <a:rPr lang="en-US" sz="2400" dirty="0"/>
              <a:t>130-160/80-100 mmHg </a:t>
            </a:r>
            <a:r>
              <a:rPr lang="th-TH" sz="2400" dirty="0"/>
              <a:t>จึง </a:t>
            </a:r>
            <a:r>
              <a:rPr lang="en-US" sz="2400" dirty="0"/>
              <a:t>On Amlodipine(mg) 1 tab </a:t>
            </a:r>
            <a:r>
              <a:rPr lang="en-US" sz="2400" dirty="0" err="1"/>
              <a:t>po</a:t>
            </a:r>
            <a:r>
              <a:rPr lang="en-US" sz="2400" dirty="0"/>
              <a:t> PD pc </a:t>
            </a:r>
            <a:r>
              <a:rPr lang="th-TH" sz="2400" dirty="0"/>
              <a:t>เช้า</a:t>
            </a:r>
          </a:p>
          <a:p>
            <a:r>
              <a:rPr lang="en-US" sz="2400" dirty="0"/>
              <a:t>Off Clindamycin</a:t>
            </a:r>
            <a:endParaRPr lang="th-TH" sz="2400" dirty="0"/>
          </a:p>
          <a:p>
            <a:r>
              <a:rPr lang="en-US" sz="2400" dirty="0"/>
              <a:t>11/12/59 Post op day 19 : </a:t>
            </a:r>
            <a:r>
              <a:rPr lang="th-TH" sz="2400" dirty="0"/>
              <a:t>ได้เปิดทำแผลพบ </a:t>
            </a:r>
            <a:r>
              <a:rPr lang="en-US" sz="2400" dirty="0"/>
              <a:t>surgical wound infection </a:t>
            </a:r>
            <a:r>
              <a:rPr lang="th-TH" sz="2400" dirty="0"/>
              <a:t>ยังไม่ดีขึ้น พบ </a:t>
            </a:r>
            <a:r>
              <a:rPr lang="en-US" sz="2400" dirty="0"/>
              <a:t>Bleb </a:t>
            </a:r>
            <a:r>
              <a:rPr lang="th-TH" sz="2400" dirty="0"/>
              <a:t>คิดถึงจาก </a:t>
            </a:r>
            <a:r>
              <a:rPr lang="en-US" sz="2400" dirty="0"/>
              <a:t>Allergy IO band </a:t>
            </a:r>
            <a:r>
              <a:rPr lang="th-TH" sz="2400" dirty="0"/>
              <a:t>จึง </a:t>
            </a:r>
            <a:r>
              <a:rPr lang="en-US" sz="2400" dirty="0"/>
              <a:t>Off vacuum D/S </a:t>
            </a:r>
            <a:r>
              <a:rPr lang="th-TH" sz="2400" dirty="0"/>
              <a:t>และทำเป็น </a:t>
            </a:r>
            <a:r>
              <a:rPr lang="en-US" sz="2400" dirty="0"/>
              <a:t>Wet dressing BID </a:t>
            </a:r>
            <a:r>
              <a:rPr lang="th-TH" sz="2400" dirty="0"/>
              <a:t>ตามเดิม ให้ </a:t>
            </a:r>
            <a:r>
              <a:rPr lang="en-US" sz="2400" dirty="0"/>
              <a:t>pethidine 50 mg </a:t>
            </a:r>
            <a:r>
              <a:rPr lang="th-TH" sz="2400" dirty="0"/>
              <a:t>ก่อนทำแผล </a:t>
            </a:r>
            <a:r>
              <a:rPr lang="en-US" sz="2400" dirty="0"/>
              <a:t>30 min</a:t>
            </a:r>
          </a:p>
          <a:p>
            <a:r>
              <a:rPr lang="th-TH" sz="2400" dirty="0"/>
              <a:t>เรื่อง </a:t>
            </a:r>
            <a:r>
              <a:rPr lang="en-US" sz="2400" dirty="0"/>
              <a:t>Hypertension </a:t>
            </a:r>
            <a:r>
              <a:rPr lang="th-TH" sz="2400" dirty="0"/>
              <a:t>ไม่มี </a:t>
            </a:r>
            <a:r>
              <a:rPr lang="en-US" sz="2400" dirty="0"/>
              <a:t>hypertensive symptom </a:t>
            </a:r>
            <a:r>
              <a:rPr lang="th-TH" sz="2400" dirty="0"/>
              <a:t>เช่นตาพร่า ใจสั่น หน้ามืด แน่นอก </a:t>
            </a:r>
            <a:r>
              <a:rPr lang="en-US" sz="2400" dirty="0"/>
              <a:t>BP 135-145/80-90 on Amlodipine </a:t>
            </a:r>
            <a:r>
              <a:rPr lang="th-TH" sz="2400" dirty="0"/>
              <a:t>ต่อ</a:t>
            </a:r>
            <a:endParaRPr lang="en-US" sz="2400" dirty="0"/>
          </a:p>
          <a:p>
            <a:r>
              <a:rPr lang="en-US" sz="2400" dirty="0"/>
              <a:t>On Clindamycin</a:t>
            </a:r>
            <a:r>
              <a:rPr lang="th-TH" sz="2400" dirty="0"/>
              <a:t> ต่อ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064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14/12/59 post op day 22 : </a:t>
            </a:r>
            <a:r>
              <a:rPr lang="th-TH" sz="2400" dirty="0"/>
              <a:t>ได้ทำ </a:t>
            </a:r>
            <a:r>
              <a:rPr lang="en-US" sz="2400" dirty="0" err="1"/>
              <a:t>Resuture</a:t>
            </a:r>
            <a:r>
              <a:rPr lang="en-US" sz="2400" dirty="0"/>
              <a:t> </a:t>
            </a:r>
            <a:r>
              <a:rPr lang="th-TH" sz="2400" dirty="0"/>
              <a:t>หลังทำ</a:t>
            </a:r>
            <a:r>
              <a:rPr lang="en-US" sz="2400" dirty="0"/>
              <a:t>clinical stable</a:t>
            </a:r>
            <a:r>
              <a:rPr lang="th-TH" sz="2400" dirty="0"/>
              <a:t>ดี </a:t>
            </a:r>
            <a:r>
              <a:rPr lang="en-US" sz="2400" dirty="0"/>
              <a:t>PE : no bleeding per gauze , Hypertension </a:t>
            </a:r>
            <a:r>
              <a:rPr lang="th-TH" sz="2400" dirty="0"/>
              <a:t>คุมได้ดี </a:t>
            </a:r>
            <a:r>
              <a:rPr lang="en-US" sz="2400" dirty="0"/>
              <a:t>BP &lt; 140/90</a:t>
            </a:r>
          </a:p>
          <a:p>
            <a:r>
              <a:rPr lang="en-US" sz="2400" dirty="0"/>
              <a:t>15/12/59 post op day 22, </a:t>
            </a:r>
            <a:r>
              <a:rPr lang="en-US" sz="2400" dirty="0" err="1"/>
              <a:t>Resuture</a:t>
            </a:r>
            <a:r>
              <a:rPr lang="en-US" sz="2400" dirty="0"/>
              <a:t> wound day 1 : </a:t>
            </a:r>
            <a:r>
              <a:rPr lang="th-TH" sz="2400" dirty="0"/>
              <a:t>ไม่มีไข้ ทานได้ดี มีเจ็บแผลปานกลาง </a:t>
            </a:r>
            <a:r>
              <a:rPr lang="en-US" sz="2400" dirty="0"/>
              <a:t>PS 6/10 PE: Abdomen :mild discharge, no distension, normoactive bowel sound, soft, tenderness around wound</a:t>
            </a:r>
          </a:p>
          <a:p>
            <a:r>
              <a:rPr lang="en-US" sz="2400" dirty="0"/>
              <a:t>17/12/59 post op day 25, </a:t>
            </a:r>
            <a:r>
              <a:rPr lang="en-US" sz="2400" dirty="0" err="1"/>
              <a:t>Resuture</a:t>
            </a:r>
            <a:r>
              <a:rPr lang="en-US" sz="2400" dirty="0"/>
              <a:t> wound day 3 : Clinical</a:t>
            </a:r>
            <a:r>
              <a:rPr lang="th-TH" sz="2400" dirty="0"/>
              <a:t> ดี ปวดแผลไม่มาก ไม่มีไข้ </a:t>
            </a:r>
            <a:r>
              <a:rPr lang="en-US" sz="2400" dirty="0"/>
              <a:t>PE : Abdomen :minimal slough at wound, erythematous granulation, mild tenderness, soft </a:t>
            </a:r>
            <a:r>
              <a:rPr lang="en-US" sz="2400" dirty="0" err="1"/>
              <a:t>Mx</a:t>
            </a:r>
            <a:r>
              <a:rPr lang="en-US" sz="2400" dirty="0"/>
              <a:t>.</a:t>
            </a:r>
            <a:r>
              <a:rPr lang="th-TH" sz="2400" dirty="0"/>
              <a:t>เปลี่ยน </a:t>
            </a:r>
            <a:r>
              <a:rPr lang="en-US" sz="2400" dirty="0"/>
              <a:t>ATB Clindamycin </a:t>
            </a:r>
            <a:r>
              <a:rPr lang="th-TH" sz="2400" dirty="0"/>
              <a:t>เป็น </a:t>
            </a:r>
            <a:r>
              <a:rPr lang="en-US" sz="2400" dirty="0"/>
              <a:t>oral form</a:t>
            </a:r>
          </a:p>
        </p:txBody>
      </p:sp>
    </p:spTree>
    <p:extLst>
      <p:ext uri="{BB962C8B-B14F-4D97-AF65-F5344CB8AC3E}">
        <p14:creationId xmlns:p14="http://schemas.microsoft.com/office/powerpoint/2010/main" val="4195294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19/12/59 post op day 27, </a:t>
            </a:r>
            <a:r>
              <a:rPr lang="en-US" sz="2400" dirty="0" err="1"/>
              <a:t>Resuture</a:t>
            </a:r>
            <a:r>
              <a:rPr lang="en-US" sz="2400" dirty="0"/>
              <a:t> wound day 5 : clinical</a:t>
            </a:r>
            <a:r>
              <a:rPr lang="th-TH" sz="2400" dirty="0"/>
              <a:t>ดี ปวดแผลเล็กน้อย ทานได้ดี ไม่มีไข้ </a:t>
            </a:r>
            <a:r>
              <a:rPr lang="en-US" sz="2400" dirty="0"/>
              <a:t>PE: Abdomen : minimal discharge at base of wound, erythematous granulation, normoactive bowel sound, not tender </a:t>
            </a:r>
            <a:r>
              <a:rPr lang="th-TH" sz="2400" dirty="0"/>
              <a:t>ให้ </a:t>
            </a:r>
            <a:r>
              <a:rPr lang="en-US" sz="2400" dirty="0"/>
              <a:t>Discharge</a:t>
            </a:r>
            <a:r>
              <a:rPr lang="th-TH" sz="2400" dirty="0"/>
              <a:t> ได้ นัดติดตามการรักษา </a:t>
            </a:r>
            <a:r>
              <a:rPr lang="en-US" sz="2400" dirty="0"/>
              <a:t>22/12/59 </a:t>
            </a:r>
            <a:r>
              <a:rPr lang="th-TH" sz="2400" dirty="0"/>
              <a:t>ทำแผลใกล้บ้าน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06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78178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Underlying disease : Hypertension control by life style modification</a:t>
            </a:r>
          </a:p>
          <a:p>
            <a:r>
              <a:rPr lang="en-US" sz="2400" dirty="0"/>
              <a:t>No food &amp; drug allergy</a:t>
            </a:r>
          </a:p>
          <a:p>
            <a:r>
              <a:rPr lang="en-US" sz="2400" dirty="0"/>
              <a:t>No alcohol or smoking</a:t>
            </a:r>
          </a:p>
          <a:p>
            <a:r>
              <a:rPr lang="en-US" sz="2400" dirty="0"/>
              <a:t>Current medication : </a:t>
            </a:r>
            <a:endParaRPr lang="th-TH" sz="2400" dirty="0"/>
          </a:p>
          <a:p>
            <a:pPr lvl="1"/>
            <a:r>
              <a:rPr lang="en-US" sz="2000" dirty="0" err="1"/>
              <a:t>tramol</a:t>
            </a:r>
            <a:r>
              <a:rPr lang="en-US" sz="2000" dirty="0"/>
              <a:t> 1x3 </a:t>
            </a:r>
            <a:r>
              <a:rPr lang="en-US" sz="2000" dirty="0" err="1"/>
              <a:t>po</a:t>
            </a:r>
            <a:r>
              <a:rPr lang="en-US" sz="2000" dirty="0"/>
              <a:t> pc</a:t>
            </a:r>
            <a:endParaRPr lang="th-TH" sz="2000" dirty="0"/>
          </a:p>
          <a:p>
            <a:pPr lvl="1"/>
            <a:r>
              <a:rPr lang="en-US" sz="2000" dirty="0" err="1"/>
              <a:t>Brufen</a:t>
            </a:r>
            <a:r>
              <a:rPr lang="en-US" sz="2000" dirty="0"/>
              <a:t> 1x3 </a:t>
            </a:r>
            <a:r>
              <a:rPr lang="en-US" sz="2000" dirty="0" err="1"/>
              <a:t>po</a:t>
            </a:r>
            <a:r>
              <a:rPr lang="en-US" sz="2000" dirty="0"/>
              <a:t> pc</a:t>
            </a:r>
          </a:p>
        </p:txBody>
      </p:sp>
    </p:spTree>
    <p:extLst>
      <p:ext uri="{BB962C8B-B14F-4D97-AF65-F5344CB8AC3E}">
        <p14:creationId xmlns:p14="http://schemas.microsoft.com/office/powerpoint/2010/main" val="247621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OB&amp;GYN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129" y="2605653"/>
            <a:ext cx="8770571" cy="3810343"/>
          </a:xfrm>
        </p:spPr>
        <p:txBody>
          <a:bodyPr>
            <a:noAutofit/>
          </a:bodyPr>
          <a:lstStyle/>
          <a:p>
            <a:r>
              <a:rPr lang="en-US" sz="2400" dirty="0"/>
              <a:t>Para 0-0-0-0</a:t>
            </a:r>
          </a:p>
          <a:p>
            <a:r>
              <a:rPr lang="en-US" sz="2400" dirty="0"/>
              <a:t>LMP 28/10/59</a:t>
            </a:r>
          </a:p>
          <a:p>
            <a:r>
              <a:rPr lang="en-US" sz="2400" dirty="0"/>
              <a:t>PMP 7/10/59</a:t>
            </a:r>
          </a:p>
          <a:p>
            <a:r>
              <a:rPr lang="en-US" sz="2400" dirty="0"/>
              <a:t>Duration 5 day Interval 28-30 day </a:t>
            </a:r>
            <a:r>
              <a:rPr lang="th-TH" sz="2400" dirty="0"/>
              <a:t>ใช้ผ้าอนามัย </a:t>
            </a:r>
            <a:r>
              <a:rPr lang="en-US" sz="2400" dirty="0"/>
              <a:t>3-5 pad</a:t>
            </a:r>
            <a:r>
              <a:rPr lang="th-TH" sz="2400" dirty="0"/>
              <a:t>ชุ่ม มีปวดประจำเดือน</a:t>
            </a:r>
          </a:p>
          <a:p>
            <a:r>
              <a:rPr lang="en-US" sz="2400" dirty="0"/>
              <a:t>6 </a:t>
            </a:r>
            <a:r>
              <a:rPr lang="th-TH" sz="2400" dirty="0"/>
              <a:t>เดือนที่ผ่านมาสังเกตว่ามีประจำเดือนมามากขึ้น </a:t>
            </a:r>
            <a:r>
              <a:rPr lang="en-US" sz="2400" dirty="0"/>
              <a:t>duration 5-7 day Interval </a:t>
            </a:r>
            <a:r>
              <a:rPr lang="th-TH" sz="2400" dirty="0"/>
              <a:t>ไม่สม่ำเสมอ </a:t>
            </a:r>
            <a:r>
              <a:rPr lang="en-US" sz="2400" dirty="0"/>
              <a:t>15-30 </a:t>
            </a:r>
            <a:r>
              <a:rPr lang="th-TH" sz="2400" dirty="0"/>
              <a:t>วัน ปวดประจำเดือนมากขึ้นจนต้องเปลี่ยนยา ทานเป็น</a:t>
            </a:r>
            <a:r>
              <a:rPr lang="en-US" sz="2400" dirty="0"/>
              <a:t>ibuprofen </a:t>
            </a:r>
            <a:r>
              <a:rPr lang="th-TH" sz="2400" dirty="0"/>
              <a:t>ทั้งแผง จากเดิมเป็นยาแก้ปวดประจำเดือนธรรมดา</a:t>
            </a:r>
            <a:r>
              <a:rPr lang="en-US" sz="2400" dirty="0"/>
              <a:t>(</a:t>
            </a:r>
            <a:r>
              <a:rPr lang="th-TH" sz="2400" dirty="0"/>
              <a:t>จำชื่อยาไม่ได้</a:t>
            </a:r>
            <a:r>
              <a:rPr lang="en-US" sz="2400" dirty="0"/>
              <a:t>)</a:t>
            </a:r>
            <a:r>
              <a:rPr lang="th-TH" sz="2400" dirty="0"/>
              <a:t> ใช้ผ้าอานามัย </a:t>
            </a:r>
            <a:r>
              <a:rPr lang="en-US" sz="2400" dirty="0"/>
              <a:t>5-10 pad </a:t>
            </a:r>
            <a:r>
              <a:rPr lang="th-TH" sz="2400" dirty="0"/>
              <a:t>ชุ่ม</a:t>
            </a:r>
          </a:p>
        </p:txBody>
      </p:sp>
    </p:spTree>
    <p:extLst>
      <p:ext uri="{BB962C8B-B14F-4D97-AF65-F5344CB8AC3E}">
        <p14:creationId xmlns:p14="http://schemas.microsoft.com/office/powerpoint/2010/main" val="263993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 &amp; GYNE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ไม่ได้ใช้ยาคุมกำเนิด </a:t>
            </a:r>
          </a:p>
          <a:p>
            <a:r>
              <a:rPr lang="th-TH" sz="2400" dirty="0"/>
              <a:t>ไม่เคยมีเพศสัมพันธ์</a:t>
            </a:r>
          </a:p>
          <a:p>
            <a:r>
              <a:rPr lang="th-TH" sz="2400" dirty="0"/>
              <a:t>ไม่เคยตรวจคัดกรองมะเร็งปากมดลูก</a:t>
            </a:r>
          </a:p>
          <a:p>
            <a:r>
              <a:rPr lang="en-US" sz="2400" dirty="0"/>
              <a:t>Menarche at 16 year</a:t>
            </a:r>
          </a:p>
          <a:p>
            <a:r>
              <a:rPr lang="th-TH" sz="2400" dirty="0"/>
              <a:t>ไม่เคยใช้ยาฮอร์โมนหรือสมุนไพรเสริม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13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 </a:t>
            </a:r>
            <a:r>
              <a:rPr lang="th-TH" dirty="0"/>
              <a:t>แรกรับ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Vital sign : Body temperature 38.8 C, Pulse rate 71 bpm, Respiratory rate 18/min, BP 127/81 mmHg</a:t>
            </a:r>
          </a:p>
          <a:p>
            <a:r>
              <a:rPr lang="en-US" sz="2400" dirty="0"/>
              <a:t>GA : A </a:t>
            </a:r>
            <a:r>
              <a:rPr lang="en-US" sz="2400" dirty="0" err="1"/>
              <a:t>thai</a:t>
            </a:r>
            <a:r>
              <a:rPr lang="en-US" sz="2400" dirty="0"/>
              <a:t> female good consciousness</a:t>
            </a:r>
          </a:p>
          <a:p>
            <a:r>
              <a:rPr lang="en-US" sz="2400" dirty="0"/>
              <a:t>HEENT : Not pale conjunctiva, anicteric sclera</a:t>
            </a:r>
          </a:p>
          <a:p>
            <a:r>
              <a:rPr lang="en-US" sz="2400" dirty="0"/>
              <a:t>CVS : Full&amp; Regular pulse, Normal S1S2, no murmur</a:t>
            </a:r>
          </a:p>
          <a:p>
            <a:r>
              <a:rPr lang="en-US" sz="2400" dirty="0"/>
              <a:t>RS : Clear both lungs, no adventitious sound</a:t>
            </a:r>
          </a:p>
        </p:txBody>
      </p:sp>
    </p:spTree>
    <p:extLst>
      <p:ext uri="{BB962C8B-B14F-4D97-AF65-F5344CB8AC3E}">
        <p14:creationId xmlns:p14="http://schemas.microsoft.com/office/powerpoint/2010/main" val="205751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 </a:t>
            </a:r>
            <a:r>
              <a:rPr lang="th-TH" dirty="0"/>
              <a:t>แรกรับ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Abd</a:t>
            </a:r>
            <a:r>
              <a:rPr lang="en-US" sz="2400" dirty="0"/>
              <a:t> : Soft, Normoactive bowel </a:t>
            </a:r>
            <a:r>
              <a:rPr lang="en-US" sz="2400" dirty="0" err="1"/>
              <a:t>soun</a:t>
            </a:r>
            <a:r>
              <a:rPr lang="en-US" sz="2400" dirty="0"/>
              <a:t>, Mass size 10 cm, soft consistency at Right lower quadrant, No guarding, No rebound tenderness</a:t>
            </a:r>
          </a:p>
          <a:p>
            <a:r>
              <a:rPr lang="en-US" sz="2400" dirty="0"/>
              <a:t>Ext : no clubbing of finger, no pitting edema, capillary refill &lt; second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581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18197"/>
            <a:ext cx="8770571" cy="4146997"/>
          </a:xfrm>
        </p:spPr>
        <p:txBody>
          <a:bodyPr>
            <a:noAutofit/>
          </a:bodyPr>
          <a:lstStyle/>
          <a:p>
            <a:r>
              <a:rPr lang="en-US" sz="2400" dirty="0"/>
              <a:t>21/11/59 at ER </a:t>
            </a:r>
            <a:r>
              <a:rPr lang="th-TH" sz="2400" dirty="0"/>
              <a:t>ทำ </a:t>
            </a:r>
            <a:r>
              <a:rPr lang="en-US" sz="2400" dirty="0"/>
              <a:t>TAS </a:t>
            </a:r>
            <a:r>
              <a:rPr lang="th-TH" sz="2400" dirty="0"/>
              <a:t>พบ </a:t>
            </a:r>
            <a:r>
              <a:rPr lang="en-US" sz="2400" dirty="0"/>
              <a:t>LOV 10.1x6.49 cm, ROV 14.5 x 8.29 cm hypoechoic extend to posterior uterus UA : WBC 5-10, RBC 0-1</a:t>
            </a:r>
          </a:p>
          <a:p>
            <a:r>
              <a:rPr lang="en-US" sz="2400" dirty="0"/>
              <a:t>CBC: </a:t>
            </a:r>
            <a:r>
              <a:rPr lang="en-US" sz="2400" dirty="0" err="1"/>
              <a:t>Hb</a:t>
            </a:r>
            <a:r>
              <a:rPr lang="en-US" sz="2400" dirty="0"/>
              <a:t> 9.2 </a:t>
            </a:r>
            <a:r>
              <a:rPr lang="en-US" sz="2400" dirty="0" err="1"/>
              <a:t>Hct</a:t>
            </a:r>
            <a:r>
              <a:rPr lang="en-US" sz="2400" dirty="0"/>
              <a:t> 29.6 WBC 13900 </a:t>
            </a:r>
            <a:r>
              <a:rPr lang="en-US" sz="2400" dirty="0" err="1"/>
              <a:t>Plt</a:t>
            </a:r>
            <a:r>
              <a:rPr lang="en-US" sz="2400" dirty="0"/>
              <a:t> 385,000                                  </a:t>
            </a:r>
          </a:p>
          <a:p>
            <a:r>
              <a:rPr lang="en-US" sz="2400" dirty="0"/>
              <a:t>Vaginal swab culture : Mix growth Electrolyte Na 134.7 K 3.2 Cl 99 HCO3 23.2 BUN 7.4 Cr 0.77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46851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926</TotalTime>
  <Words>1930</Words>
  <Application>Microsoft Office PowerPoint</Application>
  <PresentationFormat>Widescreen</PresentationFormat>
  <Paragraphs>117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Century Schoolbook</vt:lpstr>
      <vt:lpstr>Corbel</vt:lpstr>
      <vt:lpstr>Cordia New</vt:lpstr>
      <vt:lpstr>KodchiangUPC</vt:lpstr>
      <vt:lpstr>Feathered</vt:lpstr>
      <vt:lpstr>Case study 53</vt:lpstr>
      <vt:lpstr>Case</vt:lpstr>
      <vt:lpstr>Present illness</vt:lpstr>
      <vt:lpstr>Past history</vt:lpstr>
      <vt:lpstr>OB&amp;GYN history</vt:lpstr>
      <vt:lpstr>OB &amp; GYNE history</vt:lpstr>
      <vt:lpstr>Physical Examination แรกรับ</vt:lpstr>
      <vt:lpstr>Physical Examination แรกรับ</vt:lpstr>
      <vt:lpstr>Hospital course</vt:lpstr>
      <vt:lpstr>Hospital course</vt:lpstr>
      <vt:lpstr>Ovarian cyst</vt:lpstr>
      <vt:lpstr>Ovarian cyst</vt:lpstr>
      <vt:lpstr>Ovarian cyst</vt:lpstr>
      <vt:lpstr>Ovarian cyst แบ่งชนิดเป็น</vt:lpstr>
      <vt:lpstr>Ovarian cyst แบ่งชนิดเป็น</vt:lpstr>
      <vt:lpstr>Differential diagnosis</vt:lpstr>
      <vt:lpstr>Infected bilateral ovarian cyst</vt:lpstr>
      <vt:lpstr>Infected bilateral ovarian cyst</vt:lpstr>
      <vt:lpstr>Bilateral ovarian cyst with leakage complication</vt:lpstr>
      <vt:lpstr>Bilateral ovarian cyst with twisted complication</vt:lpstr>
      <vt:lpstr>Tubo-ovarian abscess</vt:lpstr>
      <vt:lpstr>Malignancy ovarian cyst</vt:lpstr>
      <vt:lpstr>Malignant ovarian cyst</vt:lpstr>
      <vt:lpstr>Progress note</vt:lpstr>
      <vt:lpstr>Progress note</vt:lpstr>
      <vt:lpstr>Progress note</vt:lpstr>
      <vt:lpstr>Progress note</vt:lpstr>
      <vt:lpstr>Progress note</vt:lpstr>
      <vt:lpstr>Progress note</vt:lpstr>
      <vt:lpstr>Progress note</vt:lpstr>
      <vt:lpstr>Progress note</vt:lpstr>
      <vt:lpstr>Progress note</vt:lpstr>
      <vt:lpstr>Thank you for your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CASE</dc:title>
  <dc:creator>Ray</dc:creator>
  <cp:lastModifiedBy>Pawin PPP</cp:lastModifiedBy>
  <cp:revision>47</cp:revision>
  <dcterms:created xsi:type="dcterms:W3CDTF">2016-12-17T04:32:53Z</dcterms:created>
  <dcterms:modified xsi:type="dcterms:W3CDTF">2017-01-26T07:18:55Z</dcterms:modified>
</cp:coreProperties>
</file>