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6" r:id="rId3"/>
    <p:sldId id="257" r:id="rId4"/>
    <p:sldId id="258" r:id="rId5"/>
    <p:sldId id="259" r:id="rId6"/>
    <p:sldId id="283" r:id="rId7"/>
    <p:sldId id="260" r:id="rId8"/>
    <p:sldId id="261" r:id="rId9"/>
    <p:sldId id="262" r:id="rId10"/>
    <p:sldId id="265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84" r:id="rId22"/>
    <p:sldId id="275" r:id="rId23"/>
    <p:sldId id="285" r:id="rId24"/>
    <p:sldId id="277" r:id="rId25"/>
    <p:sldId id="278" r:id="rId26"/>
    <p:sldId id="279" r:id="rId27"/>
    <p:sldId id="280" r:id="rId28"/>
    <p:sldId id="281" r:id="rId29"/>
    <p:sldId id="286" r:id="rId30"/>
    <p:sldId id="282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7C2-0C88-49D0-BE0B-529F38486C45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9B55-B721-415B-B380-5D77B24322F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53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7C2-0C88-49D0-BE0B-529F38486C45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9B55-B721-415B-B380-5D77B2432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0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7C2-0C88-49D0-BE0B-529F38486C45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9B55-B721-415B-B380-5D77B2432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4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7C2-0C88-49D0-BE0B-529F38486C45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9B55-B721-415B-B380-5D77B2432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5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7C2-0C88-49D0-BE0B-529F38486C45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9B55-B721-415B-B380-5D77B24322F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21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7C2-0C88-49D0-BE0B-529F38486C45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9B55-B721-415B-B380-5D77B2432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7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7C2-0C88-49D0-BE0B-529F38486C45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9B55-B721-415B-B380-5D77B2432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4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7C2-0C88-49D0-BE0B-529F38486C45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9B55-B721-415B-B380-5D77B2432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7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7C2-0C88-49D0-BE0B-529F38486C45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9B55-B721-415B-B380-5D77B2432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5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8B57C2-0C88-49D0-BE0B-529F38486C45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D89B55-B721-415B-B380-5D77B2432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1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B57C2-0C88-49D0-BE0B-529F38486C45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9B55-B721-415B-B380-5D77B2432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5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8B57C2-0C88-49D0-BE0B-529F38486C45}" type="datetimeFigureOut">
              <a:rPr lang="en-US" smtClean="0"/>
              <a:t>26-Jan-17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D89B55-B721-415B-B380-5D77B24322F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95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study 52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0991" y="4956313"/>
            <a:ext cx="5300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Facilitator: Pawin </a:t>
            </a:r>
            <a:r>
              <a:rPr lang="en-US" dirty="0" err="1"/>
              <a:t>Puapornpong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Bishop</a:t>
            </a:r>
            <a:r>
              <a:rPr lang="en-US" baseline="0" dirty="0"/>
              <a:t> score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971574"/>
              </p:ext>
            </p:extLst>
          </p:nvPr>
        </p:nvGraphicFramePr>
        <p:xfrm>
          <a:off x="838200" y="1690688"/>
          <a:ext cx="10515600" cy="2629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81214485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10456333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1182038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465519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33756558"/>
                    </a:ext>
                  </a:extLst>
                </a:gridCol>
              </a:tblGrid>
              <a:tr h="3909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Bishop</a:t>
                      </a:r>
                      <a:r>
                        <a:rPr lang="en-US" baseline="0" dirty="0"/>
                        <a:t>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541057"/>
                  </a:ext>
                </a:extLst>
              </a:tr>
              <a:tr h="3909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Dilatation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725854"/>
                  </a:ext>
                </a:extLst>
              </a:tr>
              <a:tr h="3909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0-30%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40-50%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60-70%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80-100%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440430"/>
                  </a:ext>
                </a:extLst>
              </a:tr>
              <a:tr h="3909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-1,0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+1,+2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088057"/>
                  </a:ext>
                </a:extLst>
              </a:tr>
              <a:tr h="3909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soft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455453"/>
                  </a:ext>
                </a:extLst>
              </a:tr>
              <a:tr h="67470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Posterior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Mid-Posterior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anterior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96986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0800000" flipV="1">
            <a:off x="1359243" y="4601263"/>
            <a:ext cx="87856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/>
              <a:t>โดยทั่วไป หาก </a:t>
            </a:r>
            <a:r>
              <a:rPr lang="en-US" sz="2800" dirty="0"/>
              <a:t>Bishop Score </a:t>
            </a:r>
            <a:r>
              <a:rPr lang="th-TH" sz="2800" dirty="0"/>
              <a:t>มากกว่า </a:t>
            </a:r>
            <a:r>
              <a:rPr lang="en-US" sz="2800" dirty="0"/>
              <a:t>8 </a:t>
            </a:r>
            <a:r>
              <a:rPr lang="th-TH" sz="2800" dirty="0"/>
              <a:t>ถือว่ามี</a:t>
            </a:r>
            <a:r>
              <a:rPr lang="en-US" sz="2800" dirty="0"/>
              <a:t> favorable Cervix </a:t>
            </a:r>
            <a:r>
              <a:rPr lang="th-TH" sz="2800" dirty="0"/>
              <a:t>โอกาสที่จะชักนำการคลอดสำเร็จมีสูง ผู้ป่วยรายนี้ประเมิน </a:t>
            </a:r>
            <a:r>
              <a:rPr lang="en-US" sz="2800" dirty="0"/>
              <a:t>Bishop score</a:t>
            </a:r>
            <a:r>
              <a:rPr lang="th-TH" sz="2800" dirty="0"/>
              <a:t> ได้</a:t>
            </a:r>
            <a:r>
              <a:rPr lang="en-US" sz="2800" dirty="0"/>
              <a:t> 7</a:t>
            </a:r>
            <a:r>
              <a:rPr lang="th-TH" sz="2800" dirty="0"/>
              <a:t> คะแนน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1001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270" y="1842052"/>
            <a:ext cx="10859530" cy="4334910"/>
          </a:xfrm>
        </p:spPr>
        <p:txBody>
          <a:bodyPr>
            <a:normAutofit/>
          </a:bodyPr>
          <a:lstStyle/>
          <a:p>
            <a:r>
              <a:rPr lang="en-US" sz="2800" b="1" dirty="0"/>
              <a:t>Plan  for  management</a:t>
            </a:r>
            <a:endParaRPr lang="th-TH" sz="2800" dirty="0"/>
          </a:p>
          <a:p>
            <a:pPr marL="0" indent="0">
              <a:buNone/>
            </a:pPr>
            <a:r>
              <a:rPr lang="th-TH" sz="2800" dirty="0"/>
              <a:t>1.   การชักนำการคลอดโดยหัตถการ (</a:t>
            </a:r>
            <a:r>
              <a:rPr lang="en-US" sz="2800" dirty="0"/>
              <a:t>Surgical Induction of labor)</a:t>
            </a:r>
          </a:p>
          <a:p>
            <a:pPr marL="0" indent="0">
              <a:buNone/>
            </a:pPr>
            <a:r>
              <a:rPr lang="en-US" sz="2800" dirty="0"/>
              <a:t>2.  </a:t>
            </a:r>
            <a:r>
              <a:rPr lang="th-TH" sz="2800" dirty="0"/>
              <a:t>การชักนำการคลอดโดยการใช้ยา (</a:t>
            </a:r>
            <a:r>
              <a:rPr lang="en-US" sz="2800" dirty="0"/>
              <a:t>Medical induction of labor)</a:t>
            </a:r>
            <a:endParaRPr lang="th-TH" sz="2800" dirty="0"/>
          </a:p>
          <a:p>
            <a:pPr marL="0" indent="0">
              <a:buNone/>
            </a:pPr>
            <a:r>
              <a:rPr lang="en-US" sz="2800" dirty="0"/>
              <a:t> </a:t>
            </a:r>
            <a:r>
              <a:rPr lang="th-TH" sz="2800" b="1" dirty="0"/>
              <a:t>การชักนำการคลอดโดยหัตถการ </a:t>
            </a:r>
            <a:endParaRPr lang="th-TH" sz="2800" dirty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th-TH" sz="2800" dirty="0"/>
              <a:t> </a:t>
            </a:r>
            <a:r>
              <a:rPr lang="th-TH" sz="2800" b="1" dirty="0"/>
              <a:t>การเจาะถุงน้ำคร่ำ  (</a:t>
            </a:r>
            <a:r>
              <a:rPr lang="en-US" sz="2800" b="1" dirty="0" err="1"/>
              <a:t>Amniotomy</a:t>
            </a:r>
            <a:r>
              <a:rPr lang="en-US" sz="2800" b="1" dirty="0"/>
              <a:t>)</a:t>
            </a:r>
            <a:r>
              <a:rPr lang="en-US" sz="2800" dirty="0"/>
              <a:t>  </a:t>
            </a:r>
            <a:r>
              <a:rPr lang="th-TH" sz="2800" dirty="0"/>
              <a:t>การเจาะถุงน้ำคร่ำเป็นการชักนำการคลอดเป็นการส่งเสริมการคลอดให้ดียิ่งขึ้น  แล้วการเจาะถุงน้ำคร่ำเป็นหัตถการทางสูติศาสตร์ที่ทำกันอย่างแพร่หลาย</a:t>
            </a:r>
            <a:r>
              <a:rPr lang="en-US" sz="2800" dirty="0"/>
              <a:t> </a:t>
            </a:r>
            <a:r>
              <a:rPr lang="th-TH" sz="2800" dirty="0"/>
              <a:t>โดยกลไกที่ช่วยให้เจ็บครรภ์คลอดเชื่อว่าเกี่ยวกับการหลั่งพรอสตาแกลนดินส์  ซึ่งพบว่าสูงขึ้นภายใน 15 นาทีหลังการทำหัตถการจึงมีผลให้ปากมดลูกมีความพร้อมมากขึ้นและเกิดการหดรัดตัวของมดลูก</a:t>
            </a:r>
          </a:p>
          <a:p>
            <a:pPr marL="0" indent="0">
              <a:buNone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586658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วิธีการเจาะถุงน้ำคร่ำ</a:t>
            </a:r>
            <a:br>
              <a:rPr lang="th-TH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8313"/>
            <a:ext cx="10515600" cy="4268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dirty="0"/>
              <a:t>1.   ให้สตรีตั้งครรภ์นอนชันเข่าหรืออยู่ในท่าขบนั่ง (</a:t>
            </a:r>
            <a:r>
              <a:rPr lang="en-US" dirty="0"/>
              <a:t>lithotomy)  </a:t>
            </a:r>
            <a:r>
              <a:rPr lang="th-TH" dirty="0"/>
              <a:t>สอด </a:t>
            </a:r>
            <a:r>
              <a:rPr lang="en-US" dirty="0"/>
              <a:t>bed pan </a:t>
            </a:r>
            <a:r>
              <a:rPr lang="th-TH" dirty="0"/>
              <a:t>ไว้ใต้ก้นเพื่อรองรับน้ำคร่ำ ทำความสะอาดปากช่องคลอดและฝีเย็บด้วยน้ำยาฆ่าเชื้อโรค  ผู้ทำการเจาะถุงน้ำคร่ำต้องสวมถุงมือปราศจากเชื้อและชโลมด้วยน้ำยาหล่อลื่น</a:t>
            </a:r>
          </a:p>
          <a:p>
            <a:pPr marL="0" indent="0">
              <a:buNone/>
            </a:pPr>
            <a:r>
              <a:rPr lang="th-TH" dirty="0"/>
              <a:t>2.    ทำการตรวจภายในและสำรวจว่าบริเวณ </a:t>
            </a:r>
            <a:r>
              <a:rPr lang="en-US" dirty="0"/>
              <a:t>fornix </a:t>
            </a:r>
            <a:r>
              <a:rPr lang="th-TH" dirty="0"/>
              <a:t>ว่าไม่มีรกเกาะต่ำ  แล้วสอดนิ้วชี้และนิ้วกลางเข้าไปในปากมดลูก  คลำดูว่ามีเส้นเลือดทอดผ่านบนถุงน้ำคร่ำ หรือมีสายสะดือลงมาต่ำกว่าส่วนนำหรือไม่ หากมีควรผ่าตัดคลอด</a:t>
            </a:r>
          </a:p>
          <a:p>
            <a:pPr marL="0" indent="0">
              <a:buNone/>
            </a:pPr>
            <a:r>
              <a:rPr lang="th-TH" dirty="0"/>
              <a:t>3.     หากไม่มีภาวะที่เป็นข้อห้ามต่อการเจาะถุงน้ำคร่ำดังที่กล่าวไว้ในข้อ 2 ให้ใช้นิ้วเซาะแยกถุงน้ำคร่ำออกจากปากมดลูกและมดลูกส่วนล่าง</a:t>
            </a:r>
          </a:p>
          <a:p>
            <a:pPr marL="0" indent="0">
              <a:buNone/>
            </a:pPr>
            <a:r>
              <a:rPr lang="th-TH" dirty="0"/>
              <a:t>4.    สอดเครื่องมือที่มีเขี้ยว</a:t>
            </a:r>
            <a:r>
              <a:rPr lang="th-TH" dirty="0" err="1"/>
              <a:t>เล็กๆ</a:t>
            </a:r>
            <a:r>
              <a:rPr lang="th-TH" dirty="0"/>
              <a:t> </a:t>
            </a:r>
            <a:r>
              <a:rPr lang="en-US" dirty="0"/>
              <a:t>Allis forceps </a:t>
            </a:r>
            <a:r>
              <a:rPr lang="th-TH" dirty="0"/>
              <a:t>เข้าไประหว่างนิ้วมือทั้งสอง  แล้วจับถุงน้ำบิดหรือดึงลงมาเบา ๆ ให้ถุงน้ำคร่ำแตก   ถ้าถุงน้ำโป่งพองก็จะเห็นน้ำคร่ำไหลออกมาทางปากช่องคลอด  แต่ถ้าถุงน้ำไม่โป่งพอง หรือติดหนังศีรษะก็จะไม่เห็นน้ำคร่ำไหลออกมา   ควรสังเกตว่ามีเส้นผมติดมากับปลายเครื่องมือหรือไม่  ถ้ามี แสดงว่าถุงน้ำได้รับการเจาะแล้ว  ในกรณีที่ไม่มีน้ำคร่ำไหลออกมาเลย อาจใช้นิ้วดันศีรษะขึ้นไปเล็กน้อย  เพื่อให้น้ำคร่ำไหลลงมา</a:t>
            </a:r>
          </a:p>
          <a:p>
            <a:pPr marL="0" indent="0">
              <a:buNone/>
            </a:pPr>
            <a:r>
              <a:rPr lang="th-TH" dirty="0"/>
              <a:t>5.    เอาเครื่องมือเจาะออกจากช่องคลอดโดยคานิ้วมือทั้งสองไว้ในปากมดลูกก่อนเพื่อถ่างขยายรูแตกบนถุงน้ำให้กว้างออก  แล้วค่อย ๆ ปล่อยให้น้ำคร่ำไหลออกมาช้า ๆ สังเกตสีและลักษณะของน้ำคร่ำ อาจให้ผู้ช่วยดันบริเวณยอดมดลูกเพื่อให้ส่วนนำลงมาในเชิงกรานไม่เลื่อนขึ้นไป</a:t>
            </a:r>
          </a:p>
          <a:p>
            <a:pPr marL="0" indent="0">
              <a:buNone/>
            </a:pPr>
            <a:r>
              <a:rPr lang="th-TH" dirty="0"/>
              <a:t>6.     ตรวจให้แน่ใจอีกครั้งว่าไม่มีสายสะดือย้อยลงมา  ฟังเสียงหัวใจทารกหลังจากเจาะถุงน้ำคร่ำเสร็จแล้ว                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32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การชักนำการคลอดโดยการใช้ยา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b="1" dirty="0"/>
              <a:t>การใช้ </a:t>
            </a:r>
            <a:r>
              <a:rPr lang="en-US" sz="2400" b="1" dirty="0"/>
              <a:t>oxytocin </a:t>
            </a:r>
            <a:r>
              <a:rPr lang="th-TH" sz="2400" b="1" dirty="0"/>
              <a:t>ทางหลอดเลือดดำ</a:t>
            </a:r>
          </a:p>
          <a:p>
            <a:r>
              <a:rPr lang="en-US" sz="2400" dirty="0"/>
              <a:t>oxytocin </a:t>
            </a:r>
            <a:r>
              <a:rPr lang="th-TH" sz="2400" dirty="0"/>
              <a:t>เป็น </a:t>
            </a:r>
            <a:r>
              <a:rPr lang="en-US" sz="2400" dirty="0"/>
              <a:t>octapeptide hormone </a:t>
            </a:r>
            <a:r>
              <a:rPr lang="th-TH" sz="2400" dirty="0"/>
              <a:t>ที่สร้างจาก </a:t>
            </a:r>
            <a:r>
              <a:rPr lang="en-US" sz="2400" dirty="0"/>
              <a:t>hypothalamus </a:t>
            </a:r>
            <a:r>
              <a:rPr lang="th-TH" sz="2400" dirty="0"/>
              <a:t>และมาเก็บที่ต่อมใต้สมองส่วนหลังโดยระดับของ </a:t>
            </a:r>
            <a:r>
              <a:rPr lang="en-US" sz="2400" dirty="0"/>
              <a:t>oxytocin </a:t>
            </a:r>
            <a:r>
              <a:rPr lang="th-TH" sz="2400" dirty="0"/>
              <a:t>ในกระแสเลือดจะสูงขึ้นตามอายุครรภ์  ขณะที่ในกล้ามเนื้อมดลูกก็มี </a:t>
            </a:r>
            <a:r>
              <a:rPr lang="en-US" sz="2400" dirty="0"/>
              <a:t>oxytocin receptors </a:t>
            </a:r>
            <a:r>
              <a:rPr lang="th-TH" sz="2400" dirty="0"/>
              <a:t>ซึ่ง </a:t>
            </a:r>
            <a:r>
              <a:rPr lang="en-US" sz="2400" dirty="0"/>
              <a:t>receptor </a:t>
            </a:r>
            <a:r>
              <a:rPr lang="th-TH" sz="2400" dirty="0"/>
              <a:t>ก็มีจำนวนเพิ่มขึ้นตามอายุครรภ์  ดังนั้นการตอบสนองของกล้ามเนื้อมดลูกต่อ </a:t>
            </a:r>
            <a:r>
              <a:rPr lang="en-US" sz="2400" dirty="0"/>
              <a:t>oxytocin </a:t>
            </a:r>
            <a:r>
              <a:rPr lang="th-TH" sz="2400" dirty="0"/>
              <a:t>จึงสูงขึ้นตามอายุครรภ์</a:t>
            </a:r>
            <a:r>
              <a:rPr lang="th-TH" sz="2400" b="1" dirty="0"/>
              <a:t>                </a:t>
            </a:r>
          </a:p>
          <a:p>
            <a:r>
              <a:rPr lang="th-TH" sz="2400" b="1" dirty="0"/>
              <a:t>การบริหารยา </a:t>
            </a:r>
            <a:r>
              <a:rPr lang="en-US" sz="2400" b="1" dirty="0"/>
              <a:t>Oxytocin</a:t>
            </a:r>
            <a:endParaRPr lang="en-US" sz="2400" dirty="0"/>
          </a:p>
          <a:p>
            <a:r>
              <a:rPr lang="en-US" sz="2400" dirty="0"/>
              <a:t>oxytocin</a:t>
            </a:r>
            <a:r>
              <a:rPr lang="th-TH" sz="2400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Syntocinon</a:t>
            </a:r>
            <a:r>
              <a:rPr lang="en-US" sz="2400" dirty="0"/>
              <a:t>)  IV</a:t>
            </a:r>
            <a:r>
              <a:rPr lang="th-TH" sz="2400" dirty="0"/>
              <a:t> ผสม</a:t>
            </a:r>
            <a:r>
              <a:rPr lang="en-US" sz="2400" dirty="0"/>
              <a:t> 10 U  in </a:t>
            </a:r>
            <a:r>
              <a:rPr lang="th-TH" sz="2400" dirty="0"/>
              <a:t>5 % </a:t>
            </a:r>
            <a:r>
              <a:rPr lang="en-US" sz="2400" dirty="0"/>
              <a:t>dextrose 1000 ml start rate 12 ml/</a:t>
            </a:r>
            <a:r>
              <a:rPr lang="en-US" sz="2400" dirty="0" err="1"/>
              <a:t>hr</a:t>
            </a:r>
            <a:r>
              <a:rPr lang="en-US" sz="2400" dirty="0"/>
              <a:t> add</a:t>
            </a:r>
            <a:r>
              <a:rPr lang="th-TH" sz="2400" dirty="0"/>
              <a:t>ได้ทีละ</a:t>
            </a:r>
            <a:r>
              <a:rPr lang="en-US" sz="2400" dirty="0"/>
              <a:t> 6 ml/</a:t>
            </a:r>
            <a:r>
              <a:rPr lang="en-US" sz="2400" dirty="0" err="1"/>
              <a:t>hr</a:t>
            </a:r>
            <a:r>
              <a:rPr lang="en-US" sz="2400" dirty="0"/>
              <a:t>  </a:t>
            </a:r>
            <a:r>
              <a:rPr lang="th-TH" sz="2400" dirty="0"/>
              <a:t>จนกว่า</a:t>
            </a:r>
            <a:r>
              <a:rPr lang="en-US" sz="2400" dirty="0"/>
              <a:t>uterine contraction</a:t>
            </a:r>
            <a:r>
              <a:rPr lang="th-TH" sz="2400" dirty="0"/>
              <a:t> จะดีมีการหดรัดตัวของมดลูกใกล้เคียงกับการเจ็บครรภ์ตามธรรมชาติ คือ หดรัดตัวนาน 40-60 วินาที  และหดรัดตัวทุก ๆ  2-3 นาที</a:t>
            </a:r>
          </a:p>
        </p:txBody>
      </p:sp>
    </p:spTree>
    <p:extLst>
      <p:ext uri="{BB962C8B-B14F-4D97-AF65-F5344CB8AC3E}">
        <p14:creationId xmlns:p14="http://schemas.microsoft.com/office/powerpoint/2010/main" val="3131613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การดูแลหลังคลอด </a:t>
            </a:r>
            <a:r>
              <a:rPr lang="en-US" dirty="0"/>
              <a:t>Normal labor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5796"/>
          </a:xfrm>
        </p:spPr>
        <p:txBody>
          <a:bodyPr>
            <a:normAutofit fontScale="92500"/>
          </a:bodyPr>
          <a:lstStyle/>
          <a:p>
            <a:r>
              <a:rPr lang="en-US" sz="2400" b="1" dirty="0"/>
              <a:t>Plan for education	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1. </a:t>
            </a:r>
            <a:r>
              <a:rPr lang="th-TH" sz="2400" b="1" dirty="0"/>
              <a:t>การดูแลตนเองหลังคลอด</a:t>
            </a:r>
            <a:endParaRPr lang="en-US" sz="2400" dirty="0"/>
          </a:p>
          <a:p>
            <a:pPr marL="0" lvl="0" indent="0">
              <a:buNone/>
            </a:pPr>
            <a:r>
              <a:rPr lang="th-TH" sz="2400" b="1" dirty="0"/>
              <a:t>ระยะหลังคลอดทันที  </a:t>
            </a:r>
            <a:r>
              <a:rPr lang="en-US" sz="2400" dirty="0"/>
              <a:t>:  </a:t>
            </a:r>
            <a:r>
              <a:rPr lang="th-TH" sz="2400" dirty="0"/>
              <a:t>แพทย์ควรใช้มือนวดคลึงมดลูกจากหน้าท้อง  เพื่อให้กล้ามเนื้อมดลูกหดรัดตัวตลอดเวลา  เพื่อป้องกันการตกเลือดหลังคลอด  ผู้ป่วยควรได้รับการดูแลอย่างใกล้ชิดในห้องคลอด  หรือ  ห้องพักฟื้นอย่างน้อย </a:t>
            </a:r>
            <a:r>
              <a:rPr lang="en-US" sz="2400" dirty="0"/>
              <a:t>2 </a:t>
            </a:r>
            <a:r>
              <a:rPr lang="th-TH" sz="2400" dirty="0"/>
              <a:t>ชม.ก่อนกลับหอผู้ป่วย</a:t>
            </a:r>
            <a:endParaRPr lang="en-US" sz="2400" dirty="0"/>
          </a:p>
          <a:p>
            <a:pPr>
              <a:buFontTx/>
              <a:buChar char="-"/>
            </a:pPr>
            <a:r>
              <a:rPr lang="th-TH" sz="2400" dirty="0"/>
              <a:t>ถ้าปวดมากก็ให้ยาบรรเทาอาการปวด  ควรตรวจแผลทุกวัน</a:t>
            </a:r>
            <a:endParaRPr lang="en-US" sz="2400" dirty="0"/>
          </a:p>
          <a:p>
            <a:pPr>
              <a:buFontTx/>
              <a:buChar char="-"/>
            </a:pPr>
            <a:r>
              <a:rPr lang="th-TH" sz="2400" dirty="0"/>
              <a:t>แนะนำให้ใส่ผ้าอนามัย และเปลี่ยนผ้าอนามัยเมื่อผ้าอนามัยชุ่ม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th-TH" sz="2400" dirty="0"/>
              <a:t>แนะนำให้บริหารกล้ามเนื้อรอบปากช่องคลอดและกล้ามเนื้อเชิงกราน  จะช่วยให้แผลหายเร็วขึ้นและผนังช่องคลอดไม่หย่อน 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Early ambulation : </a:t>
            </a:r>
            <a:r>
              <a:rPr lang="th-TH" sz="2400" dirty="0"/>
              <a:t>แนะนำให้ปลี่ยนแปลงอิริยาบทภายใน  </a:t>
            </a:r>
            <a:r>
              <a:rPr lang="en-US" sz="2400" dirty="0"/>
              <a:t>24  </a:t>
            </a:r>
            <a:r>
              <a:rPr lang="th-TH" sz="2400" dirty="0"/>
              <a:t>ชั่วโมง    แต่ต้องระวังเวลายืนหรือนั่งทันที  อาจจะมีอาการเป็นลมหน้ามืดได้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69238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011" y="1845735"/>
            <a:ext cx="10058400" cy="40233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h-TH" sz="2800" b="1" dirty="0"/>
              <a:t>อาหาร</a:t>
            </a:r>
            <a:r>
              <a:rPr lang="en-US" sz="2800" dirty="0"/>
              <a:t>  :  </a:t>
            </a:r>
            <a:r>
              <a:rPr lang="th-TH" sz="2800" dirty="0"/>
              <a:t>รับประทานให้ครบทั้ง  </a:t>
            </a:r>
            <a:r>
              <a:rPr lang="en-US" sz="2800" dirty="0"/>
              <a:t>5  </a:t>
            </a:r>
            <a:r>
              <a:rPr lang="th-TH" sz="2800" dirty="0"/>
              <a:t>หมู่   นอกจากนี้  ควรงดเว้นอาหารรสจัด  ของหมักดอง  น้ำชากาแฟและเครื่องดื่มที่มี </a:t>
            </a:r>
            <a:r>
              <a:rPr lang="en-US" sz="2800" dirty="0"/>
              <a:t>alcohol  </a:t>
            </a:r>
            <a:r>
              <a:rPr lang="th-TH" sz="2800" dirty="0"/>
              <a:t>ผสมอยู่</a:t>
            </a:r>
            <a:endParaRPr lang="en-US" sz="2800" dirty="0"/>
          </a:p>
          <a:p>
            <a:pPr marL="0" lvl="0" indent="0">
              <a:buNone/>
            </a:pPr>
            <a:r>
              <a:rPr lang="th-TH" sz="2800" b="1" dirty="0"/>
              <a:t>หลังคลอด  </a:t>
            </a:r>
            <a:r>
              <a:rPr lang="en-US" sz="2800" dirty="0"/>
              <a:t>:  </a:t>
            </a:r>
            <a:r>
              <a:rPr lang="th-TH" sz="2800" dirty="0"/>
              <a:t>ควรได้พักผ่อนอย่างน้อย  </a:t>
            </a:r>
            <a:r>
              <a:rPr lang="en-US" sz="2800" dirty="0"/>
              <a:t>2</a:t>
            </a:r>
            <a:r>
              <a:rPr lang="th-TH" sz="2800" dirty="0"/>
              <a:t>  สัปดาห์  ควรงดยกของหนัก  เพราะอาจส่งผลต่อการเกิดกระบังลมหย่อนได้</a:t>
            </a:r>
            <a:endParaRPr lang="en-US" sz="2800" dirty="0"/>
          </a:p>
          <a:p>
            <a:pPr marL="0" lvl="0" indent="0">
              <a:buNone/>
            </a:pPr>
            <a:r>
              <a:rPr lang="th-TH" sz="2800" b="1" dirty="0"/>
              <a:t>การดูแลเต้านมและหัวนม  </a:t>
            </a:r>
            <a:r>
              <a:rPr lang="en-US" sz="2800" dirty="0"/>
              <a:t>:  </a:t>
            </a:r>
            <a:r>
              <a:rPr lang="th-TH" sz="2800" dirty="0"/>
              <a:t>ควรทำความสะอาดหัวนมและลานนม  ก่อนและหลังให้นมบุตร  </a:t>
            </a:r>
            <a:endParaRPr lang="en-US" sz="2800" dirty="0"/>
          </a:p>
          <a:p>
            <a:pPr marL="0" lvl="0" indent="0">
              <a:buNone/>
            </a:pPr>
            <a:r>
              <a:rPr lang="th-TH" sz="2800" b="1" dirty="0"/>
              <a:t>การมีเพศสัมพันธ์ </a:t>
            </a:r>
            <a:r>
              <a:rPr lang="en-US" sz="2800" b="1" dirty="0"/>
              <a:t>: </a:t>
            </a:r>
            <a:r>
              <a:rPr lang="th-TH" sz="2800" dirty="0"/>
              <a:t>ควรงดการมีเพศสัมพันธ์จนกระทั่งแผลหายปวด หรือราว  </a:t>
            </a:r>
            <a:r>
              <a:rPr lang="en-US" sz="2800" dirty="0"/>
              <a:t>6</a:t>
            </a:r>
            <a:r>
              <a:rPr lang="th-TH" sz="2800" dirty="0"/>
              <a:t>  สัปดาห์แรกหลังคลอดหรือจนกว่าแพทย์นัด  ถ้าหากมีอาการเลือดออกจากช่องคลอดผิดปกติ แนะนำให้รีบมาพบแพทย์โดยทันที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8519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แนะนำเรื่องการคุมกำเนิด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2800" dirty="0"/>
              <a:t>ครั้งนี้ผู้ป่วยมาคลอดบุตรคนแรก และยังไม่แน่ใจว่าต้องการมีบุตรเพิ่มหรือไม่ ควรแนะนำให้ผู้ป่วยคุมกำเนิดแบบชั่วคราว โดย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 </a:t>
            </a:r>
            <a:r>
              <a:rPr lang="th-TH" sz="2800" dirty="0"/>
              <a:t> ควรอธิบายให้ผู้ป่วยทราบถึงวิธีการคุมกำเนิดต่างๆ ที่เหมาะสมกับผู้ป่วยรายนี้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  </a:t>
            </a:r>
            <a:r>
              <a:rPr lang="th-TH" sz="2800" dirty="0"/>
              <a:t>บอกทั้งข้อดีและข้อเสียของแต่ละวิธี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 </a:t>
            </a:r>
            <a:r>
              <a:rPr lang="th-TH" sz="2800" dirty="0"/>
              <a:t>ให้ผู้ป่วยตัดสินใจเลือกวิธีคุมกำเนิดเอง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 </a:t>
            </a:r>
            <a:r>
              <a:rPr lang="th-TH" sz="2800" dirty="0"/>
              <a:t>เมื่อผู้ป่วยเลือกว่าจะใช้การคุมกำเนิดวิธีใดแล้ว ควรให้คำแนะนำเพิ่มเติม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th-TH" sz="2800" dirty="0"/>
              <a:t>โดยผู้ป่วยรายนี้ต้องการคุมกำเนิดโดยการฉีดยาคุมกำเนิด ซึ่งควรแนะนำยาคุมกำเนิดจำพวก </a:t>
            </a:r>
            <a:r>
              <a:rPr lang="en-US" sz="2800" dirty="0"/>
              <a:t>progesterone </a:t>
            </a:r>
            <a:r>
              <a:rPr lang="th-TH" sz="2800" dirty="0"/>
              <a:t>ซึ่งเหมาะกับแม่ที่ให้นมบุตร พร้อมทั้งอธิบายวิธีฉีดยาคุมกำเนิด และบอกประโยชน์และข้อเสียของการฉีดยาคุมกำเนิด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5841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แนะนำให้เลี้ยงบุตรด้วยนมแม่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h-TH" sz="2800" dirty="0"/>
              <a:t>ให้บุตรดูดนมแม่ให้เร็วที่สุด  ภายในครึ่งชั่วโมงแรก</a:t>
            </a:r>
            <a:endParaRPr lang="en-US" sz="2800" dirty="0"/>
          </a:p>
          <a:p>
            <a:pPr>
              <a:buFontTx/>
              <a:buChar char="-"/>
            </a:pPr>
            <a:r>
              <a:rPr lang="th-TH" sz="2800" dirty="0"/>
              <a:t>ให้ดูดทุก </a:t>
            </a:r>
            <a:r>
              <a:rPr lang="en-US" sz="2800" dirty="0"/>
              <a:t>2-3</a:t>
            </a:r>
            <a:r>
              <a:rPr lang="th-TH" sz="2800" dirty="0"/>
              <a:t>  ชั่วโมง  โดยให้ลูกใช้เหงือกงับลงบนลานหัวนม  และให้นมลูกในท่าสบาย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/>
              <a:t> </a:t>
            </a:r>
            <a:r>
              <a:rPr lang="th-TH" sz="2800" dirty="0"/>
              <a:t>ควรจับเด็กเรอ  หลังการกินนม เพื่อป้องกันท้องอืด</a:t>
            </a:r>
            <a:endParaRPr lang="en-US" sz="2800" dirty="0"/>
          </a:p>
          <a:p>
            <a:pPr>
              <a:buFontTx/>
              <a:buChar char="-"/>
            </a:pPr>
            <a:r>
              <a:rPr lang="th-TH" sz="2800" dirty="0"/>
              <a:t>หลังให้นม  มารดาควรเช็ดหัวนมให้สะอาด</a:t>
            </a:r>
            <a:endParaRPr lang="en-US" sz="2800" dirty="0"/>
          </a:p>
          <a:p>
            <a:pPr>
              <a:buFontTx/>
              <a:buChar char="-"/>
            </a:pPr>
            <a:r>
              <a:rPr lang="th-TH" sz="2800" dirty="0"/>
              <a:t>ใส่เสื้อชั้นในที่ไม่คับหรือหลวมจนเกินไป</a:t>
            </a:r>
            <a:endParaRPr lang="en-US" sz="2800" dirty="0"/>
          </a:p>
          <a:p>
            <a:pPr>
              <a:buFontTx/>
              <a:buChar char="-"/>
            </a:pPr>
            <a:r>
              <a:rPr lang="th-TH" sz="2800" dirty="0"/>
              <a:t>ควร</a:t>
            </a:r>
            <a:r>
              <a:rPr lang="th-TH" sz="2800" b="1" u="sng" dirty="0">
                <a:solidFill>
                  <a:srgbClr val="FF0000"/>
                </a:solidFill>
              </a:rPr>
              <a:t>ให้บุตรกินนมแม่อย่างเดียว  </a:t>
            </a:r>
            <a:r>
              <a:rPr lang="en-US" sz="2800" b="1" u="sng" dirty="0">
                <a:solidFill>
                  <a:srgbClr val="FF0000"/>
                </a:solidFill>
              </a:rPr>
              <a:t>6</a:t>
            </a:r>
            <a:r>
              <a:rPr lang="th-TH" sz="2800" b="1" u="sng" dirty="0">
                <a:solidFill>
                  <a:srgbClr val="FF0000"/>
                </a:solidFill>
              </a:rPr>
              <a:t>  เดือน หลังจากนั้น กินนมแม่ร่วมกับการให้อาหารเสริมตามวัย จนกระทั่งสองปีหรือนานกว่านั้น ขึ้นอยู่กับความต้องการของมารดาและทารก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03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แนะนำเรื่องการเข้ารับวัคซีนของบุตรและติดตามพัฒนาการ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/>
              <a:t>	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- </a:t>
            </a:r>
            <a:r>
              <a:rPr lang="th-TH" sz="3200" dirty="0"/>
              <a:t>หลังคลอด จะได้รับวัคซีนป้องกันวัณโรค  และไวรัสตับอักเสบบี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- </a:t>
            </a:r>
            <a:r>
              <a:rPr lang="th-TH" sz="3200" dirty="0"/>
              <a:t>ครั้งต่อไปต้องพามารับวัคซีน  คือ  เมื่ออายุ  </a:t>
            </a:r>
            <a:r>
              <a:rPr lang="en-US" sz="3200" dirty="0"/>
              <a:t>1</a:t>
            </a:r>
            <a:r>
              <a:rPr lang="th-TH" sz="3200" dirty="0"/>
              <a:t>  เดือน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   - </a:t>
            </a:r>
            <a:r>
              <a:rPr lang="th-TH" sz="3200" dirty="0"/>
              <a:t>แนะนำในเรื่องการติดตามการเจริญเติบโต  และพัฒนาการ ตามคู่มือดูแลสุขภาพเด็ก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0274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Topic : Induction of labor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Induction of labor</a:t>
            </a:r>
            <a:r>
              <a:rPr lang="en-US" sz="2400" dirty="0"/>
              <a:t>  </a:t>
            </a:r>
            <a:r>
              <a:rPr lang="th-TH" sz="2400" dirty="0"/>
              <a:t>คือ การชักนำให้เกิดการเจ็บครรภ์คลอด หรือทำให้การตั้งครรภ์สิ้นสุดลง โดยทำให้มดลูกมีการหดรัดตัวและ/หรือ ร่วมกับการทำให้ปากมดลูกนุ่ม เพื่อให้เกิดการเจ็บครรภ์คลอดขึ้นมาโดยที่สตรีตั้งครรภ์นั้นยังไม่มีการเจ็บครรภ์เองมาก่อน</a:t>
            </a:r>
          </a:p>
          <a:p>
            <a:r>
              <a:rPr lang="en-US" sz="2400" b="1" dirty="0"/>
              <a:t>Elective Induction of labor </a:t>
            </a:r>
            <a:r>
              <a:rPr lang="th-TH" sz="2400" dirty="0"/>
              <a:t>คือการชักนำการคลอดแบบนัดหมาย ซึ่งเพื่อความสะดวกของแพทย์ และ/หรือ สตรีตั้งครรภ์  ไม่ควรกระทำเพราะว่าไม่เป็นไปอย่างธรรมชาติ ไม่มีข้อบ่งชี้ และเพิ่มอัตราการผ่าตัดคลอดโดยเฉพาะอย่างยิ่งในสตรีที่ไม่เคยคลอดบุตรมาก่อน </a:t>
            </a:r>
            <a:r>
              <a:rPr lang="en-US" sz="2400" dirty="0"/>
              <a:t> </a:t>
            </a:r>
            <a:r>
              <a:rPr lang="th-TH" sz="2400" dirty="0"/>
              <a:t>ดังนั้นการชักนำการคลอดควรกระทำอย่างมีข้อบ่งชี้  ทราบอายุครรภ์ที่แน่นอน เพราะต้องให้มั่นใจว่าไม่ชักนำการคลอดทารกก่อนกำหนดออกมาโดยเข้าใจผิดว่าเป็นทารกครบกำหนดคลอด และไม่เพิ่มอัตราการผ่าตัดคลอดจากการชักนำการคลอดล้มเหลว (</a:t>
            </a:r>
            <a:r>
              <a:rPr lang="en-US" sz="2400" dirty="0"/>
              <a:t>Failed induction)  </a:t>
            </a:r>
            <a:r>
              <a:rPr lang="th-TH" sz="2400" dirty="0"/>
              <a:t>เพราะชักนำในสตรีครรภ์แรกที่ปากมดลูกไม่พร้อมโดยไม่มีเหตุผลของการชักนำการคลอดที่เหมาะสม</a:t>
            </a:r>
          </a:p>
          <a:p>
            <a:r>
              <a:rPr lang="en-US" sz="2400" b="1" dirty="0"/>
              <a:t>Augmentation of labor</a:t>
            </a:r>
            <a:r>
              <a:rPr lang="en-US" sz="2400" dirty="0"/>
              <a:t> </a:t>
            </a:r>
            <a:r>
              <a:rPr lang="th-TH" sz="2400" dirty="0"/>
              <a:t>คือการส่งเสริมการคลอด มีความหมายที่แตกต่างจากการชักนำการคลอดเพราะเป็นการช่วยกระตุ้นเสริมให้มดลูกมีการหดรัดตัวที่ดียิ่งขึ้นหลังจากที่มีการเจ็บครรภ์คลอดเองมาก่อนแล้ว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482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0421" y="1329290"/>
            <a:ext cx="9144000" cy="1655762"/>
          </a:xfrm>
        </p:spPr>
        <p:txBody>
          <a:bodyPr>
            <a:noAutofit/>
          </a:bodyPr>
          <a:lstStyle/>
          <a:p>
            <a:pPr algn="l"/>
            <a:r>
              <a:rPr lang="th-TH" b="1" dirty="0"/>
              <a:t>วันที่เข้าโรงพยาบาล	</a:t>
            </a:r>
            <a:r>
              <a:rPr lang="en-US" dirty="0"/>
              <a:t>:</a:t>
            </a:r>
            <a:r>
              <a:rPr lang="th-TH" dirty="0"/>
              <a:t>	</a:t>
            </a:r>
            <a:r>
              <a:rPr lang="en-US" dirty="0"/>
              <a:t>29 </a:t>
            </a:r>
            <a:r>
              <a:rPr lang="th-TH" dirty="0"/>
              <a:t>พฤจิกายน </a:t>
            </a:r>
            <a:r>
              <a:rPr lang="en-US" dirty="0"/>
              <a:t>2559</a:t>
            </a:r>
          </a:p>
          <a:p>
            <a:pPr algn="l"/>
            <a:r>
              <a:rPr lang="th-TH" b="1" dirty="0"/>
              <a:t>แหล่งข้อมูลผู้ป่วย	</a:t>
            </a:r>
            <a:r>
              <a:rPr lang="en-US" dirty="0"/>
              <a:t>:	</a:t>
            </a:r>
            <a:r>
              <a:rPr lang="th-TH" dirty="0"/>
              <a:t>ผู้ป่วย  และคู่มือการฝากครรภ์</a:t>
            </a:r>
            <a:endParaRPr lang="en-US" dirty="0"/>
          </a:p>
          <a:p>
            <a:pPr algn="l"/>
            <a:r>
              <a:rPr lang="th-TH" b="1" dirty="0"/>
              <a:t>ข้อมูลผู้ป่วย	</a:t>
            </a:r>
            <a:r>
              <a:rPr lang="en-US" dirty="0"/>
              <a:t>:	</a:t>
            </a:r>
            <a:r>
              <a:rPr lang="th-TH" dirty="0"/>
              <a:t>หญิงไทยคู่  อายุ  </a:t>
            </a:r>
            <a:r>
              <a:rPr lang="en-US" dirty="0"/>
              <a:t>28 </a:t>
            </a:r>
            <a:r>
              <a:rPr lang="th-TH" dirty="0"/>
              <a:t>ปี  อาชีพรับราชการ </a:t>
            </a:r>
            <a:endParaRPr lang="en-US" dirty="0"/>
          </a:p>
          <a:p>
            <a:pPr algn="l" defTabSz="233679">
              <a:defRPr sz="1280"/>
            </a:pPr>
            <a:endParaRPr lang="th-TH" sz="2800" dirty="0">
              <a:cs typeface="+mj-cs"/>
            </a:endParaRPr>
          </a:p>
          <a:p>
            <a:pPr algn="l" defTabSz="233679">
              <a:defRPr sz="1280"/>
            </a:pPr>
            <a:r>
              <a:rPr lang="en-US" sz="2800" dirty="0">
                <a:cs typeface="+mj-cs"/>
              </a:rPr>
              <a:t>Chief complaint: </a:t>
            </a:r>
            <a:r>
              <a:rPr lang="th-TH" sz="2800" dirty="0">
                <a:cs typeface="+mj-cs"/>
              </a:rPr>
              <a:t>นัดมาชักนำการคลอด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71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ข้อบ่งชี้ในการชักนำการคลอด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1855304"/>
            <a:ext cx="11318790" cy="4520782"/>
          </a:xfrm>
        </p:spPr>
        <p:txBody>
          <a:bodyPr numCol="1">
            <a:normAutofit fontScale="92500" lnSpcReduction="10000"/>
          </a:bodyPr>
          <a:lstStyle/>
          <a:p>
            <a:pPr marL="0" indent="0">
              <a:buNone/>
            </a:pPr>
            <a:r>
              <a:rPr lang="th-TH" sz="2400" b="1" dirty="0">
                <a:solidFill>
                  <a:srgbClr val="FF0000"/>
                </a:solidFill>
              </a:rPr>
              <a:t>ข้อบ่งชี้ทางทารก</a:t>
            </a:r>
          </a:p>
          <a:p>
            <a:r>
              <a:rPr lang="en-US" sz="2400" dirty="0"/>
              <a:t>Fetal growth restriction</a:t>
            </a:r>
          </a:p>
          <a:p>
            <a:r>
              <a:rPr lang="en-US" sz="2400" dirty="0"/>
              <a:t>Premature rupture of membranes(PROM)</a:t>
            </a:r>
          </a:p>
          <a:p>
            <a:r>
              <a:rPr lang="en-US" sz="2400" dirty="0" err="1"/>
              <a:t>Chorioamnionitis</a:t>
            </a:r>
            <a:endParaRPr lang="en-US" sz="2400" dirty="0"/>
          </a:p>
          <a:p>
            <a:r>
              <a:rPr lang="en-US" sz="2400" dirty="0" err="1"/>
              <a:t>Oilgohydramnios</a:t>
            </a:r>
            <a:endParaRPr lang="en-US" sz="2400" dirty="0"/>
          </a:p>
          <a:p>
            <a:r>
              <a:rPr lang="en-US" sz="2400" dirty="0" err="1"/>
              <a:t>Postterm</a:t>
            </a:r>
            <a:r>
              <a:rPr lang="en-US" sz="2400" dirty="0"/>
              <a:t> pregnancy</a:t>
            </a:r>
          </a:p>
          <a:p>
            <a:r>
              <a:rPr lang="en-US" sz="2400" dirty="0" err="1"/>
              <a:t>Abruptio</a:t>
            </a:r>
            <a:r>
              <a:rPr lang="en-US" sz="2400" dirty="0"/>
              <a:t> placentae</a:t>
            </a:r>
          </a:p>
          <a:p>
            <a:r>
              <a:rPr lang="en-US" sz="2400" dirty="0"/>
              <a:t>Fetal demise</a:t>
            </a:r>
          </a:p>
          <a:p>
            <a:r>
              <a:rPr lang="en-US" sz="2400" dirty="0"/>
              <a:t>Fetal anomaly requiring specialized neonatal care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5935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 </a:t>
            </a:r>
            <a:r>
              <a:rPr lang="th-TH" b="1" dirty="0">
                <a:solidFill>
                  <a:srgbClr val="FF0000"/>
                </a:solidFill>
              </a:rPr>
              <a:t>ข้อบ่งชี้ทางมารดา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 -</a:t>
            </a:r>
            <a:r>
              <a:rPr lang="en-US" sz="2800" dirty="0"/>
              <a:t>Hypertensive disorder in pregnancy </a:t>
            </a:r>
          </a:p>
          <a:p>
            <a:r>
              <a:rPr lang="th-TH" sz="2800" dirty="0"/>
              <a:t>-</a:t>
            </a:r>
            <a:r>
              <a:rPr lang="en-US" sz="2800" dirty="0"/>
              <a:t>Maternal medical problems ( DM , heart ,lung and renal disease)</a:t>
            </a:r>
          </a:p>
          <a:p>
            <a:r>
              <a:rPr lang="th-TH" sz="2800" dirty="0"/>
              <a:t>-</a:t>
            </a:r>
            <a:r>
              <a:rPr lang="en-US" sz="2800" dirty="0"/>
              <a:t>Precipitate labor / rapid labor</a:t>
            </a:r>
          </a:p>
          <a:p>
            <a:r>
              <a:rPr lang="th-TH" sz="2800" dirty="0"/>
              <a:t>-</a:t>
            </a:r>
            <a:r>
              <a:rPr lang="en-US" sz="2800" dirty="0"/>
              <a:t>Distance from  hospital</a:t>
            </a:r>
          </a:p>
          <a:p>
            <a:r>
              <a:rPr lang="th-TH" sz="2800" dirty="0"/>
              <a:t>-</a:t>
            </a:r>
            <a:r>
              <a:rPr lang="en-US" sz="2800" dirty="0"/>
              <a:t>Advanced cervical dilatation in the absence of active labor</a:t>
            </a:r>
          </a:p>
          <a:p>
            <a:r>
              <a:rPr lang="th-TH" sz="2800" dirty="0"/>
              <a:t>-</a:t>
            </a:r>
            <a:r>
              <a:rPr lang="en-US" sz="2800" dirty="0"/>
              <a:t>Psychosocial indication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3756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8400"/>
            <a:ext cx="10515600" cy="981761"/>
          </a:xfrm>
        </p:spPr>
        <p:txBody>
          <a:bodyPr>
            <a:normAutofit/>
          </a:bodyPr>
          <a:lstStyle/>
          <a:p>
            <a:r>
              <a:rPr lang="th-TH" b="1" dirty="0"/>
              <a:t>ข้อบ่งห้ามในการชักนำการคลอด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2052"/>
            <a:ext cx="10896600" cy="434671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th-TH" sz="2400" b="1" dirty="0">
                <a:solidFill>
                  <a:srgbClr val="FF0000"/>
                </a:solidFill>
              </a:rPr>
              <a:t>ข้อบ่งห้ามโดยสมบูรณ์</a:t>
            </a:r>
          </a:p>
          <a:p>
            <a:r>
              <a:rPr lang="th-TH" sz="2400" dirty="0"/>
              <a:t>-</a:t>
            </a:r>
            <a:r>
              <a:rPr lang="en-US" sz="2400" dirty="0"/>
              <a:t>Placenta previa</a:t>
            </a:r>
          </a:p>
          <a:p>
            <a:r>
              <a:rPr lang="th-TH" sz="2400" dirty="0"/>
              <a:t>-</a:t>
            </a:r>
            <a:r>
              <a:rPr lang="en-US" sz="2400" dirty="0"/>
              <a:t>Vasa previa</a:t>
            </a:r>
          </a:p>
          <a:p>
            <a:r>
              <a:rPr lang="th-TH" sz="2400" dirty="0"/>
              <a:t>-</a:t>
            </a:r>
            <a:r>
              <a:rPr lang="en-US" sz="2400" dirty="0" err="1"/>
              <a:t>Funic</a:t>
            </a:r>
            <a:r>
              <a:rPr lang="en-US" sz="2400" dirty="0"/>
              <a:t> presentation</a:t>
            </a:r>
          </a:p>
          <a:p>
            <a:r>
              <a:rPr lang="th-TH" sz="2400" dirty="0"/>
              <a:t>-</a:t>
            </a:r>
            <a:r>
              <a:rPr lang="en-US" sz="2400" dirty="0"/>
              <a:t>Prolapsed cord</a:t>
            </a:r>
          </a:p>
          <a:p>
            <a:r>
              <a:rPr lang="th-TH" sz="2400" dirty="0"/>
              <a:t>-</a:t>
            </a:r>
            <a:r>
              <a:rPr lang="en-US" sz="2400" dirty="0"/>
              <a:t>Transverse lie</a:t>
            </a:r>
          </a:p>
          <a:p>
            <a:r>
              <a:rPr lang="th-TH" sz="2400" dirty="0"/>
              <a:t>-</a:t>
            </a:r>
            <a:r>
              <a:rPr lang="en-US" sz="2400" dirty="0"/>
              <a:t>CPD</a:t>
            </a:r>
          </a:p>
          <a:p>
            <a:r>
              <a:rPr lang="th-TH" sz="2400" dirty="0"/>
              <a:t>-</a:t>
            </a:r>
            <a:r>
              <a:rPr lang="en-US" sz="2400" dirty="0"/>
              <a:t>Prior classical cesarean  section</a:t>
            </a:r>
          </a:p>
          <a:p>
            <a:r>
              <a:rPr lang="th-TH" sz="2400" dirty="0"/>
              <a:t>-</a:t>
            </a:r>
            <a:r>
              <a:rPr lang="en-US" sz="2400" dirty="0"/>
              <a:t>Previous full thickness myomectomy</a:t>
            </a:r>
          </a:p>
          <a:p>
            <a:r>
              <a:rPr lang="th-TH" sz="2400" dirty="0"/>
              <a:t>-</a:t>
            </a:r>
            <a:r>
              <a:rPr lang="en-US" sz="2400" dirty="0"/>
              <a:t>Active genital herpes infection in mother</a:t>
            </a:r>
          </a:p>
          <a:p>
            <a:r>
              <a:rPr lang="th-TH" sz="2400" dirty="0"/>
              <a:t>-</a:t>
            </a:r>
            <a:r>
              <a:rPr lang="en-US" sz="2400" dirty="0"/>
              <a:t>Fetal distress , </a:t>
            </a:r>
            <a:r>
              <a:rPr lang="en-US" sz="2400" dirty="0" err="1"/>
              <a:t>nonreassuring</a:t>
            </a:r>
            <a:r>
              <a:rPr lang="en-US" sz="2400" dirty="0"/>
              <a:t> fetal status</a:t>
            </a:r>
          </a:p>
          <a:p>
            <a:r>
              <a:rPr lang="th-TH" sz="2400" dirty="0"/>
              <a:t>-</a:t>
            </a:r>
            <a:r>
              <a:rPr lang="en-US" sz="2400" dirty="0"/>
              <a:t>Hypersensitivity to cervical ripening agent</a:t>
            </a:r>
          </a:p>
          <a:p>
            <a:r>
              <a:rPr lang="en-US" sz="2400" dirty="0"/>
              <a:t> 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0542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rgbClr val="FF0000"/>
                </a:solidFill>
              </a:rPr>
              <a:t>ข้อบ่งห้ามโดยอนุโลม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/>
              <a:t>-</a:t>
            </a:r>
            <a:r>
              <a:rPr lang="en-US" sz="4000" dirty="0"/>
              <a:t>Grand </a:t>
            </a:r>
            <a:r>
              <a:rPr lang="en-US" sz="4000" dirty="0" err="1"/>
              <a:t>multiparity</a:t>
            </a:r>
            <a:endParaRPr lang="en-US" sz="4000" dirty="0"/>
          </a:p>
          <a:p>
            <a:r>
              <a:rPr lang="th-TH" sz="4000" dirty="0"/>
              <a:t>-</a:t>
            </a:r>
            <a:r>
              <a:rPr lang="en-US" sz="4000" dirty="0"/>
              <a:t>Multifetal pregnancy</a:t>
            </a:r>
          </a:p>
          <a:p>
            <a:r>
              <a:rPr lang="th-TH" sz="4000" dirty="0"/>
              <a:t>-</a:t>
            </a:r>
            <a:r>
              <a:rPr lang="en-US" sz="4000" dirty="0"/>
              <a:t>Breech presentation</a:t>
            </a:r>
          </a:p>
          <a:p>
            <a:r>
              <a:rPr lang="th-TH" sz="4000" dirty="0"/>
              <a:t>-</a:t>
            </a:r>
            <a:r>
              <a:rPr lang="en-US" sz="4000" dirty="0"/>
              <a:t>Previous low transverse </a:t>
            </a:r>
            <a:r>
              <a:rPr lang="en-US" sz="4000" dirty="0" err="1"/>
              <a:t>ceasarean</a:t>
            </a:r>
            <a:r>
              <a:rPr lang="en-US" sz="4000" dirty="0"/>
              <a:t> section</a:t>
            </a:r>
          </a:p>
          <a:p>
            <a:r>
              <a:rPr lang="th-TH" sz="4000" dirty="0"/>
              <a:t>-</a:t>
            </a:r>
            <a:r>
              <a:rPr lang="en-US" sz="4000" dirty="0"/>
              <a:t>Invasive cervical cancer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99212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การประเมินสภาวะของปากมดลูก</a:t>
            </a:r>
            <a:r>
              <a:rPr lang="en-US" b="1" dirty="0"/>
              <a:t>  </a:t>
            </a:r>
            <a:r>
              <a:rPr lang="en-US" dirty="0"/>
              <a:t>Bishop pelvic score</a:t>
            </a:r>
            <a:br>
              <a:rPr lang="en-US" dirty="0"/>
            </a:b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3059" y="4319906"/>
            <a:ext cx="11096368" cy="2352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   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/>
              <a:t>        การประเมินสภาวะของปากมดลูกด้วย </a:t>
            </a:r>
            <a:r>
              <a:rPr lang="en-US" sz="2400" dirty="0"/>
              <a:t>Bishop pelvic score </a:t>
            </a:r>
            <a:r>
              <a:rPr lang="th-TH" sz="2400" dirty="0"/>
              <a:t>เป็นปัจจัยหนึ่งที่สำคัญและทำนายความสำเร็จของการชักนำการคลอดนอกเหนือจาก อายุครรภ์และจำนวนครั้งของการคลอด โดยดูจากการเปิดขยาย ความบาง ความนุ่ม ตำแหน่งของปากมดลูก และตำแหน่งของส่วนนำทารก  นำคะแนนมารวมกันหากได้คะแนนยิ่งมากเท่าใด โอกาสประสบผลสำเร็จยิ่งมากขึ้นเท่านั้น (โดยเฉพาะถ้า </a:t>
            </a:r>
            <a:r>
              <a:rPr lang="en-US" sz="2400" b="1" dirty="0">
                <a:solidFill>
                  <a:srgbClr val="FF0000"/>
                </a:solidFill>
              </a:rPr>
              <a:t>Bishop score </a:t>
            </a:r>
            <a:r>
              <a:rPr lang="en-US" sz="2400" b="1" u="sng" dirty="0">
                <a:solidFill>
                  <a:srgbClr val="FF0000"/>
                </a:solidFill>
              </a:rPr>
              <a:t>&gt;</a:t>
            </a:r>
            <a:r>
              <a:rPr lang="en-US" sz="2400" b="1" dirty="0">
                <a:solidFill>
                  <a:srgbClr val="FF0000"/>
                </a:solidFill>
              </a:rPr>
              <a:t> 9</a:t>
            </a:r>
            <a:r>
              <a:rPr lang="en-US" sz="2400" dirty="0"/>
              <a:t>) </a:t>
            </a:r>
            <a:r>
              <a:rPr lang="th-TH" sz="2400" dirty="0"/>
              <a:t>และโอกาสจะลดลงเมื่อคะแนนน้อยกว่านี้</a:t>
            </a:r>
          </a:p>
          <a:p>
            <a:r>
              <a:rPr lang="en-US" sz="2400" dirty="0"/>
              <a:t>      Bishop score </a:t>
            </a:r>
            <a:r>
              <a:rPr lang="th-TH" sz="2400" dirty="0"/>
              <a:t>เริ่มต้นก็เป็นปัจจัยที่มีส่วนในการตัดสินใจเลือกเทคนิคที่ใช้ชักนำการคลอดด้วย เช่น </a:t>
            </a:r>
            <a:r>
              <a:rPr lang="en-US" sz="2400" dirty="0"/>
              <a:t>Bishop score </a:t>
            </a:r>
            <a:r>
              <a:rPr lang="th-TH" sz="2400" dirty="0"/>
              <a:t>ที่</a:t>
            </a:r>
            <a:r>
              <a:rPr lang="th-TH" sz="2400" dirty="0" err="1"/>
              <a:t>น้อยๆ</a:t>
            </a:r>
            <a:r>
              <a:rPr lang="th-TH" sz="2400" dirty="0"/>
              <a:t> โอกาสจะประสบผลสำเร็จในการชักนำการคลอดด้วยการเจาะถุงน้ำคร่ำย่อมน้อยกว่าการใช้ยาในกลุ่ม </a:t>
            </a:r>
            <a:r>
              <a:rPr lang="en-US" sz="2400" dirty="0"/>
              <a:t>prostaglandin </a:t>
            </a:r>
            <a:r>
              <a:rPr lang="th-TH" sz="2400" dirty="0"/>
              <a:t>เป็นต้น</a:t>
            </a:r>
          </a:p>
          <a:p>
            <a:r>
              <a:rPr lang="th-TH" sz="2400" dirty="0"/>
              <a:t>          โดยทั่วไปเชื่</a:t>
            </a:r>
            <a:r>
              <a:rPr lang="th-TH" sz="2400" dirty="0">
                <a:solidFill>
                  <a:schemeClr val="tx1"/>
                </a:solidFill>
              </a:rPr>
              <a:t>อว่า </a:t>
            </a:r>
            <a:r>
              <a:rPr lang="en-US" sz="2400" b="1" dirty="0">
                <a:solidFill>
                  <a:srgbClr val="FF0000"/>
                </a:solidFill>
              </a:rPr>
              <a:t>Bishop score </a:t>
            </a:r>
            <a:r>
              <a:rPr lang="en-US" sz="2400" b="1" u="sng" dirty="0">
                <a:solidFill>
                  <a:srgbClr val="FF0000"/>
                </a:solidFill>
              </a:rPr>
              <a:t>&lt;</a:t>
            </a:r>
            <a:r>
              <a:rPr lang="en-US" sz="2400" b="1" dirty="0">
                <a:solidFill>
                  <a:srgbClr val="FF0000"/>
                </a:solidFill>
              </a:rPr>
              <a:t> 4</a:t>
            </a:r>
            <a:r>
              <a:rPr lang="en-US" sz="2400" dirty="0"/>
              <a:t>  </a:t>
            </a:r>
            <a:r>
              <a:rPr lang="th-TH" sz="2400" dirty="0"/>
              <a:t>เป็นปากมดลูกที่อยู่ในสภาวะที่ไม่เหมาะสมอย่างมากต่อการชักนำการคลอด (</a:t>
            </a:r>
            <a:r>
              <a:rPr lang="en-US" sz="2400" dirty="0"/>
              <a:t>unfavorable cervix)  </a:t>
            </a:r>
            <a:r>
              <a:rPr lang="th-TH" sz="2400" dirty="0"/>
              <a:t>และอาจเป็นข้อบ่งชี้ของการใช้ </a:t>
            </a:r>
            <a:r>
              <a:rPr lang="en-US" sz="2400" dirty="0"/>
              <a:t>prostaglandins</a:t>
            </a:r>
            <a:r>
              <a:rPr lang="th-TH" sz="2400" dirty="0"/>
              <a:t> เพื่อทำให้ปากมดลูกพร้อมเสียก่อน(</a:t>
            </a:r>
            <a:r>
              <a:rPr lang="en-US" sz="2400" dirty="0"/>
              <a:t>cervical ripening)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9644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เทคนิคต่าง ๆ ของการชักนำการคลอด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696" y="1737360"/>
            <a:ext cx="10161103" cy="4439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/>
              <a:t> </a:t>
            </a:r>
            <a:r>
              <a:rPr lang="en-US" sz="2800" dirty="0"/>
              <a:t> </a:t>
            </a:r>
            <a:r>
              <a:rPr lang="th-TH" sz="2800" b="1" dirty="0"/>
              <a:t>การชักนำการคลอดโดยหัตถการ </a:t>
            </a:r>
          </a:p>
          <a:p>
            <a:pPr marL="0" indent="0">
              <a:buNone/>
            </a:pPr>
            <a:r>
              <a:rPr lang="th-TH" sz="2800" dirty="0"/>
              <a:t> 1.    </a:t>
            </a:r>
            <a:r>
              <a:rPr lang="th-TH" sz="2800" b="1" dirty="0"/>
              <a:t>การเซาะแยกถุงน้ำคร่ำ (</a:t>
            </a:r>
            <a:r>
              <a:rPr lang="en-US" sz="2800" b="1" dirty="0"/>
              <a:t>Membrane stripping or membrane sweeping)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 </a:t>
            </a:r>
            <a:r>
              <a:rPr lang="th-TH" sz="2800" dirty="0"/>
              <a:t>2.   </a:t>
            </a:r>
            <a:r>
              <a:rPr lang="th-TH" sz="2800" b="1" dirty="0"/>
              <a:t>การเจาะถุงน้ำคร่ำ  (</a:t>
            </a:r>
            <a:r>
              <a:rPr lang="en-US" sz="2800" b="1" dirty="0" err="1"/>
              <a:t>Amniotomy</a:t>
            </a:r>
            <a:r>
              <a:rPr lang="en-US" sz="2800" b="1" dirty="0"/>
              <a:t>) </a:t>
            </a:r>
            <a:r>
              <a:rPr lang="th-TH" sz="2800" dirty="0"/>
              <a:t> 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th-TH" sz="2800" dirty="0"/>
              <a:t>3. </a:t>
            </a:r>
            <a:r>
              <a:rPr lang="th-TH" sz="2800" b="1" dirty="0"/>
              <a:t>  การกระตุ้นเต้านม ( </a:t>
            </a:r>
            <a:r>
              <a:rPr lang="en-US" sz="2800" b="1" dirty="0"/>
              <a:t>Breast stimulation 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th-TH" sz="2800" dirty="0"/>
              <a:t>4.</a:t>
            </a:r>
            <a:r>
              <a:rPr lang="th-TH" sz="2800" b="1" dirty="0"/>
              <a:t>  การใช้บอลลูนถ่างขยายปากมดลูก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th-TH" sz="2800" dirty="0"/>
              <a:t>5.  </a:t>
            </a:r>
            <a:r>
              <a:rPr lang="th-TH" sz="2800" b="1" dirty="0"/>
              <a:t>การใช้ </a:t>
            </a:r>
            <a:r>
              <a:rPr lang="en-US" sz="2800" b="1" dirty="0"/>
              <a:t>Hygroscopic Dilators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5933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การชักนำการคลอดโดยการใช้ยา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400" b="1" dirty="0"/>
              <a:t>การชักนำการคลอดโดยการใช้ยา</a:t>
            </a:r>
          </a:p>
          <a:p>
            <a:pPr marL="0" indent="0">
              <a:buNone/>
            </a:pPr>
            <a:r>
              <a:rPr lang="th-TH" sz="2400" b="1" dirty="0"/>
              <a:t>การบริหารยา </a:t>
            </a:r>
            <a:r>
              <a:rPr lang="en-US" sz="2400" b="1" dirty="0"/>
              <a:t>Oxytocin</a:t>
            </a:r>
            <a:endParaRPr lang="en-US" sz="2400" dirty="0"/>
          </a:p>
          <a:p>
            <a:r>
              <a:rPr lang="th-TH" sz="2400" dirty="0"/>
              <a:t>-เจือจาง </a:t>
            </a:r>
            <a:r>
              <a:rPr lang="en-US" sz="2400" dirty="0"/>
              <a:t>oxytocin </a:t>
            </a:r>
            <a:r>
              <a:rPr lang="th-TH" sz="2400" dirty="0"/>
              <a:t>ในน้ำเกลือและให้ผ่านเครื่องปรับยาอัตโนมัติ (</a:t>
            </a:r>
            <a:r>
              <a:rPr lang="en-US" sz="2400" dirty="0"/>
              <a:t>automatic infusion pump) </a:t>
            </a:r>
            <a:r>
              <a:rPr lang="th-TH" sz="2400" dirty="0"/>
              <a:t>เพื่อจะได้ปริมาณยาที่ถูกต้องไม่คลาดเคลื่อน เช่น ผสม </a:t>
            </a:r>
            <a:r>
              <a:rPr lang="en-US" sz="2400" dirty="0"/>
              <a:t>oxytocin 5 </a:t>
            </a:r>
            <a:r>
              <a:rPr lang="th-TH" sz="2400" dirty="0"/>
              <a:t>ยูนิตในน้ำเกลือ (เช่น 5 % </a:t>
            </a:r>
            <a:r>
              <a:rPr lang="en-US" sz="2400" dirty="0"/>
              <a:t>dextrose) 1000 ml. </a:t>
            </a:r>
            <a:r>
              <a:rPr lang="th-TH" sz="2400" dirty="0"/>
              <a:t>เมื่อบริหารยา 3 </a:t>
            </a:r>
            <a:r>
              <a:rPr lang="en-US" sz="2400" dirty="0"/>
              <a:t>drops/minute </a:t>
            </a:r>
            <a:r>
              <a:rPr lang="th-TH" sz="2400" dirty="0"/>
              <a:t>จะได้ </a:t>
            </a:r>
            <a:r>
              <a:rPr lang="en-US" sz="2400" dirty="0"/>
              <a:t>oxytocin 5 </a:t>
            </a:r>
            <a:r>
              <a:rPr lang="th-TH" sz="2400" dirty="0" err="1"/>
              <a:t>มิลลิ</a:t>
            </a:r>
            <a:r>
              <a:rPr lang="th-TH" sz="2400" dirty="0"/>
              <a:t>ยูนิต</a:t>
            </a:r>
            <a:r>
              <a:rPr lang="en-US" sz="2400" dirty="0"/>
              <a:t>/minute </a:t>
            </a:r>
            <a:r>
              <a:rPr lang="th-TH" sz="2400" dirty="0"/>
              <a:t>แต่ถ้าผสม 10 </a:t>
            </a:r>
            <a:r>
              <a:rPr lang="en-US" sz="2400" dirty="0"/>
              <a:t>units </a:t>
            </a:r>
            <a:r>
              <a:rPr lang="th-TH" sz="2400" dirty="0"/>
              <a:t>และให้ในจำนวนหยดเท่ากันก็จะได้ </a:t>
            </a:r>
            <a:r>
              <a:rPr lang="en-US" sz="2400" dirty="0"/>
              <a:t>oxytocin 2 </a:t>
            </a:r>
            <a:r>
              <a:rPr lang="th-TH" sz="2400" dirty="0" err="1"/>
              <a:t>มิลลิ</a:t>
            </a:r>
            <a:r>
              <a:rPr lang="th-TH" sz="2400" dirty="0"/>
              <a:t>ยูนิต </a:t>
            </a:r>
            <a:r>
              <a:rPr lang="en-US" sz="2400" dirty="0"/>
              <a:t>/minute</a:t>
            </a:r>
          </a:p>
          <a:p>
            <a:r>
              <a:rPr lang="th-TH" sz="2400" dirty="0"/>
              <a:t>-การบริหารยาเริ่มต้น เริ่มได้ตั้งแต่ 0.5-2.0 </a:t>
            </a:r>
            <a:r>
              <a:rPr lang="th-TH" sz="2400" dirty="0" err="1"/>
              <a:t>มิลลิ</a:t>
            </a:r>
            <a:r>
              <a:rPr lang="th-TH" sz="2400" dirty="0"/>
              <a:t>ยูนิต </a:t>
            </a:r>
            <a:r>
              <a:rPr lang="en-US" sz="2400" dirty="0"/>
              <a:t>/minute </a:t>
            </a:r>
            <a:r>
              <a:rPr lang="th-TH" sz="2400" dirty="0"/>
              <a:t>ในขณะที่บางคนใช้มากถึง 6 </a:t>
            </a:r>
            <a:r>
              <a:rPr lang="th-TH" sz="2400" dirty="0" err="1"/>
              <a:t>มิลลิ</a:t>
            </a:r>
            <a:r>
              <a:rPr lang="th-TH" sz="2400" dirty="0"/>
              <a:t>ยูนิต</a:t>
            </a:r>
            <a:r>
              <a:rPr lang="en-US" sz="2400" dirty="0"/>
              <a:t>/minute</a:t>
            </a:r>
          </a:p>
          <a:p>
            <a:r>
              <a:rPr lang="th-TH" sz="2400" b="1" dirty="0">
                <a:solidFill>
                  <a:srgbClr val="FF0000"/>
                </a:solidFill>
              </a:rPr>
              <a:t>-ระยะเวลาที่ทำการปรับยาเพิ่มได้ตั้งแต่ </a:t>
            </a:r>
            <a:r>
              <a:rPr lang="en-US" sz="2400" b="1" dirty="0">
                <a:solidFill>
                  <a:srgbClr val="FF0000"/>
                </a:solidFill>
              </a:rPr>
              <a:t>20-30</a:t>
            </a:r>
            <a:r>
              <a:rPr lang="th-TH" sz="2400" b="1" dirty="0">
                <a:solidFill>
                  <a:srgbClr val="FF0000"/>
                </a:solidFill>
              </a:rPr>
              <a:t> นาที</a:t>
            </a:r>
          </a:p>
          <a:p>
            <a:r>
              <a:rPr lang="th-TH" sz="2400" dirty="0"/>
              <a:t>-ควรปรับยาให้มีการหดรัดตัวของมดลูกใกล้เคียงกับการเจ็บครรภ์ตามธรรมชาติ คือ หดรัดตัวนาน 40-60 วินาที  และหดรัดตัวทุก ๆ  2-3 นาที</a:t>
            </a:r>
          </a:p>
          <a:p>
            <a:pPr marL="0" indent="0">
              <a:buNone/>
            </a:pPr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val="2982569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/>
              <a:t>การใช้ </a:t>
            </a:r>
            <a:r>
              <a:rPr lang="en-US" sz="3200" b="1" dirty="0"/>
              <a:t>Prostaglandins</a:t>
            </a:r>
          </a:p>
          <a:p>
            <a:r>
              <a:rPr lang="th-TH" sz="3200" dirty="0"/>
              <a:t>-</a:t>
            </a:r>
            <a:r>
              <a:rPr lang="en-US" sz="3200" dirty="0" err="1"/>
              <a:t>Prostastandins</a:t>
            </a:r>
            <a:r>
              <a:rPr lang="en-US" sz="3200" dirty="0"/>
              <a:t> </a:t>
            </a:r>
            <a:r>
              <a:rPr lang="th-TH" sz="3200" dirty="0"/>
              <a:t>เพื่อชักนำการคลอดเป็นที่นิยมใช้อย่างแพร่หลาย  เพราะมีคุณสมบัติที่พึงประสงค์ คือ การทำให้ปากมดลูกนุ่มเปิดขยายได้ง่าย และกระตุ้นให้มดลูกมีการหดรัดตัวด้วย  โดย </a:t>
            </a:r>
            <a:r>
              <a:rPr lang="en-US" sz="3200" dirty="0"/>
              <a:t>prostaglandins </a:t>
            </a:r>
            <a:r>
              <a:rPr lang="th-TH" sz="3200" dirty="0"/>
              <a:t>ที่นิยมใช้มากที่สุด คือ </a:t>
            </a:r>
            <a:r>
              <a:rPr lang="en-US" sz="3200" dirty="0"/>
              <a:t>PGE</a:t>
            </a:r>
            <a:r>
              <a:rPr lang="en-US" sz="3200" b="1" baseline="-25000" dirty="0"/>
              <a:t>2</a:t>
            </a:r>
            <a:endParaRPr lang="en-US" sz="3200" dirty="0"/>
          </a:p>
          <a:p>
            <a:r>
              <a:rPr lang="th-TH" sz="3200" dirty="0"/>
              <a:t>-การบริหารยา </a:t>
            </a:r>
            <a:r>
              <a:rPr lang="en-US" sz="3200" dirty="0"/>
              <a:t>prostaglandins </a:t>
            </a:r>
            <a:r>
              <a:rPr lang="th-TH" sz="3200" dirty="0"/>
              <a:t>ส่วนใหญ่จะใช้เป็นการบริหารยาเฉพาะที่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50093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46846"/>
            <a:ext cx="10058400" cy="1450757"/>
          </a:xfrm>
        </p:spPr>
        <p:txBody>
          <a:bodyPr/>
          <a:lstStyle/>
          <a:p>
            <a:r>
              <a:rPr lang="th-TH" b="1" dirty="0"/>
              <a:t>ภาวะแทรกซ้อนจากการชักนำการคลอด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98713"/>
            <a:ext cx="10373139" cy="492891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h-TH" sz="3600" dirty="0"/>
          </a:p>
          <a:p>
            <a:pPr marL="0" indent="0">
              <a:buNone/>
            </a:pPr>
            <a:r>
              <a:rPr lang="th-TH" sz="3600" b="1" dirty="0"/>
              <a:t>ภาวะแทรกซ้อนต่อทารก</a:t>
            </a:r>
            <a:endParaRPr lang="th-TH" sz="3600" dirty="0"/>
          </a:p>
          <a:p>
            <a:pPr lvl="1"/>
            <a:r>
              <a:rPr lang="th-TH" sz="3600" dirty="0"/>
              <a:t>ทารกคลอดกำหนด จากความผิดพลาดในการคะเนอายุครรภ์</a:t>
            </a:r>
          </a:p>
          <a:p>
            <a:pPr lvl="1"/>
            <a:r>
              <a:rPr lang="th-TH" sz="3600" dirty="0"/>
              <a:t>ทารกขาดออกซิเจนจากมดลูกหดรัดตัวมากเกินไป</a:t>
            </a:r>
          </a:p>
          <a:p>
            <a:pPr lvl="1"/>
            <a:r>
              <a:rPr lang="th-TH" sz="3600" dirty="0"/>
              <a:t>อันตรายต่าง ๆ ที่อาจเกิดขึ้นจากการเจาะถุงน้ำ เช่น สายสะดือย้อย การติดเชื้อ  การเจาะถูกเส้นเลือดที่ทอดอยู่บนถุงบริเวณที่เจาะ (</a:t>
            </a:r>
            <a:r>
              <a:rPr lang="en-US" sz="3600" dirty="0"/>
              <a:t>vasa </a:t>
            </a:r>
            <a:r>
              <a:rPr lang="en-US" sz="3600" dirty="0" err="1"/>
              <a:t>previa</a:t>
            </a:r>
            <a:r>
              <a:rPr lang="en-US" sz="3600" dirty="0"/>
              <a:t>)</a:t>
            </a:r>
          </a:p>
          <a:p>
            <a:pPr lvl="1"/>
            <a:r>
              <a:rPr lang="th-TH" sz="3600" dirty="0"/>
              <a:t>ภาวะตัวเหลือง เกิดได้น้อยในรายที่ได้ </a:t>
            </a:r>
            <a:r>
              <a:rPr lang="en-US" sz="3600" dirty="0"/>
              <a:t>oxytocin </a:t>
            </a:r>
            <a:r>
              <a:rPr lang="th-TH" sz="3600" dirty="0"/>
              <a:t>มากหรือนานเกินไป</a:t>
            </a:r>
          </a:p>
          <a:p>
            <a:pPr marL="0" indent="0">
              <a:buNone/>
            </a:pPr>
            <a:r>
              <a:rPr lang="th-TH" sz="3600" dirty="0"/>
              <a:t> 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6997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ภาวะแทรกซ้อนต่อมารดา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h-TH" sz="3200" dirty="0"/>
              <a:t>มดลูกแตกจากการหดรัดตัวที่มากหรือแรงเกินไป</a:t>
            </a:r>
          </a:p>
          <a:p>
            <a:pPr lvl="1"/>
            <a:r>
              <a:rPr lang="th-TH" sz="3200" dirty="0"/>
              <a:t>การคลอดที่เร็วเกินไป อาจทำให้ปากมดลูกหรือช่องคลอดฉีกขาดได้</a:t>
            </a:r>
          </a:p>
          <a:p>
            <a:pPr lvl="1"/>
            <a:r>
              <a:rPr lang="th-TH" sz="3200" dirty="0"/>
              <a:t>การติดเชื้อในโพรงมดลูกถ้าระยะเวลาตั้งแต่เจาะถุงน้ำจนกระทั่งคลอดนานเกินไป</a:t>
            </a:r>
          </a:p>
          <a:p>
            <a:pPr lvl="1"/>
            <a:r>
              <a:rPr lang="th-TH" sz="3200" dirty="0"/>
              <a:t>การตกเลือดหลังคลอด  จากการที่มดลูกอ่อนล้า</a:t>
            </a:r>
          </a:p>
          <a:p>
            <a:pPr lvl="1"/>
            <a:r>
              <a:rPr lang="en-US" sz="3200" dirty="0"/>
              <a:t>Amniotic fluid embolism </a:t>
            </a:r>
            <a:r>
              <a:rPr lang="th-TH" sz="3200" dirty="0"/>
              <a:t>อาจเกิดขึ้นได้ในขณะที่เจาะถุงน้ำ</a:t>
            </a:r>
          </a:p>
          <a:p>
            <a:pPr lvl="1"/>
            <a:r>
              <a:rPr lang="th-TH" sz="3200" dirty="0"/>
              <a:t>ภาวะแทรกซ้อนจากการให้ยา เช่น </a:t>
            </a:r>
            <a:r>
              <a:rPr lang="en-US" sz="3200" dirty="0"/>
              <a:t>prostaglandins (</a:t>
            </a:r>
            <a:r>
              <a:rPr lang="th-TH" sz="3200" dirty="0"/>
              <a:t>ไข้  คลื่นไส้  ท้องเสีย  แต่ขนาดที่ใช้ชักนำการคลอดพบผลข้างเคียงน้อยมาก) </a:t>
            </a:r>
            <a:r>
              <a:rPr lang="en-US" sz="3200" dirty="0"/>
              <a:t>Nitric oxide (</a:t>
            </a:r>
            <a:r>
              <a:rPr lang="th-TH" sz="3200" dirty="0"/>
              <a:t>เวียนศีรษะ  ใจสั่น  ความดันโลหิตลดต่ำลง)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860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Present illness: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1322"/>
            <a:ext cx="10515600" cy="4339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cs typeface="+mj-cs"/>
              </a:rPr>
              <a:t> </a:t>
            </a:r>
            <a:r>
              <a:rPr lang="en-US" sz="2800" dirty="0">
                <a:cs typeface="+mj-cs"/>
              </a:rPr>
              <a:t> 	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ผู้ป่วยตั้งครรภ์เป็นครรภ์แรก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(G1P0A0) 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ขณะนี้อายุครรภ์ 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37</a:t>
            </a:r>
            <a:r>
              <a:rPr lang="en-US" sz="2800" baseline="30000" dirty="0">
                <a:latin typeface="Angsana New" panose="02020603050405020304" pitchFamily="18" charset="-34"/>
                <a:cs typeface="Angsana New" panose="02020603050405020304" pitchFamily="18" charset="-34"/>
              </a:rPr>
              <a:t>+5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สัปดาห์  นับจากวันแรกของการมีระดูครั้งสุดท้าย(วันที่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9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ค.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2559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)  ฝากครรภ์ที่โรงพยาบาล ตั้งแต่อายุครรภ์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8</a:t>
            </a:r>
            <a:r>
              <a:rPr lang="en-US" sz="2800" baseline="30000" dirty="0">
                <a:latin typeface="Angsana New" panose="02020603050405020304" pitchFamily="18" charset="-34"/>
                <a:cs typeface="Angsana New" panose="02020603050405020304" pitchFamily="18" charset="-34"/>
              </a:rPr>
              <a:t>+1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สัปดาห์  ไปตรวจครรภ์ตามนัดสม่ำเสมอทั้งหมด 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11  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ครั้ง  ขณะตั้งครรภ์ขนาดมดลูกเข้าได้กับอายุครรภ์  การตรวจครรภ์   การตรวจเลือดและปัสสาวะไม่พบความผิดปกติใดๆ  มีอาการแพ้ท้อง  คลื่นไส้  อาเจียนเล็กน้อยจนกระทั่งอายุครรภ์ 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10 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สัปดาห์  เริ่มรู้สึกเด็กดิ้นประมาณอายุครรภ์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17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 สัปดาห์ตลอดการตั้งครรภ์ผู้ป่วยมีน้ำหนักเพิ่มขึ้น 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12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กิโลกรัม    เด็กดิ้นดีโดยตลอด  ได้รับยาบำรุงเลือดรับประทานสม่ำเสมอ ไม่มีปวดศีรษะ จุกแน่นหน้าอก หรือขาบวม</a:t>
            </a:r>
            <a:endParaRPr lang="en-US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5 day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ก่อนมาโรงพยาบาล</a:t>
            </a: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ผู้ป่วยมาฝากครรภ์ตามปกติ อายุครรภ์ประมาณ 37 สัปดาห์ ได้พูดคุยกับคุณหมอที่ฝากครรภ์ เกี่ยวกับการคลอด หลังการประเมินเบื้องต้นแล้ว สมควรนัดมาชักนำการคลอด</a:t>
            </a:r>
            <a:endParaRPr lang="en-US" sz="2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800" dirty="0">
                <a:latin typeface="Angsana New" panose="02020603050405020304" pitchFamily="18" charset="-34"/>
                <a:cs typeface="Angsana New" panose="02020603050405020304" pitchFamily="18" charset="-34"/>
              </a:rPr>
              <a:t>1 ชั่วโมงก่อนมาโรงพยาบาล ผู้ป่วยไม่เจ็บท้อง  ไม่มีน้ำเดิน  ไม่มีมูกเลือด  ลูกดิ้นดี </a:t>
            </a:r>
          </a:p>
          <a:p>
            <a:pPr defTabSz="514095">
              <a:defRPr sz="7040"/>
            </a:pPr>
            <a:endParaRPr lang="en-US" sz="8000" dirty="0">
              <a:cs typeface="+mj-cs"/>
            </a:endParaRPr>
          </a:p>
          <a:p>
            <a:pPr marL="0" indent="0">
              <a:buNone/>
            </a:pP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58358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357668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992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th-TH" sz="2400" dirty="0"/>
              <a:t>ปฏิเสธประวัติโรคประจำตัวอื่นๆ</a:t>
            </a:r>
            <a:endParaRPr lang="en-US" sz="2400" dirty="0"/>
          </a:p>
          <a:p>
            <a:pPr>
              <a:buFontTx/>
              <a:buChar char="-"/>
            </a:pPr>
            <a:r>
              <a:rPr lang="th-TH" sz="2400" dirty="0"/>
              <a:t>เคยผ่าตัดไทรอย ปี </a:t>
            </a:r>
            <a:r>
              <a:rPr lang="en-US" sz="2400" dirty="0"/>
              <a:t>2558</a:t>
            </a:r>
            <a:r>
              <a:rPr lang="th-TH" sz="2400" dirty="0"/>
              <a:t> หลังผ่าปกติดี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  </a:t>
            </a:r>
            <a:r>
              <a:rPr lang="th-TH" sz="2400" dirty="0"/>
              <a:t>ปฏิเสธประวัติการแพ้ยาหรือแพ้อาหาร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  </a:t>
            </a:r>
            <a:r>
              <a:rPr lang="th-TH" sz="2400" dirty="0"/>
              <a:t>ปฏิเสธประวัติการใช้ยาชนิดใดๆเป็นประจำนอกเหนือจากยาที่แพทย์จัดให้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th-TH" sz="2400" dirty="0"/>
              <a:t>ได้รับ</a:t>
            </a:r>
            <a:r>
              <a:rPr lang="en-US" sz="2400" dirty="0"/>
              <a:t> Tetanus  toxoid 2 </a:t>
            </a:r>
            <a:r>
              <a:rPr lang="th-TH" sz="2400" dirty="0"/>
              <a:t>ครั้ง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-  </a:t>
            </a:r>
            <a:r>
              <a:rPr lang="th-TH" sz="2400" dirty="0"/>
              <a:t>ไม่มีประวัติเคยได้รับวัคซีนหัดเยอรมันหรือไวรัสตับอักเสบ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  </a:t>
            </a:r>
            <a:r>
              <a:rPr lang="th-TH" sz="2400" dirty="0"/>
              <a:t>ไม่เคยได้รับการผ่าตัดใดๆ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  </a:t>
            </a:r>
            <a:r>
              <a:rPr lang="th-TH" sz="2400" dirty="0"/>
              <a:t>ไม่มีประวัติได้รับอุบัติเหตุร้ายแรง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-  </a:t>
            </a:r>
            <a:r>
              <a:rPr lang="th-TH" sz="2400" dirty="0"/>
              <a:t>ปฏิเสธประวัติสูบบุหรี่  หรือดื่มสุรา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9772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00" y="2001078"/>
            <a:ext cx="10515600" cy="4442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-</a:t>
            </a:r>
            <a:r>
              <a:rPr lang="th-TH" sz="2800" dirty="0"/>
              <a:t>  ประจำเดือนมาครั้งแรกเมื่ออายุ </a:t>
            </a:r>
            <a:r>
              <a:rPr lang="en-US" sz="2800" dirty="0"/>
              <a:t>12</a:t>
            </a:r>
            <a:r>
              <a:rPr lang="th-TH" sz="2800" dirty="0"/>
              <a:t>  ปี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  </a:t>
            </a:r>
            <a:r>
              <a:rPr lang="th-TH" sz="2800" dirty="0"/>
              <a:t>ประจำเดือนมาสม่ำเสมอทุก </a:t>
            </a:r>
            <a:r>
              <a:rPr lang="en-US" sz="2800" dirty="0"/>
              <a:t>28 </a:t>
            </a:r>
            <a:r>
              <a:rPr lang="th-TH" sz="2800" dirty="0"/>
              <a:t>วัน ครั้งละ </a:t>
            </a:r>
            <a:r>
              <a:rPr lang="en-US" sz="2800" dirty="0"/>
              <a:t>2-4</a:t>
            </a:r>
            <a:r>
              <a:rPr lang="th-TH" sz="2800" dirty="0"/>
              <a:t> วัน ใช้ผ้าอนามัยวันละ </a:t>
            </a:r>
            <a:r>
              <a:rPr lang="en-US" sz="2800" dirty="0"/>
              <a:t>2 </a:t>
            </a:r>
            <a:r>
              <a:rPr lang="th-TH" sz="2800" dirty="0"/>
              <a:t>แผ่นชุ่ม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  </a:t>
            </a:r>
            <a:r>
              <a:rPr lang="th-TH" sz="2800" dirty="0"/>
              <a:t>ไม่มีอาการปวดประจำเดือนมากผิดปกติ หรือประจำเดือนมามากผิดปกติ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  </a:t>
            </a:r>
            <a:r>
              <a:rPr lang="th-TH" sz="2800" dirty="0"/>
              <a:t>ไม่เคยตั้งครรภ์ ไม่เคยทำแท้ง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  </a:t>
            </a:r>
            <a:r>
              <a:rPr lang="th-TH" sz="2800" dirty="0"/>
              <a:t>ปฏิเสธประวัติโรคติดต่อทางเพศสัมพันธ์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</a:t>
            </a:r>
            <a:r>
              <a:rPr lang="th-TH" sz="2800" dirty="0"/>
              <a:t>  ปฏิเสธประวัติตกขาวหรือเลือดออกผิดปกติทางช่องคลอด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-  </a:t>
            </a:r>
            <a:r>
              <a:rPr lang="th-TH" sz="2800" dirty="0"/>
              <a:t>ไม่เคยคุมกำเนิด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01700" y="615434"/>
            <a:ext cx="2347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dirty="0"/>
              <a:t>ประวัติทางสูตินรีเวช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921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ประวัติครอบครัว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-  </a:t>
            </a:r>
            <a:r>
              <a:rPr lang="th-TH" sz="3200" dirty="0"/>
              <a:t>แต่งงานเมื่ออายุ </a:t>
            </a:r>
            <a:r>
              <a:rPr lang="en-US" sz="3200" dirty="0"/>
              <a:t>27 </a:t>
            </a:r>
            <a:r>
              <a:rPr lang="th-TH" sz="3200" dirty="0"/>
              <a:t>ปี  แล้ว สามีอายุ </a:t>
            </a:r>
            <a:r>
              <a:rPr lang="en-US" sz="3200" dirty="0"/>
              <a:t>32</a:t>
            </a:r>
            <a:r>
              <a:rPr lang="th-TH" sz="3200" dirty="0"/>
              <a:t> ปี มีสุขภาพแข็งแรงดี   และไม่เคยมีประวัติโรคติดต่อทาเพศสัมพันธ์ 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- </a:t>
            </a:r>
            <a:r>
              <a:rPr lang="th-TH" sz="3200" dirty="0"/>
              <a:t>ปฏิเสธประวัติโรคทางพันธุกรรมในครอบครัวของสามี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- </a:t>
            </a:r>
            <a:r>
              <a:rPr lang="th-TH" sz="3200" dirty="0"/>
              <a:t>มีบิดาและมารดาเป็นโรคความดันโลหิตสูง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7093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Physical  examination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61322"/>
            <a:ext cx="10883900" cy="4215641"/>
          </a:xfrm>
        </p:spPr>
        <p:txBody>
          <a:bodyPr>
            <a:normAutofit/>
          </a:bodyPr>
          <a:lstStyle/>
          <a:p>
            <a:r>
              <a:rPr lang="en-US" sz="2400" b="1" dirty="0"/>
              <a:t>General  appearance </a:t>
            </a:r>
            <a:r>
              <a:rPr lang="en-US" sz="2400" dirty="0"/>
              <a:t>: A  pregnancy woman, good consciousness, well co-operation</a:t>
            </a:r>
          </a:p>
          <a:p>
            <a:r>
              <a:rPr lang="en-US" sz="2400" b="1" dirty="0"/>
              <a:t>Measurement</a:t>
            </a:r>
            <a:r>
              <a:rPr lang="en-US" sz="2400" dirty="0"/>
              <a:t> : Body  weight  58.9  kg,  height  160  cm</a:t>
            </a:r>
          </a:p>
          <a:p>
            <a:r>
              <a:rPr lang="en-US" sz="2400" b="1" dirty="0"/>
              <a:t> Vital  signs</a:t>
            </a:r>
            <a:r>
              <a:rPr lang="en-US" sz="2400" dirty="0"/>
              <a:t>: BT = 36.7 </a:t>
            </a:r>
            <a:r>
              <a:rPr lang="en-US" sz="2400" baseline="30000" dirty="0" err="1"/>
              <a:t>o</a:t>
            </a:r>
            <a:r>
              <a:rPr lang="en-US" sz="2400" dirty="0" err="1"/>
              <a:t>c</a:t>
            </a:r>
            <a:r>
              <a:rPr lang="en-US" sz="2400" dirty="0"/>
              <a:t>, PR = 80/min, RR = 24/min, BP = 110/70 mmHg </a:t>
            </a:r>
          </a:p>
          <a:p>
            <a:r>
              <a:rPr lang="en-US" sz="2400" b="1" dirty="0"/>
              <a:t>Skin  hair  nail </a:t>
            </a:r>
            <a:r>
              <a:rPr lang="en-US" sz="2400" dirty="0"/>
              <a:t>: No  skin  lesion,  no  </a:t>
            </a:r>
            <a:r>
              <a:rPr lang="en-US" sz="2400" dirty="0" err="1"/>
              <a:t>petichiae</a:t>
            </a:r>
            <a:r>
              <a:rPr lang="en-US" sz="2400" dirty="0"/>
              <a:t>  and  ecchymosis,  normal  skin turgor,  no  clubbing  of  fingers</a:t>
            </a:r>
          </a:p>
          <a:p>
            <a:r>
              <a:rPr lang="en-US" sz="2400" b="1" dirty="0"/>
              <a:t>Head </a:t>
            </a:r>
            <a:r>
              <a:rPr lang="en-US" sz="2400" dirty="0"/>
              <a:t>: Normal  contour,  no  lesion,  no  deformity,  no  mass</a:t>
            </a:r>
          </a:p>
          <a:p>
            <a:r>
              <a:rPr lang="pt-BR" sz="2400" b="1" dirty="0"/>
              <a:t>Eyes	 </a:t>
            </a:r>
            <a:r>
              <a:rPr lang="pt-BR" sz="2400" dirty="0"/>
              <a:t>: No  pale  conjunctiva,  no  icteric  sclera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619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628" y="1815547"/>
            <a:ext cx="11479426" cy="4361415"/>
          </a:xfrm>
        </p:spPr>
        <p:txBody>
          <a:bodyPr>
            <a:normAutofit/>
          </a:bodyPr>
          <a:lstStyle/>
          <a:p>
            <a:r>
              <a:rPr lang="en-US" sz="2400" b="1" dirty="0"/>
              <a:t>Ears</a:t>
            </a:r>
            <a:r>
              <a:rPr lang="en-US" sz="2400" dirty="0"/>
              <a:t>	:  Normal  earing  by  speaking,  no discharge  from  both  ears</a:t>
            </a:r>
          </a:p>
          <a:p>
            <a:r>
              <a:rPr lang="en-US" sz="2400" b="1" dirty="0"/>
              <a:t>Nose </a:t>
            </a:r>
            <a:r>
              <a:rPr lang="en-US" sz="2400" dirty="0"/>
              <a:t>: No  rhinorrhea,  no  deformity</a:t>
            </a:r>
          </a:p>
          <a:p>
            <a:r>
              <a:rPr lang="en-US" sz="2400" b="1" dirty="0"/>
              <a:t>Oral  cavity  and  throat </a:t>
            </a:r>
            <a:r>
              <a:rPr lang="en-US" sz="2400" dirty="0"/>
              <a:t>: No  injected  pharynx,  pink  buccal  mucosa,  no  tonsillar enlargement,  no  dental  carries</a:t>
            </a:r>
          </a:p>
          <a:p>
            <a:r>
              <a:rPr lang="en-US" sz="2400" b="1" dirty="0"/>
              <a:t>Neck	</a:t>
            </a:r>
            <a:r>
              <a:rPr lang="en-US" sz="2400" dirty="0"/>
              <a:t>: Normal  movement,  no  thyroid  gland  enlargement,  no  mass</a:t>
            </a:r>
          </a:p>
          <a:p>
            <a:r>
              <a:rPr lang="en-US" sz="2400" b="1" dirty="0"/>
              <a:t>Lymph  nodes </a:t>
            </a:r>
            <a:r>
              <a:rPr lang="en-US" sz="2400" dirty="0"/>
              <a:t>: Cervical,  supraclavicular  and  axillary  nodes  were  not  palpable</a:t>
            </a:r>
          </a:p>
          <a:p>
            <a:r>
              <a:rPr lang="en-US" sz="2400" b="1" dirty="0"/>
              <a:t>Breast </a:t>
            </a:r>
            <a:r>
              <a:rPr lang="en-US" sz="2400" dirty="0"/>
              <a:t>: No  mass,  no  nipple  retraction,  no  discharge  from  nipple</a:t>
            </a:r>
          </a:p>
          <a:p>
            <a:r>
              <a:rPr lang="en-US" sz="2400" b="1" dirty="0"/>
              <a:t>Respiratory  system </a:t>
            </a:r>
            <a:r>
              <a:rPr lang="en-US" sz="2400" dirty="0"/>
              <a:t>: Normal  shape  and  chest  movement,  symmetrical  expansion, trachea  at  midline,  normal  breath  sound  Lt. = Rt.,  no adventitious  sound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0300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1886646"/>
            <a:ext cx="10515600" cy="4212238"/>
          </a:xfrm>
        </p:spPr>
        <p:txBody>
          <a:bodyPr>
            <a:normAutofit/>
          </a:bodyPr>
          <a:lstStyle/>
          <a:p>
            <a:r>
              <a:rPr lang="en-US" sz="2400" b="1" dirty="0"/>
              <a:t>Cardiovascular  system</a:t>
            </a:r>
            <a:r>
              <a:rPr lang="en-US" sz="2400" dirty="0"/>
              <a:t>	: No  JVP  engorgement,  no  heave,  no  thrill,  normal  s</a:t>
            </a:r>
            <a:r>
              <a:rPr lang="en-US" sz="2400" baseline="-25000" dirty="0"/>
              <a:t>1</a:t>
            </a:r>
            <a:r>
              <a:rPr lang="en-US" sz="2400" dirty="0"/>
              <a:t>s</a:t>
            </a:r>
            <a:r>
              <a:rPr lang="en-US" sz="2400" baseline="-25000" dirty="0"/>
              <a:t>2</a:t>
            </a:r>
            <a:r>
              <a:rPr lang="en-US" sz="2400" dirty="0"/>
              <a:t>,  no murmur</a:t>
            </a:r>
          </a:p>
          <a:p>
            <a:r>
              <a:rPr lang="en-US" sz="2400" b="1" dirty="0"/>
              <a:t>Abdomen</a:t>
            </a:r>
            <a:r>
              <a:rPr lang="en-US" sz="2400" dirty="0"/>
              <a:t>	: Round  contour,  linear  </a:t>
            </a:r>
            <a:r>
              <a:rPr lang="en-US" sz="2400" dirty="0" err="1"/>
              <a:t>nigra</a:t>
            </a:r>
            <a:r>
              <a:rPr lang="en-US" sz="2400" dirty="0"/>
              <a:t>,  no  superficial  vein  dilatation, soft,  not tender,  liver  and  spleen can  not  be  palpated,  normal active bowel  sound</a:t>
            </a:r>
          </a:p>
          <a:p>
            <a:r>
              <a:rPr lang="en-US" sz="2400" b="1" dirty="0"/>
              <a:t>Fundal  height  </a:t>
            </a:r>
            <a:r>
              <a:rPr lang="en-US" sz="2400" dirty="0"/>
              <a:t>3/4  above  umbilicus,  head  floating </a:t>
            </a:r>
          </a:p>
          <a:p>
            <a:r>
              <a:rPr lang="en-US" sz="2400" dirty="0"/>
              <a:t>FHR 140  beats/min,  regular  rhythm</a:t>
            </a:r>
          </a:p>
          <a:p>
            <a:r>
              <a:rPr lang="en-US" sz="2400" b="1" dirty="0"/>
              <a:t>Pelvic  examination</a:t>
            </a:r>
            <a:r>
              <a:rPr lang="en-US" sz="2400" dirty="0"/>
              <a:t>	: Cervical  consistency ,  soft Cervical  dilatation : 3 cm Effacement  50% Station -1</a:t>
            </a:r>
          </a:p>
          <a:p>
            <a:r>
              <a:rPr lang="en-US" sz="2400" b="1" dirty="0"/>
              <a:t>Extremities</a:t>
            </a:r>
            <a:r>
              <a:rPr lang="en-US" sz="2400" dirty="0"/>
              <a:t>	: Normal movement, no pitting edema, no varicose vein, no rash</a:t>
            </a:r>
          </a:p>
          <a:p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246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191</TotalTime>
  <Words>1147</Words>
  <Application>Microsoft Office PowerPoint</Application>
  <PresentationFormat>Widescreen</PresentationFormat>
  <Paragraphs>213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Angsana New</vt:lpstr>
      <vt:lpstr>Calibri</vt:lpstr>
      <vt:lpstr>Calibri Light</vt:lpstr>
      <vt:lpstr>Cordia New</vt:lpstr>
      <vt:lpstr>Retrospect</vt:lpstr>
      <vt:lpstr>Case study 52</vt:lpstr>
      <vt:lpstr>PowerPoint Presentation</vt:lpstr>
      <vt:lpstr>Present illness:</vt:lpstr>
      <vt:lpstr>Past history</vt:lpstr>
      <vt:lpstr>PowerPoint Presentation</vt:lpstr>
      <vt:lpstr>ประวัติครอบครัว</vt:lpstr>
      <vt:lpstr>Physical  examination </vt:lpstr>
      <vt:lpstr>PowerPoint Presentation</vt:lpstr>
      <vt:lpstr>PowerPoint Presentation</vt:lpstr>
      <vt:lpstr>Bishop score </vt:lpstr>
      <vt:lpstr>PowerPoint Presentation</vt:lpstr>
      <vt:lpstr>วิธีการเจาะถุงน้ำคร่ำ </vt:lpstr>
      <vt:lpstr>การชักนำการคลอดโดยการใช้ยา</vt:lpstr>
      <vt:lpstr>การดูแลหลังคลอด Normal labor</vt:lpstr>
      <vt:lpstr>PowerPoint Presentation</vt:lpstr>
      <vt:lpstr>แนะนำเรื่องการคุมกำเนิด</vt:lpstr>
      <vt:lpstr>แนะนำให้เลี้ยงบุตรด้วยนมแม่</vt:lpstr>
      <vt:lpstr>แนะนำเรื่องการเข้ารับวัคซีนของบุตรและติดตามพัฒนาการ</vt:lpstr>
      <vt:lpstr>Topic : Induction of labor</vt:lpstr>
      <vt:lpstr>ข้อบ่งชี้ในการชักนำการคลอด</vt:lpstr>
      <vt:lpstr> ข้อบ่งชี้ทางมารดา</vt:lpstr>
      <vt:lpstr>ข้อบ่งห้ามในการชักนำการคลอด</vt:lpstr>
      <vt:lpstr>ข้อบ่งห้ามโดยอนุโลม</vt:lpstr>
      <vt:lpstr>การประเมินสภาวะของปากมดลูก  Bishop pelvic score </vt:lpstr>
      <vt:lpstr>เทคนิคต่าง ๆ ของการชักนำการคลอด</vt:lpstr>
      <vt:lpstr>การชักนำการคลอดโดยการใช้ยา</vt:lpstr>
      <vt:lpstr>PowerPoint Presentation</vt:lpstr>
      <vt:lpstr>ภาวะแทรกซ้อนจากการชักนำการคลอด</vt:lpstr>
      <vt:lpstr>ภาวะแทรกซ้อนต่อมารดา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report</dc:title>
  <dc:creator>Post</dc:creator>
  <cp:lastModifiedBy>Pawin PPP</cp:lastModifiedBy>
  <cp:revision>27</cp:revision>
  <dcterms:created xsi:type="dcterms:W3CDTF">2016-12-01T13:59:19Z</dcterms:created>
  <dcterms:modified xsi:type="dcterms:W3CDTF">2017-01-26T07:03:31Z</dcterms:modified>
</cp:coreProperties>
</file>