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95" r:id="rId2"/>
    <p:sldId id="292" r:id="rId3"/>
    <p:sldId id="293" r:id="rId4"/>
    <p:sldId id="29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6" r:id="rId4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F638F09-AE03-4A25-9EF6-C1C2777B83E7}">
          <p14:sldIdLst>
            <p14:sldId id="295"/>
            <p14:sldId id="292"/>
            <p14:sldId id="293"/>
            <p14:sldId id="294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65" d="100"/>
          <a:sy n="65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62A38-6AF1-4495-91A6-84770E58812C}" type="datetimeFigureOut">
              <a:rPr lang="en-US" smtClean="0"/>
              <a:t>30-Oct-16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80A7-4F82-4732-858A-157C7106A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19728-FAAA-46EB-965E-BE7A97B181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4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53C529-4E4A-4C84-9800-40C3C4F31B01}" type="datetimeFigureOut">
              <a:rPr lang="th-TH" smtClean="0"/>
              <a:t>30/10/59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E260A02-F8D2-44FB-AFEA-D5439148708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848600" cy="1927225"/>
          </a:xfrm>
        </p:spPr>
        <p:txBody>
          <a:bodyPr/>
          <a:lstStyle/>
          <a:p>
            <a:r>
              <a:rPr lang="th-TH" sz="8800" dirty="0"/>
              <a:t>วัยหมดระดู</a:t>
            </a:r>
            <a:r>
              <a:rPr lang="en-US" sz="8800" dirty="0"/>
              <a:t>-</a:t>
            </a:r>
            <a:r>
              <a:rPr lang="th-TH" sz="8800" dirty="0"/>
              <a:t>วัยทอง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 Pawin </a:t>
            </a:r>
            <a:r>
              <a:rPr lang="en-US" dirty="0" err="1"/>
              <a:t>Puapornpong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99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ด้านร่างกาย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Organ atrophy e.g. skin</a:t>
            </a:r>
          </a:p>
          <a:p>
            <a:r>
              <a:rPr lang="en-US" sz="3200" dirty="0"/>
              <a:t>Osteoporosis</a:t>
            </a:r>
          </a:p>
          <a:p>
            <a:pPr marL="0" indent="0">
              <a:buNone/>
            </a:pPr>
            <a:r>
              <a:rPr lang="en-US" sz="3200" dirty="0"/>
              <a:t>     </a:t>
            </a:r>
            <a:r>
              <a:rPr lang="th-TH" sz="3200" dirty="0"/>
              <a:t>การขาด </a:t>
            </a:r>
            <a:r>
              <a:rPr lang="en-US" sz="3200" dirty="0"/>
              <a:t>estrogen </a:t>
            </a:r>
            <a:r>
              <a:rPr lang="th-TH" sz="3200" dirty="0"/>
              <a:t> ทำให้ </a:t>
            </a:r>
            <a:r>
              <a:rPr lang="en-US" sz="3200" dirty="0"/>
              <a:t>osteoclast activity </a:t>
            </a:r>
            <a:r>
              <a:rPr lang="th-TH" sz="3200" dirty="0"/>
              <a:t>เพิ่มขึ้น</a:t>
            </a:r>
            <a:br>
              <a:rPr lang="th-TH" sz="3200" dirty="0"/>
            </a:br>
            <a:r>
              <a:rPr lang="th-TH" sz="3200" dirty="0"/>
              <a:t>      การรับและดูดซึม </a:t>
            </a:r>
            <a:r>
              <a:rPr lang="en-US" sz="3200" dirty="0"/>
              <a:t>calcium </a:t>
            </a:r>
            <a:r>
              <a:rPr lang="th-TH" sz="3200" dirty="0"/>
              <a:t>ลดลง  </a:t>
            </a:r>
            <a:r>
              <a:rPr lang="en-US" sz="3200" dirty="0"/>
              <a:t>PTH </a:t>
            </a:r>
            <a:r>
              <a:rPr lang="th-TH" sz="3200" dirty="0"/>
              <a:t>ทำงานเพิ่มขึ้น</a:t>
            </a:r>
            <a:br>
              <a:rPr lang="th-TH" sz="3200" dirty="0"/>
            </a:br>
            <a:r>
              <a:rPr lang="th-TH" sz="3200" dirty="0"/>
              <a:t>      </a:t>
            </a:r>
            <a:r>
              <a:rPr lang="th-TH" sz="3200" b="1" dirty="0"/>
              <a:t>การวินิจฉัย </a:t>
            </a:r>
            <a:r>
              <a:rPr lang="th-TH" sz="3200" dirty="0"/>
              <a:t> ใช้ </a:t>
            </a:r>
            <a:r>
              <a:rPr lang="en-US" sz="3200" dirty="0"/>
              <a:t>Bone Mass  Density </a:t>
            </a:r>
            <a:br>
              <a:rPr lang="en-US" sz="3200" dirty="0"/>
            </a:br>
            <a:r>
              <a:rPr lang="en-US" sz="3200" dirty="0"/>
              <a:t>     T-score </a:t>
            </a:r>
            <a:r>
              <a:rPr lang="th-TH" sz="3200" dirty="0"/>
              <a:t>น้อยกว่า </a:t>
            </a:r>
            <a:r>
              <a:rPr lang="en-US" sz="3200" dirty="0"/>
              <a:t>-2.5</a:t>
            </a:r>
            <a:r>
              <a:rPr lang="th-TH" sz="3200" dirty="0"/>
              <a:t> </a:t>
            </a:r>
            <a:r>
              <a:rPr lang="en-US" sz="3200" dirty="0"/>
              <a:t>SD </a:t>
            </a:r>
            <a:r>
              <a:rPr lang="th-TH" sz="3200" dirty="0"/>
              <a:t>แสดงถึงภาวะกระดูกพรุน</a:t>
            </a:r>
            <a:br>
              <a:rPr lang="th-TH" sz="3200" dirty="0"/>
            </a:br>
            <a:r>
              <a:rPr lang="th-TH" sz="3200" dirty="0"/>
              <a:t>       โดยควรได้รับการตรวจ </a:t>
            </a:r>
            <a:r>
              <a:rPr lang="en-US" sz="3200" dirty="0"/>
              <a:t>BMD </a:t>
            </a:r>
            <a:r>
              <a:rPr lang="th-TH" sz="3200" dirty="0"/>
              <a:t>เมื่อ </a:t>
            </a:r>
            <a:r>
              <a:rPr lang="en-US" sz="3200" dirty="0"/>
              <a:t>OSTA index </a:t>
            </a:r>
            <a:r>
              <a:rPr lang="th-TH" sz="3200" dirty="0"/>
              <a:t>น้อยกว่า </a:t>
            </a:r>
            <a:r>
              <a:rPr lang="en-US" sz="3200" dirty="0"/>
              <a:t>-4</a:t>
            </a:r>
            <a:br>
              <a:rPr lang="th-TH" sz="3200" dirty="0"/>
            </a:b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509672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ด้านร่างกาย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Cardiovascular disease&amp; Myocardial infarction</a:t>
            </a:r>
          </a:p>
          <a:p>
            <a:pPr marL="0" indent="0">
              <a:buNone/>
            </a:pPr>
            <a:r>
              <a:rPr lang="en-US" sz="4000" dirty="0"/>
              <a:t>         Estrogen </a:t>
            </a:r>
            <a:r>
              <a:rPr lang="th-TH" sz="4000" dirty="0"/>
              <a:t>ช่วยเพิ่ม </a:t>
            </a:r>
            <a:r>
              <a:rPr lang="en-US" sz="4000" dirty="0"/>
              <a:t>HDL </a:t>
            </a:r>
            <a:r>
              <a:rPr lang="th-TH" sz="4000" dirty="0"/>
              <a:t>ลด </a:t>
            </a:r>
            <a:r>
              <a:rPr lang="en-US" sz="4000" dirty="0"/>
              <a:t>LDL </a:t>
            </a:r>
            <a:r>
              <a:rPr lang="th-TH" sz="4000" dirty="0"/>
              <a:t> เมื่อเข้าสู่วัยหมดระดู </a:t>
            </a:r>
            <a:r>
              <a:rPr lang="en-US" sz="4000" dirty="0"/>
              <a:t>Estrogen </a:t>
            </a:r>
            <a:r>
              <a:rPr lang="th-TH" sz="4000" dirty="0"/>
              <a:t>ลดลง ทำให้ </a:t>
            </a:r>
            <a:r>
              <a:rPr lang="en-US" sz="4000" dirty="0"/>
              <a:t>LDL </a:t>
            </a:r>
            <a:r>
              <a:rPr lang="th-TH" sz="4000" dirty="0"/>
              <a:t>เพิ่มขึ้น </a:t>
            </a:r>
            <a:r>
              <a:rPr lang="en-US" sz="4000" dirty="0"/>
              <a:t>HDL </a:t>
            </a:r>
            <a:r>
              <a:rPr lang="th-TH" sz="4000" dirty="0"/>
              <a:t>ลดลง</a:t>
            </a:r>
          </a:p>
          <a:p>
            <a:pPr marL="0" indent="0">
              <a:buNone/>
            </a:pP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53294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ด้านจิตใจ อารมณ์ และสังคม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หงุดหงิด อ่อนเพลีย ซึมเศร้า ร้อนวูบวาบ อารมณ์เปลี่ยนแปลง ร้องไห้ง่าย  ขาดสมาธิในการทำงาน กระวนกระวาย หลงลืม</a:t>
            </a:r>
            <a:r>
              <a:rPr lang="en-US" sz="4000" dirty="0"/>
              <a:t> </a:t>
            </a:r>
            <a:r>
              <a:rPr lang="th-TH" sz="4000" dirty="0"/>
              <a:t>และความรู้สึกทางเพศลดลง </a:t>
            </a:r>
          </a:p>
          <a:p>
            <a:pPr marL="0" indent="0">
              <a:buNone/>
            </a:pP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834884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ปัญหาที่เกิดขึ้นของหญิงวัยหมดระดู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2800" dirty="0">
                <a:solidFill>
                  <a:prstClr val="black"/>
                </a:solidFill>
              </a:rPr>
              <a:t>ปัญหาด้านสาธารณสุข</a:t>
            </a:r>
          </a:p>
          <a:p>
            <a:r>
              <a:rPr lang="th-TH" sz="2800" dirty="0">
                <a:solidFill>
                  <a:prstClr val="black"/>
                </a:solidFill>
              </a:rPr>
              <a:t>ปัญหาทางเศรษฐกิจ </a:t>
            </a:r>
          </a:p>
          <a:p>
            <a:pPr lvl="0"/>
            <a:r>
              <a:rPr lang="th-TH" sz="2800" dirty="0">
                <a:solidFill>
                  <a:prstClr val="black"/>
                </a:solidFill>
              </a:rPr>
              <a:t>ปัญหาการถูกทอดทิ้ง</a:t>
            </a:r>
          </a:p>
          <a:p>
            <a:pPr lvl="0"/>
            <a:r>
              <a:rPr lang="th-TH" sz="2800" dirty="0">
                <a:solidFill>
                  <a:prstClr val="black"/>
                </a:solidFill>
              </a:rPr>
              <a:t>ปัญหาการไม่เข้าใจของคนในครอบครัว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097295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</a:t>
            </a:r>
            <a:r>
              <a:rPr lang="th-TH" dirty="0"/>
              <a:t>การซักประวัติ ตรวจร่างกาย ส่งตรวจเพิ่มเติมและวินิจฉัยปัญหาในหญิงวัยหมดระดู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425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ซักประวัติ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28800"/>
            <a:ext cx="6553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Menstrual history</a:t>
            </a:r>
          </a:p>
          <a:p>
            <a:r>
              <a:rPr lang="en-US" sz="3600" dirty="0"/>
              <a:t>Menarche LMP</a:t>
            </a:r>
          </a:p>
          <a:p>
            <a:r>
              <a:rPr lang="en-US" sz="3600" dirty="0"/>
              <a:t>PMP</a:t>
            </a:r>
          </a:p>
          <a:p>
            <a:r>
              <a:rPr lang="en-US" sz="3600" dirty="0"/>
              <a:t>Interval</a:t>
            </a:r>
          </a:p>
          <a:p>
            <a:r>
              <a:rPr lang="en-US" sz="3600" dirty="0"/>
              <a:t>Duration</a:t>
            </a:r>
          </a:p>
          <a:p>
            <a:r>
              <a:rPr lang="en-US" sz="3600" dirty="0"/>
              <a:t>Amount</a:t>
            </a:r>
          </a:p>
          <a:p>
            <a:r>
              <a:rPr lang="en-US" sz="3600" dirty="0"/>
              <a:t>Premenstrual syndrome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3617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ซักประวัติ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87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Obstetrical history</a:t>
            </a:r>
          </a:p>
          <a:p>
            <a:r>
              <a:rPr lang="en-US" sz="2800" dirty="0"/>
              <a:t>Para</a:t>
            </a:r>
          </a:p>
          <a:p>
            <a:r>
              <a:rPr lang="th-TH" sz="2800" dirty="0"/>
              <a:t>วิธีคลอดลูกแต่ละครั้ง</a:t>
            </a:r>
          </a:p>
          <a:p>
            <a:r>
              <a:rPr lang="en-US" sz="2800" dirty="0"/>
              <a:t>Last para</a:t>
            </a:r>
            <a:endParaRPr lang="th-TH" sz="2800" dirty="0"/>
          </a:p>
          <a:p>
            <a:endParaRPr lang="th-TH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Contraceptive</a:t>
            </a:r>
          </a:p>
          <a:p>
            <a:r>
              <a:rPr lang="th-TH" sz="2800" dirty="0"/>
              <a:t>ประวัติการคุมกำเนิด</a:t>
            </a:r>
          </a:p>
          <a:p>
            <a:r>
              <a:rPr lang="th-TH" sz="2800" dirty="0"/>
              <a:t>วิธีคุมกำเนิด และระยะเวลาที่คุมกำเนิด</a:t>
            </a:r>
          </a:p>
          <a:p>
            <a:endParaRPr lang="th-TH" sz="2800" dirty="0"/>
          </a:p>
          <a:p>
            <a:pPr marL="0" indent="0">
              <a:buNone/>
            </a:pPr>
            <a:endParaRPr lang="th-TH" sz="2800" dirty="0"/>
          </a:p>
          <a:p>
            <a:endParaRPr lang="th-TH" sz="2800" dirty="0"/>
          </a:p>
          <a:p>
            <a:pPr marL="0" indent="0">
              <a:buNone/>
            </a:pPr>
            <a:endParaRPr lang="th-TH" sz="2800" dirty="0"/>
          </a:p>
          <a:p>
            <a:pPr marL="0" indent="0">
              <a:buNone/>
            </a:pPr>
            <a:endParaRPr lang="th-TH" sz="2800" dirty="0"/>
          </a:p>
          <a:p>
            <a:endParaRPr lang="th-TH" sz="2800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1219200"/>
            <a:ext cx="305885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Sexual history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dirty="0"/>
              <a:t>เจ็บขณะมีเพศสัมพันธ์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Decrease libido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Less sensation </a:t>
            </a:r>
          </a:p>
          <a:p>
            <a:r>
              <a:rPr lang="en-US" sz="3200" dirty="0"/>
              <a:t>     during SI</a:t>
            </a:r>
            <a:endParaRPr lang="th-TH" sz="3200" dirty="0"/>
          </a:p>
          <a:p>
            <a:endParaRPr lang="th-TH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0693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dirty="0"/>
              <a:t>ซักประวัติ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472" y="1570037"/>
            <a:ext cx="4203576" cy="4525963"/>
          </a:xfrm>
        </p:spPr>
        <p:txBody>
          <a:bodyPr>
            <a:normAutofit/>
          </a:bodyPr>
          <a:lstStyle/>
          <a:p>
            <a:r>
              <a:rPr lang="th-TH" sz="2800" dirty="0"/>
              <a:t>โรคประจำตัว</a:t>
            </a:r>
          </a:p>
          <a:p>
            <a:r>
              <a:rPr lang="th-TH" sz="2800" dirty="0"/>
              <a:t>ประวัติการผ่าตัด</a:t>
            </a:r>
          </a:p>
          <a:p>
            <a:r>
              <a:rPr lang="th-TH" sz="2800" dirty="0"/>
              <a:t>เคยได้รับการฉายรังสี</a:t>
            </a:r>
          </a:p>
          <a:p>
            <a:r>
              <a:rPr lang="th-TH" sz="2800" dirty="0"/>
              <a:t>ยาประจำตัว</a:t>
            </a:r>
          </a:p>
          <a:p>
            <a:r>
              <a:rPr lang="th-TH" sz="2800" dirty="0"/>
              <a:t>ยาชุด ยาสมุนไพร ยาต้ม ยาลูกกลอน</a:t>
            </a:r>
          </a:p>
          <a:p>
            <a:r>
              <a:rPr lang="th-TH" sz="2800" dirty="0"/>
              <a:t>การใช้สารเสพติด</a:t>
            </a:r>
          </a:p>
          <a:p>
            <a:r>
              <a:rPr lang="th-TH" sz="2800" dirty="0"/>
              <a:t>การสูบบุหรี่ แอลกฮอล์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64762" y="1421524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3200" dirty="0"/>
              <a:t>มีคนในครอบครัวประจำเดือน</a:t>
            </a:r>
          </a:p>
          <a:p>
            <a:r>
              <a:rPr lang="th-TH" sz="3200" dirty="0"/>
              <a:t>หมดเร็ว</a:t>
            </a:r>
            <a:r>
              <a:rPr lang="en-US" sz="3200" dirty="0"/>
              <a:t>/</a:t>
            </a:r>
            <a:r>
              <a:rPr lang="th-TH" sz="3200" dirty="0"/>
              <a:t>ช้า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909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312" y="1268760"/>
            <a:ext cx="757537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/>
              <a:t>อาการทั่วไป</a:t>
            </a:r>
          </a:p>
          <a:p>
            <a:r>
              <a:rPr lang="th-TH" sz="3600" dirty="0"/>
              <a:t>ร้อนวูบวาบ</a:t>
            </a:r>
            <a:endParaRPr lang="en-US" sz="3600" dirty="0"/>
          </a:p>
          <a:p>
            <a:r>
              <a:rPr lang="th-TH" sz="3600" dirty="0"/>
              <a:t>อารมณ์แปรปรวนมากกว่าปกติ</a:t>
            </a:r>
          </a:p>
          <a:p>
            <a:r>
              <a:rPr lang="th-TH" sz="3600" dirty="0"/>
              <a:t>อาการคันช่องคลอด</a:t>
            </a:r>
          </a:p>
          <a:p>
            <a:r>
              <a:rPr lang="th-TH" sz="3600" dirty="0"/>
              <a:t>เจ็บขณะร่วมเพศ</a:t>
            </a:r>
          </a:p>
          <a:p>
            <a:r>
              <a:rPr lang="en-US" sz="3600" dirty="0"/>
              <a:t>Vaginal secretion</a:t>
            </a:r>
            <a:r>
              <a:rPr lang="th-TH" sz="3600" dirty="0"/>
              <a:t>ลดลง</a:t>
            </a:r>
          </a:p>
          <a:p>
            <a:r>
              <a:rPr lang="th-TH" sz="3600" dirty="0"/>
              <a:t>ขนาดเต้านม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dirty="0"/>
              <a:t>ซักประวัติ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9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th-TH" dirty="0"/>
              <a:t>ตรวจร่างกาย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219200"/>
            <a:ext cx="6995120" cy="5486400"/>
          </a:xfrm>
        </p:spPr>
        <p:txBody>
          <a:bodyPr>
            <a:normAutofit/>
          </a:bodyPr>
          <a:lstStyle/>
          <a:p>
            <a:r>
              <a:rPr lang="en-US" dirty="0"/>
              <a:t>Vital sign</a:t>
            </a:r>
            <a:endParaRPr lang="th-TH" dirty="0"/>
          </a:p>
          <a:p>
            <a:r>
              <a:rPr lang="en-US" dirty="0"/>
              <a:t>GA</a:t>
            </a:r>
          </a:p>
          <a:p>
            <a:r>
              <a:rPr lang="en-US" dirty="0"/>
              <a:t>HEENT</a:t>
            </a:r>
          </a:p>
          <a:p>
            <a:r>
              <a:rPr lang="en-US" dirty="0"/>
              <a:t>CVS</a:t>
            </a:r>
          </a:p>
          <a:p>
            <a:r>
              <a:rPr lang="en-US" dirty="0"/>
              <a:t>RS</a:t>
            </a:r>
          </a:p>
          <a:p>
            <a:r>
              <a:rPr lang="en-US" dirty="0"/>
              <a:t>ABD</a:t>
            </a:r>
          </a:p>
          <a:p>
            <a:r>
              <a:rPr lang="en-US" dirty="0"/>
              <a:t>Breast</a:t>
            </a:r>
          </a:p>
          <a:p>
            <a:r>
              <a:rPr lang="en-US" dirty="0"/>
              <a:t>PV</a:t>
            </a:r>
          </a:p>
          <a:p>
            <a:r>
              <a:rPr lang="en-US" dirty="0"/>
              <a:t>Skin</a:t>
            </a:r>
          </a:p>
          <a:p>
            <a:r>
              <a:rPr lang="en-US" dirty="0"/>
              <a:t>Extremities</a:t>
            </a:r>
          </a:p>
          <a:p>
            <a:r>
              <a:rPr lang="en-US" dirty="0"/>
              <a:t>Neuro</a:t>
            </a:r>
          </a:p>
          <a:p>
            <a:r>
              <a:rPr lang="en-US" dirty="0" err="1"/>
              <a:t>Psychi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2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1. นิยามคำศัพท์ที่เกี่ยวกับภาวะหมดระดู (</a:t>
            </a:r>
            <a:r>
              <a:rPr lang="en-US" dirty="0"/>
              <a:t>climacteric, </a:t>
            </a:r>
            <a:r>
              <a:rPr lang="en-US" dirty="0" err="1"/>
              <a:t>premenopause</a:t>
            </a:r>
            <a:r>
              <a:rPr lang="en-US" dirty="0"/>
              <a:t>, </a:t>
            </a:r>
            <a:r>
              <a:rPr lang="en-US" dirty="0" err="1"/>
              <a:t>perimenopause</a:t>
            </a:r>
            <a:r>
              <a:rPr lang="en-US" dirty="0"/>
              <a:t>, </a:t>
            </a:r>
            <a:r>
              <a:rPr lang="en-US" dirty="0" err="1"/>
              <a:t>postmenopause</a:t>
            </a:r>
            <a:r>
              <a:rPr lang="th-TH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7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524000"/>
            <a:ext cx="7162800" cy="5257800"/>
          </a:xfrm>
        </p:spPr>
        <p:txBody>
          <a:bodyPr>
            <a:normAutofit lnSpcReduction="10000"/>
          </a:bodyPr>
          <a:lstStyle/>
          <a:p>
            <a:r>
              <a:rPr lang="th-TH" sz="3600" dirty="0"/>
              <a:t>ระดับ </a:t>
            </a:r>
            <a:r>
              <a:rPr lang="en-US" sz="3600" dirty="0"/>
              <a:t>hormone </a:t>
            </a:r>
          </a:p>
          <a:p>
            <a:pPr lvl="1"/>
            <a:r>
              <a:rPr lang="en-US" sz="3200" dirty="0"/>
              <a:t>Estrogen</a:t>
            </a:r>
          </a:p>
          <a:p>
            <a:pPr lvl="1"/>
            <a:r>
              <a:rPr lang="en-US" sz="3200" dirty="0"/>
              <a:t>Progesterone</a:t>
            </a:r>
          </a:p>
          <a:p>
            <a:pPr lvl="1"/>
            <a:r>
              <a:rPr lang="en-US" sz="3200" dirty="0"/>
              <a:t>FSH</a:t>
            </a:r>
          </a:p>
          <a:p>
            <a:pPr lvl="1"/>
            <a:r>
              <a:rPr lang="en-US" sz="3200" dirty="0"/>
              <a:t>LH</a:t>
            </a:r>
          </a:p>
          <a:p>
            <a:pPr lvl="1"/>
            <a:r>
              <a:rPr lang="en-US" sz="3200" dirty="0"/>
              <a:t>Prolactin</a:t>
            </a:r>
          </a:p>
          <a:p>
            <a:pPr lvl="1"/>
            <a:r>
              <a:rPr lang="en-US" sz="3200" dirty="0" err="1"/>
              <a:t>hCG</a:t>
            </a:r>
            <a:endParaRPr lang="en-US" sz="3200" dirty="0"/>
          </a:p>
          <a:p>
            <a:pPr lvl="1"/>
            <a:r>
              <a:rPr lang="en-US" sz="3200" dirty="0" err="1"/>
              <a:t>GnRH</a:t>
            </a:r>
            <a:endParaRPr lang="en-US" sz="3200" dirty="0"/>
          </a:p>
          <a:p>
            <a:pPr lvl="1"/>
            <a:r>
              <a:rPr lang="en-US" sz="3200" dirty="0"/>
              <a:t>Thyroid function test</a:t>
            </a:r>
          </a:p>
        </p:txBody>
      </p:sp>
    </p:spTree>
    <p:extLst>
      <p:ext uri="{BB962C8B-B14F-4D97-AF65-F5344CB8AC3E}">
        <p14:creationId xmlns:p14="http://schemas.microsoft.com/office/powerpoint/2010/main" val="3508243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ปัญหาจาก</a:t>
            </a:r>
            <a:r>
              <a:rPr lang="en-US" dirty="0"/>
              <a:t> Menopause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Early phase</a:t>
            </a:r>
          </a:p>
          <a:p>
            <a:pPr lvl="1"/>
            <a:r>
              <a:rPr lang="th-TH" sz="2400" dirty="0"/>
              <a:t>ร้อนวูบวาบ เหงื่อออกตอนกลางคืน โดยเฉพาะช่วง</a:t>
            </a:r>
            <a:r>
              <a:rPr lang="en-US" sz="2400" dirty="0"/>
              <a:t>2</a:t>
            </a:r>
            <a:r>
              <a:rPr lang="th-TH" sz="2400" dirty="0"/>
              <a:t>ปีแรก</a:t>
            </a:r>
          </a:p>
          <a:p>
            <a:pPr lvl="1"/>
            <a:r>
              <a:rPr lang="en-US" sz="2400" dirty="0"/>
              <a:t>Psychological symptom </a:t>
            </a:r>
          </a:p>
          <a:p>
            <a:pPr lvl="1"/>
            <a:r>
              <a:rPr lang="en-US" sz="2400" dirty="0"/>
              <a:t>Cognition and </a:t>
            </a:r>
            <a:r>
              <a:rPr lang="en-US" sz="2400" dirty="0" err="1"/>
              <a:t>alzheimer’s</a:t>
            </a:r>
            <a:r>
              <a:rPr lang="en-US" sz="2400" dirty="0"/>
              <a:t> disease</a:t>
            </a:r>
          </a:p>
          <a:p>
            <a:pPr lvl="1"/>
            <a:r>
              <a:rPr lang="en-US" sz="2400" dirty="0" err="1"/>
              <a:t>Atropic</a:t>
            </a:r>
            <a:r>
              <a:rPr lang="en-US" sz="2400" dirty="0"/>
              <a:t> condition</a:t>
            </a:r>
          </a:p>
          <a:p>
            <a:r>
              <a:rPr lang="en-US" sz="2800" dirty="0"/>
              <a:t>Late phase</a:t>
            </a:r>
          </a:p>
          <a:p>
            <a:pPr lvl="1"/>
            <a:r>
              <a:rPr lang="en-US" sz="2400" dirty="0"/>
              <a:t>Cardiovascular disease </a:t>
            </a:r>
            <a:r>
              <a:rPr lang="th-TH" sz="2400" dirty="0"/>
              <a:t>และ</a:t>
            </a:r>
            <a:r>
              <a:rPr lang="en-US" sz="2400" dirty="0"/>
              <a:t>MI</a:t>
            </a:r>
          </a:p>
          <a:p>
            <a:pPr lvl="1"/>
            <a:r>
              <a:rPr lang="en-US" sz="2400" dirty="0"/>
              <a:t>Osteoporosis</a:t>
            </a:r>
          </a:p>
        </p:txBody>
      </p:sp>
    </p:spTree>
    <p:extLst>
      <p:ext uri="{BB962C8B-B14F-4D97-AF65-F5344CB8AC3E}">
        <p14:creationId xmlns:p14="http://schemas.microsoft.com/office/powerpoint/2010/main" val="3954349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</a:t>
            </a:r>
            <a:r>
              <a:rPr lang="th-TH" dirty="0"/>
              <a:t>แนวทางการดูแลรักษา ให้คำแนะนำเกี่ยวกับอาการ และปัญหาของหญิงวัยหมดระดู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02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การตรวจเพิ่มเติมก่อนและระหว่างการให้การรักษา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การตรวจร่างกายทั่วไป</a:t>
            </a:r>
          </a:p>
          <a:p>
            <a:r>
              <a:rPr lang="th-TH" dirty="0"/>
              <a:t>ชั่งน้ำหนัก</a:t>
            </a:r>
            <a:r>
              <a:rPr lang="en-US" dirty="0"/>
              <a:t> </a:t>
            </a:r>
            <a:r>
              <a:rPr lang="th-TH" dirty="0"/>
              <a:t>วัดส่วนสูง ความดันโลหิต</a:t>
            </a:r>
          </a:p>
          <a:p>
            <a:r>
              <a:rPr lang="th-TH" dirty="0"/>
              <a:t>ตรวจเต้านม</a:t>
            </a:r>
          </a:p>
          <a:p>
            <a:r>
              <a:rPr lang="th-TH" dirty="0"/>
              <a:t>ตรวจภายในเพื่อคัดกรองมะเร็งปากมดลูก อย่างน้อยปีละ 1 ครั้ง</a:t>
            </a:r>
          </a:p>
          <a:p>
            <a:r>
              <a:rPr lang="th-TH" dirty="0"/>
              <a:t>ระดับน้ำตาลและโปรตีนในปัสสาวะ</a:t>
            </a:r>
          </a:p>
          <a:p>
            <a:r>
              <a:rPr lang="th-TH" dirty="0"/>
              <a:t>ระดับน้ำตาลและไขมันในเลือด</a:t>
            </a:r>
          </a:p>
          <a:p>
            <a:r>
              <a:rPr lang="en-US" dirty="0"/>
              <a:t>Mammogram </a:t>
            </a:r>
            <a:r>
              <a:rPr lang="th-TH" dirty="0"/>
              <a:t>และการตรวจมวลกระดูก </a:t>
            </a:r>
            <a:r>
              <a:rPr lang="en-US" dirty="0"/>
              <a:t>(BMD) </a:t>
            </a:r>
          </a:p>
          <a:p>
            <a:r>
              <a:rPr lang="th-TH" dirty="0"/>
              <a:t>ในรายที่มีประวัติ </a:t>
            </a:r>
            <a:r>
              <a:rPr lang="en-US" dirty="0"/>
              <a:t>postmenopausal bleeding</a:t>
            </a:r>
            <a:r>
              <a:rPr lang="th-TH" dirty="0"/>
              <a:t> ควรตรวจหาสาเหตุโดยการขูดมดลูก</a:t>
            </a:r>
          </a:p>
        </p:txBody>
      </p:sp>
    </p:spTree>
    <p:extLst>
      <p:ext uri="{BB962C8B-B14F-4D97-AF65-F5344CB8AC3E}">
        <p14:creationId xmlns:p14="http://schemas.microsoft.com/office/powerpoint/2010/main" val="2174916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990600"/>
          </a:xfrm>
        </p:spPr>
        <p:txBody>
          <a:bodyPr>
            <a:normAutofit/>
          </a:bodyPr>
          <a:lstStyle/>
          <a:p>
            <a:r>
              <a:rPr lang="th-TH" sz="4800" dirty="0"/>
              <a:t>การดูแลรักษาโดยไม่ใช้ฮอร์โมน</a:t>
            </a:r>
          </a:p>
        </p:txBody>
      </p:sp>
    </p:spTree>
    <p:extLst>
      <p:ext uri="{BB962C8B-B14F-4D97-AF65-F5344CB8AC3E}">
        <p14:creationId xmlns:p14="http://schemas.microsoft.com/office/powerpoint/2010/main" val="717467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อาการร้อนวูบวาบ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ส่วนใหญ่หายได้เอง</a:t>
            </a:r>
          </a:p>
          <a:p>
            <a:r>
              <a:rPr lang="th-TH" sz="2800" dirty="0"/>
              <a:t>ในรายที่มีอาการรุนแรงให้รักษาด้วย </a:t>
            </a:r>
            <a:r>
              <a:rPr lang="en-US" sz="2800" dirty="0"/>
              <a:t>estrogen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493240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การป้องกันและรักษาโรคกระดูกพรุน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dirty="0"/>
              <a:t>สตรีวัยหลังหมดระดูต้องการแคลเซียมวันละ</a:t>
            </a:r>
            <a:r>
              <a:rPr lang="en-US" sz="3200" dirty="0"/>
              <a:t> 1,500 mg</a:t>
            </a:r>
          </a:p>
          <a:p>
            <a:r>
              <a:rPr lang="en-US" sz="3200" dirty="0"/>
              <a:t>Weight bearing exercise ex. </a:t>
            </a:r>
            <a:r>
              <a:rPr lang="en-US" sz="3200" dirty="0" err="1"/>
              <a:t>Taichi</a:t>
            </a:r>
            <a:r>
              <a:rPr lang="en-US" sz="3200" dirty="0"/>
              <a:t>, yoga, golf, dancing, hiking, brisk walking</a:t>
            </a:r>
          </a:p>
          <a:p>
            <a:r>
              <a:rPr lang="th-TH" sz="3200" dirty="0"/>
              <a:t>ลดน้ำหนัก</a:t>
            </a:r>
          </a:p>
          <a:p>
            <a:r>
              <a:rPr lang="th-TH" sz="3200" dirty="0"/>
              <a:t>รับประทานอาหารที่มีแคลเซียมสูง</a:t>
            </a:r>
          </a:p>
          <a:p>
            <a:r>
              <a:rPr lang="th-TH" sz="3200" dirty="0"/>
              <a:t>ใช้ยา</a:t>
            </a:r>
            <a:r>
              <a:rPr lang="en-US" sz="3200" dirty="0"/>
              <a:t> </a:t>
            </a:r>
            <a:r>
              <a:rPr lang="en-US" sz="3200" dirty="0" err="1"/>
              <a:t>bisphosphonate</a:t>
            </a:r>
            <a:r>
              <a:rPr lang="th-TH" sz="3200" dirty="0"/>
              <a:t> ร่วมกับแคลเซียมในการเพิ่มมวลกระดูกและลดอัตราการเกิดกระดูกหักได้</a:t>
            </a:r>
          </a:p>
          <a:p>
            <a:r>
              <a:rPr lang="th-TH" sz="3200" dirty="0"/>
              <a:t>ใช้ </a:t>
            </a:r>
            <a:r>
              <a:rPr lang="en-US" sz="3200" dirty="0"/>
              <a:t>human synthetic </a:t>
            </a:r>
            <a:r>
              <a:rPr lang="en-US" sz="3200" dirty="0" err="1"/>
              <a:t>calcitonin</a:t>
            </a:r>
            <a:r>
              <a:rPr lang="en-US" sz="3200" dirty="0"/>
              <a:t> </a:t>
            </a:r>
            <a:r>
              <a:rPr lang="th-TH" sz="3200" dirty="0"/>
              <a:t>พ่นจมูกทุกวัน</a:t>
            </a:r>
            <a:r>
              <a:rPr lang="en-US" sz="3200" dirty="0"/>
              <a:t> </a:t>
            </a:r>
            <a:r>
              <a:rPr lang="th-TH" sz="3200" dirty="0"/>
              <a:t>ช่วยป้องกันและรักษาการสูญเสียมวลกระดูก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997379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news.asiaone.com/A1MEDIA/news/05May11/others/20110517.110341_taic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89916"/>
            <a:ext cx="4095750" cy="2667000"/>
          </a:xfrm>
          <a:prstGeom prst="rect">
            <a:avLst/>
          </a:prstGeom>
          <a:noFill/>
        </p:spPr>
      </p:pic>
      <p:pic>
        <p:nvPicPr>
          <p:cNvPr id="12292" name="Picture 4" descr="http://cf.ltkcdn.net/seniors/images/std/168936-425x298-senior-yo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4664"/>
            <a:ext cx="4048125" cy="2838450"/>
          </a:xfrm>
          <a:prstGeom prst="rect">
            <a:avLst/>
          </a:prstGeom>
          <a:noFill/>
        </p:spPr>
      </p:pic>
      <p:pic>
        <p:nvPicPr>
          <p:cNvPr id="12294" name="Picture 6" descr="http://www.smh.com.au/ffximage/2005/03/28/linedancing_wideweb__430x28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4095750" cy="2743201"/>
          </a:xfrm>
          <a:prstGeom prst="rect">
            <a:avLst/>
          </a:prstGeom>
          <a:noFill/>
        </p:spPr>
      </p:pic>
      <p:pic>
        <p:nvPicPr>
          <p:cNvPr id="12296" name="Picture 8" descr="http://www.doctorsaputo.com/upload/filemanager/uploads/elderly-excercis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148064" y="3659772"/>
            <a:ext cx="3039532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9848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การป้องกันโรคระบบหัวใจและหลอดเลือด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1700808"/>
            <a:ext cx="6192688" cy="4876800"/>
          </a:xfrm>
        </p:spPr>
        <p:txBody>
          <a:bodyPr>
            <a:normAutofit/>
          </a:bodyPr>
          <a:lstStyle/>
          <a:p>
            <a:r>
              <a:rPr lang="th-TH" sz="4000" dirty="0"/>
              <a:t>การออกกำลังกาย เช่น ว่ายน้ำ ถีบจักรยาน วิ่งระยะไกลครั้งละ 30 นาที อย่างน้อยอาทิตย์ละ 3 ครั้ง</a:t>
            </a:r>
          </a:p>
        </p:txBody>
      </p:sp>
    </p:spTree>
    <p:extLst>
      <p:ext uri="{BB962C8B-B14F-4D97-AF65-F5344CB8AC3E}">
        <p14:creationId xmlns:p14="http://schemas.microsoft.com/office/powerpoint/2010/main" val="3841456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3014464"/>
            <a:ext cx="8229600" cy="990600"/>
          </a:xfrm>
        </p:spPr>
        <p:txBody>
          <a:bodyPr>
            <a:normAutofit/>
          </a:bodyPr>
          <a:lstStyle/>
          <a:p>
            <a:r>
              <a:rPr lang="th-TH" sz="4800" dirty="0"/>
              <a:t>การรักษาด้วยฮอร์โมน</a:t>
            </a:r>
          </a:p>
        </p:txBody>
      </p:sp>
    </p:spTree>
    <p:extLst>
      <p:ext uri="{BB962C8B-B14F-4D97-AF65-F5344CB8AC3E}">
        <p14:creationId xmlns:p14="http://schemas.microsoft.com/office/powerpoint/2010/main" val="423129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197" y="509588"/>
            <a:ext cx="5993606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94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การรักษาด้วยฮอร์โมน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ข้อบ่งชี้</a:t>
            </a:r>
          </a:p>
          <a:p>
            <a:pPr lvl="1"/>
            <a:r>
              <a:rPr lang="th-TH" sz="3200" dirty="0"/>
              <a:t>รักษาอาการที่เกิดจากภาวะพร่อง</a:t>
            </a:r>
            <a:r>
              <a:rPr lang="th-TH" sz="3200" dirty="0" err="1"/>
              <a:t>เอส</a:t>
            </a:r>
            <a:r>
              <a:rPr lang="th-TH" sz="3200" dirty="0"/>
              <a:t>โต</a:t>
            </a:r>
            <a:r>
              <a:rPr lang="th-TH" sz="3200" dirty="0" err="1"/>
              <a:t>รเจน</a:t>
            </a:r>
            <a:r>
              <a:rPr lang="th-TH" sz="3200" dirty="0"/>
              <a:t> </a:t>
            </a:r>
            <a:r>
              <a:rPr lang="en-US" sz="3200" dirty="0"/>
              <a:t>: vasomotor symptoms </a:t>
            </a:r>
            <a:r>
              <a:rPr lang="th-TH" sz="3200" dirty="0"/>
              <a:t>และ </a:t>
            </a:r>
            <a:r>
              <a:rPr lang="en-US" sz="3200" dirty="0" err="1"/>
              <a:t>urogenital</a:t>
            </a:r>
            <a:r>
              <a:rPr lang="en-US" sz="3200" dirty="0"/>
              <a:t> atrophy</a:t>
            </a:r>
          </a:p>
          <a:p>
            <a:pPr lvl="1"/>
            <a:r>
              <a:rPr lang="th-TH" sz="3200" dirty="0"/>
              <a:t>ป้องกันหรือรักษาโรคกระดูกพรุน</a:t>
            </a:r>
          </a:p>
          <a:p>
            <a:r>
              <a:rPr lang="th-TH" sz="3600" dirty="0"/>
              <a:t>ไม่แนะนำให้ใช้ในผู้ป่วยที่ไม่มีอาการ หรือให้เพื่อป้องกันโรคหลอดเลือดหัวใจ</a:t>
            </a:r>
          </a:p>
        </p:txBody>
      </p:sp>
    </p:spTree>
    <p:extLst>
      <p:ext uri="{BB962C8B-B14F-4D97-AF65-F5344CB8AC3E}">
        <p14:creationId xmlns:p14="http://schemas.microsoft.com/office/powerpoint/2010/main" val="2374252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การรักษาด้วยฮอร์โมน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ข้อห้าม</a:t>
            </a:r>
          </a:p>
          <a:p>
            <a:pPr lvl="1"/>
            <a:r>
              <a:rPr lang="th-TH" sz="3200" dirty="0"/>
              <a:t>มีประวัติหรือเป็นโรคหลอดเลือดอุดตัน</a:t>
            </a:r>
          </a:p>
          <a:p>
            <a:pPr lvl="1"/>
            <a:r>
              <a:rPr lang="th-TH" sz="3200" dirty="0"/>
              <a:t>เป็นมะเร็งเต้านม</a:t>
            </a:r>
          </a:p>
          <a:p>
            <a:pPr lvl="1"/>
            <a:r>
              <a:rPr lang="th-TH" sz="3200" dirty="0"/>
              <a:t>โรคตับเรื้อรังที่มีการทำงานของตับบกพร่อง</a:t>
            </a:r>
          </a:p>
          <a:p>
            <a:pPr lvl="1"/>
            <a:r>
              <a:rPr lang="th-TH" sz="3200" dirty="0"/>
              <a:t>มีเลือดออกผิดปกติทางช่องคลอดโดยไม่ทราบสาเหตุ</a:t>
            </a:r>
          </a:p>
          <a:p>
            <a:pPr lvl="1"/>
            <a:r>
              <a:rPr lang="en-US" sz="3200" dirty="0" err="1"/>
              <a:t>Hypertriglyceridemia</a:t>
            </a:r>
            <a:r>
              <a:rPr lang="en-US" sz="3200" dirty="0"/>
              <a:t> ( &gt;750 mg/</a:t>
            </a:r>
            <a:r>
              <a:rPr lang="en-US" sz="3200" dirty="0" err="1"/>
              <a:t>dL</a:t>
            </a:r>
            <a:r>
              <a:rPr lang="en-US" sz="3200" dirty="0"/>
              <a:t>)</a:t>
            </a:r>
          </a:p>
          <a:p>
            <a:pPr lvl="1"/>
            <a:r>
              <a:rPr lang="th-TH" sz="3200" dirty="0"/>
              <a:t>เคยเป็นมะเร็งเยื่อบุมดลูก</a:t>
            </a:r>
          </a:p>
          <a:p>
            <a:pPr lvl="1"/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750287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ชนิดของฮอร์โมนที่ใช้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Conventional HT</a:t>
            </a:r>
          </a:p>
          <a:p>
            <a:pPr lvl="1"/>
            <a:r>
              <a:rPr lang="th-TH" sz="3200" dirty="0"/>
              <a:t>มีฮอร์โมนในกลุ่ม</a:t>
            </a:r>
            <a:r>
              <a:rPr lang="en-US" sz="3200" dirty="0"/>
              <a:t> estrogen</a:t>
            </a:r>
            <a:r>
              <a:rPr lang="th-TH" sz="3200" dirty="0"/>
              <a:t> เป็นองค์ประกอบหลัก</a:t>
            </a:r>
          </a:p>
          <a:p>
            <a:pPr lvl="1"/>
            <a:r>
              <a:rPr lang="en-US" sz="3200" dirty="0"/>
              <a:t>+/- progestin</a:t>
            </a:r>
          </a:p>
          <a:p>
            <a:r>
              <a:rPr lang="en-US" sz="3600" dirty="0"/>
              <a:t>Non-conventional HT</a:t>
            </a:r>
          </a:p>
          <a:p>
            <a:pPr lvl="1"/>
            <a:r>
              <a:rPr lang="th-TH" sz="3200" dirty="0"/>
              <a:t>ออกฤทธิ์ผ่าน</a:t>
            </a:r>
            <a:r>
              <a:rPr lang="en-US" sz="3200" dirty="0"/>
              <a:t> estrogen receptor </a:t>
            </a:r>
            <a:r>
              <a:rPr lang="th-TH" sz="3200" dirty="0"/>
              <a:t>ทำให้มีฤทธิ์บางประการเหมือนฤทธิ์ของ</a:t>
            </a:r>
            <a:r>
              <a:rPr lang="en-US" sz="3200" dirty="0"/>
              <a:t> estrogen</a:t>
            </a:r>
          </a:p>
          <a:p>
            <a:pPr lvl="1"/>
            <a:r>
              <a:rPr lang="en-US" sz="3200" dirty="0"/>
              <a:t>STEAR, SERMs, </a:t>
            </a:r>
            <a:r>
              <a:rPr lang="en-US" sz="3200" dirty="0" err="1"/>
              <a:t>phytoestrogen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43845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รูปแบบการรักษาด้วยฮอร์โมน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Estrogen-only regimens</a:t>
            </a:r>
          </a:p>
          <a:p>
            <a:pPr lvl="1"/>
            <a:r>
              <a:rPr lang="th-TH" sz="2400" dirty="0" err="1"/>
              <a:t>เอส</a:t>
            </a:r>
            <a:r>
              <a:rPr lang="th-TH" sz="2400" dirty="0"/>
              <a:t>โต</a:t>
            </a:r>
            <a:r>
              <a:rPr lang="th-TH" sz="2400" dirty="0" err="1"/>
              <a:t>รเจน</a:t>
            </a:r>
            <a:r>
              <a:rPr lang="th-TH" sz="2400" dirty="0"/>
              <a:t>อย่างเดียวทุกวัน หรือหยุดเดือนละ 7 วัน</a:t>
            </a:r>
          </a:p>
          <a:p>
            <a:pPr lvl="1"/>
            <a:r>
              <a:rPr lang="th-TH" sz="2400" dirty="0"/>
              <a:t>เหมาะสำหรับผู้ที่ไม่มีมดลูกแล้ว</a:t>
            </a:r>
          </a:p>
          <a:p>
            <a:r>
              <a:rPr lang="en-US" sz="2800" dirty="0"/>
              <a:t>Cyclic regimen</a:t>
            </a:r>
          </a:p>
          <a:p>
            <a:pPr lvl="1"/>
            <a:r>
              <a:rPr lang="th-TH" sz="2400" dirty="0" err="1"/>
              <a:t>เอส</a:t>
            </a:r>
            <a:r>
              <a:rPr lang="th-TH" sz="2400" dirty="0"/>
              <a:t>โต</a:t>
            </a:r>
            <a:r>
              <a:rPr lang="th-TH" sz="2400" dirty="0" err="1"/>
              <a:t>รเจน</a:t>
            </a:r>
            <a:r>
              <a:rPr lang="th-TH" sz="2400" dirty="0"/>
              <a:t>ทุกวัน หรือหยุดเดือนละ 7 วัน</a:t>
            </a:r>
          </a:p>
          <a:p>
            <a:pPr lvl="1"/>
            <a:r>
              <a:rPr lang="th-TH" sz="2400" dirty="0"/>
              <a:t>ร่วมกับโป</a:t>
            </a:r>
            <a:r>
              <a:rPr lang="th-TH" sz="2400" dirty="0" err="1"/>
              <a:t>รเจสติน</a:t>
            </a:r>
            <a:r>
              <a:rPr lang="th-TH" sz="2400" dirty="0"/>
              <a:t> เดือนละ 10-14 วันเป็นรอบๆ</a:t>
            </a:r>
          </a:p>
          <a:p>
            <a:pPr lvl="1"/>
            <a:r>
              <a:rPr lang="th-TH" sz="2400" dirty="0"/>
              <a:t>เหมาะสำหรับผู้ที่หมดระดูไปไม่เกิน 1 ปี</a:t>
            </a:r>
          </a:p>
          <a:p>
            <a:r>
              <a:rPr lang="en-US" sz="2800" dirty="0"/>
              <a:t>Continuous regimen</a:t>
            </a:r>
          </a:p>
          <a:p>
            <a:pPr lvl="1"/>
            <a:r>
              <a:rPr lang="th-TH" sz="2400" dirty="0"/>
              <a:t>ให้</a:t>
            </a:r>
            <a:r>
              <a:rPr lang="th-TH" sz="2400" dirty="0" err="1"/>
              <a:t>เอส</a:t>
            </a:r>
            <a:r>
              <a:rPr lang="th-TH" sz="2400" dirty="0"/>
              <a:t>โต</a:t>
            </a:r>
            <a:r>
              <a:rPr lang="th-TH" sz="2400" dirty="0" err="1"/>
              <a:t>รเจน</a:t>
            </a:r>
            <a:r>
              <a:rPr lang="th-TH" sz="2400" dirty="0"/>
              <a:t>และโป</a:t>
            </a:r>
            <a:r>
              <a:rPr lang="th-TH" sz="2400" dirty="0" err="1"/>
              <a:t>รเจสติน</a:t>
            </a:r>
            <a:r>
              <a:rPr lang="th-TH" sz="2400" dirty="0"/>
              <a:t>ในขนาดคงที่ทุกวันไม่มีวันหยุด ทำให้เยื่อบุมดลูกฝ่อ</a:t>
            </a:r>
          </a:p>
          <a:p>
            <a:pPr lvl="1"/>
            <a:r>
              <a:rPr lang="th-TH" sz="2400" dirty="0"/>
              <a:t>เหมาะสำหรับผู้ที่หมดระดูมานานเกิน 1 ปีและไม่ต้องการมีระดูอีก</a:t>
            </a:r>
          </a:p>
          <a:p>
            <a:pPr lvl="1"/>
            <a:r>
              <a:rPr lang="en-US" sz="2400" dirty="0"/>
              <a:t>Breakthrough bleeding</a:t>
            </a:r>
          </a:p>
        </p:txBody>
      </p:sp>
    </p:spTree>
    <p:extLst>
      <p:ext uri="{BB962C8B-B14F-4D97-AF65-F5344CB8AC3E}">
        <p14:creationId xmlns:p14="http://schemas.microsoft.com/office/powerpoint/2010/main" val="3592027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Estrogen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Natural estrogen</a:t>
            </a:r>
          </a:p>
          <a:p>
            <a:pPr lvl="1"/>
            <a:r>
              <a:rPr lang="en-US" sz="2400" dirty="0" err="1"/>
              <a:t>Estradiol</a:t>
            </a:r>
            <a:endParaRPr lang="en-US" sz="2400" dirty="0"/>
          </a:p>
          <a:p>
            <a:pPr lvl="1"/>
            <a:r>
              <a:rPr lang="en-US" sz="2400" dirty="0" err="1"/>
              <a:t>Estrone</a:t>
            </a:r>
            <a:endParaRPr lang="en-US" sz="2400" dirty="0"/>
          </a:p>
          <a:p>
            <a:pPr lvl="1"/>
            <a:r>
              <a:rPr lang="en-US" sz="2400" dirty="0" err="1"/>
              <a:t>Estriol</a:t>
            </a:r>
            <a:endParaRPr lang="en-US" sz="2400" dirty="0"/>
          </a:p>
          <a:p>
            <a:r>
              <a:rPr lang="en-US" sz="2800" dirty="0"/>
              <a:t>Synthetic estrogen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99870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Phytoestrogen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มีผลดีต่อการลดอาการในวัยหมดระดู โดยเฉพาะ</a:t>
            </a:r>
            <a:r>
              <a:rPr lang="en-US" sz="2800" dirty="0"/>
              <a:t> hot flush</a:t>
            </a:r>
          </a:p>
          <a:p>
            <a:r>
              <a:rPr lang="en-US" sz="2800" dirty="0" err="1"/>
              <a:t>Isoflavonoid</a:t>
            </a:r>
            <a:r>
              <a:rPr lang="en-US" sz="2800" dirty="0"/>
              <a:t> </a:t>
            </a:r>
            <a:r>
              <a:rPr lang="th-TH" sz="2800" dirty="0"/>
              <a:t>พบในถั่วเหลือง</a:t>
            </a:r>
          </a:p>
          <a:p>
            <a:r>
              <a:rPr lang="th-TH" sz="2800" dirty="0"/>
              <a:t>สมุนไพรไทย </a:t>
            </a:r>
            <a:r>
              <a:rPr lang="en-US" sz="2800" dirty="0"/>
              <a:t>: </a:t>
            </a:r>
            <a:r>
              <a:rPr lang="th-TH" sz="2800" dirty="0"/>
              <a:t>ว่านชักมดลูก กวาวเครือ ชะเอม จันทร์แดง เทียนดำ โกโก้ ยูคา</a:t>
            </a:r>
            <a:r>
              <a:rPr lang="th-TH" sz="2800" dirty="0" err="1"/>
              <a:t>ลิปตัส</a:t>
            </a:r>
            <a:r>
              <a:rPr lang="th-TH" sz="2800" dirty="0"/>
              <a:t> หญ้าแพรก</a:t>
            </a:r>
          </a:p>
        </p:txBody>
      </p:sp>
    </p:spTree>
    <p:extLst>
      <p:ext uri="{BB962C8B-B14F-4D97-AF65-F5344CB8AC3E}">
        <p14:creationId xmlns:p14="http://schemas.microsoft.com/office/powerpoint/2010/main" val="34231386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Progestrogen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ป้องกันการเกิด </a:t>
            </a:r>
            <a:r>
              <a:rPr lang="en-US" sz="2800" dirty="0"/>
              <a:t>endometrial </a:t>
            </a:r>
            <a:r>
              <a:rPr lang="en-US" sz="2800" dirty="0" err="1"/>
              <a:t>neoplasia</a:t>
            </a:r>
            <a:r>
              <a:rPr lang="en-US" sz="2800" dirty="0"/>
              <a:t> </a:t>
            </a:r>
            <a:r>
              <a:rPr lang="th-TH" sz="2800" dirty="0"/>
              <a:t>จากการใช้</a:t>
            </a:r>
            <a:r>
              <a:rPr lang="en-US" sz="2800" dirty="0"/>
              <a:t>  estrogen </a:t>
            </a:r>
            <a:r>
              <a:rPr lang="th-TH" sz="2800" dirty="0"/>
              <a:t>โดยให้โป</a:t>
            </a:r>
            <a:r>
              <a:rPr lang="th-TH" sz="2800" dirty="0" err="1"/>
              <a:t>รเจสติน</a:t>
            </a:r>
            <a:r>
              <a:rPr lang="th-TH" sz="2800" dirty="0"/>
              <a:t>ร่วมด้วย 10-12 วันต่อเดือน</a:t>
            </a:r>
            <a:endParaRPr lang="en-US" sz="2800" dirty="0"/>
          </a:p>
          <a:p>
            <a:r>
              <a:rPr lang="th-TH" sz="2800" dirty="0"/>
              <a:t>มีทั้งชนิดรับประทาน และชนิดที่ไม่ผ่านทางเดินอาหาร เช่น ห่วงอนามัย </a:t>
            </a:r>
            <a:r>
              <a:rPr lang="th-TH" sz="2800" dirty="0" err="1"/>
              <a:t>เจล</a:t>
            </a:r>
            <a:r>
              <a:rPr lang="th-TH" sz="2800" dirty="0"/>
              <a:t>ทาช่องคลอด แผ่นติดผิวหนัง ครีมทาผิวหนัง ยาฉีด ยาฝัง</a:t>
            </a:r>
          </a:p>
          <a:p>
            <a:r>
              <a:rPr lang="th-TH" sz="2800" dirty="0"/>
              <a:t>อาการข้างเคียง</a:t>
            </a:r>
            <a:r>
              <a:rPr lang="en-US" sz="2800" dirty="0"/>
              <a:t> : </a:t>
            </a:r>
            <a:r>
              <a:rPr lang="th-TH" sz="2800" dirty="0"/>
              <a:t>คัดตึงเต้านม น้ำหนักตัวเพิ่ม ท้องอืด ซึมเศร้า</a:t>
            </a:r>
          </a:p>
        </p:txBody>
      </p:sp>
    </p:spTree>
    <p:extLst>
      <p:ext uri="{BB962C8B-B14F-4D97-AF65-F5344CB8AC3E}">
        <p14:creationId xmlns:p14="http://schemas.microsoft.com/office/powerpoint/2010/main" val="11526287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Selective Estrogen Receptor </a:t>
            </a:r>
            <a:r>
              <a:rPr lang="en-US" dirty="0" err="1"/>
              <a:t>Modolators</a:t>
            </a:r>
            <a:r>
              <a:rPr lang="en-US" dirty="0"/>
              <a:t> : SERMs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ออกฤทธิ์โดยจับกับ </a:t>
            </a:r>
            <a:r>
              <a:rPr lang="en-US" sz="2800" dirty="0"/>
              <a:t>intracellular estrogen receptor</a:t>
            </a:r>
            <a:r>
              <a:rPr lang="th-TH" sz="2800" dirty="0"/>
              <a:t> ออกฤทธิ์ได้ทั้งแบบ </a:t>
            </a:r>
            <a:r>
              <a:rPr lang="en-US" sz="2800" dirty="0"/>
              <a:t>agonist </a:t>
            </a:r>
            <a:r>
              <a:rPr lang="th-TH" sz="2800" dirty="0"/>
              <a:t>และ </a:t>
            </a:r>
            <a:r>
              <a:rPr lang="en-US" sz="2800" dirty="0"/>
              <a:t>antagonist </a:t>
            </a:r>
            <a:r>
              <a:rPr lang="th-TH" sz="2800" dirty="0"/>
              <a:t>ขึ้นกับอวัยวะ</a:t>
            </a:r>
          </a:p>
          <a:p>
            <a:r>
              <a:rPr lang="en-US" sz="2800" dirty="0" err="1"/>
              <a:t>Tamoxifen</a:t>
            </a:r>
            <a:r>
              <a:rPr lang="en-US" sz="2800" dirty="0"/>
              <a:t> (estrogen agonist</a:t>
            </a:r>
            <a:r>
              <a:rPr lang="th-TH" sz="2800" dirty="0"/>
              <a:t> ในมดลูกและกระดูก</a:t>
            </a:r>
            <a:r>
              <a:rPr lang="en-US" sz="2800" dirty="0"/>
              <a:t> </a:t>
            </a:r>
            <a:r>
              <a:rPr lang="th-TH" sz="2800" dirty="0"/>
              <a:t>ลดการสูญเสียมวลกระดูกในสตรีวัยหมดระดูและกระตุ้นเยื่อบุมดลูก อาจทำให้เกิด </a:t>
            </a:r>
            <a:r>
              <a:rPr lang="en-US" sz="2800" dirty="0"/>
              <a:t>endometrial hyperplasia</a:t>
            </a:r>
            <a:r>
              <a:rPr lang="th-TH" sz="2800" dirty="0"/>
              <a:t> หรือ</a:t>
            </a:r>
            <a:r>
              <a:rPr lang="en-US" sz="2800" dirty="0"/>
              <a:t> endometrial cancer</a:t>
            </a:r>
            <a:r>
              <a:rPr lang="th-TH" sz="2800" dirty="0"/>
              <a:t> ได้</a:t>
            </a:r>
          </a:p>
          <a:p>
            <a:r>
              <a:rPr lang="en-US" sz="2800" dirty="0" err="1"/>
              <a:t>Raloxifen</a:t>
            </a:r>
            <a:r>
              <a:rPr lang="en-US" sz="2800" dirty="0"/>
              <a:t> </a:t>
            </a:r>
            <a:r>
              <a:rPr lang="th-TH" sz="2800" dirty="0"/>
              <a:t>ป้องกันภาวะกระดูกพรุนเช่นกัน แต่ไม่กระตุ้นเยื่อบุมดลูกและไม่กระตุ้นเต้านม แต่มีข้อเสียคือทำให้เกิด </a:t>
            </a:r>
            <a:r>
              <a:rPr lang="en-US" sz="2800" dirty="0"/>
              <a:t>hot flush</a:t>
            </a:r>
            <a:r>
              <a:rPr lang="th-TH" sz="2800" dirty="0"/>
              <a:t> รุนแรงได้</a:t>
            </a:r>
          </a:p>
        </p:txBody>
      </p:sp>
    </p:spTree>
    <p:extLst>
      <p:ext uri="{BB962C8B-B14F-4D97-AF65-F5344CB8AC3E}">
        <p14:creationId xmlns:p14="http://schemas.microsoft.com/office/powerpoint/2010/main" val="23515517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 Tissue Estrogenic Activity Regulator : STEAR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Tibolone</a:t>
            </a:r>
            <a:r>
              <a:rPr lang="en-US" sz="2800" dirty="0"/>
              <a:t> </a:t>
            </a:r>
            <a:r>
              <a:rPr lang="th-TH" sz="2800" dirty="0"/>
              <a:t>เป็นสารสังเคราะห์ประเภท </a:t>
            </a:r>
            <a:r>
              <a:rPr lang="en-US" sz="2800" dirty="0"/>
              <a:t>steroid</a:t>
            </a:r>
            <a:r>
              <a:rPr lang="th-TH" sz="2800" dirty="0"/>
              <a:t> เมื่อเข้าสู่ร่างกายแล้วจะออกฤทธิ์ผ่าน </a:t>
            </a:r>
            <a:r>
              <a:rPr lang="en-US" sz="2800" dirty="0"/>
              <a:t>receptor 3 </a:t>
            </a:r>
            <a:r>
              <a:rPr lang="th-TH" sz="2800" dirty="0"/>
              <a:t>ชนิด ได้แก่ </a:t>
            </a:r>
            <a:r>
              <a:rPr lang="en-US" sz="2800" dirty="0"/>
              <a:t>estrogen, progesterone </a:t>
            </a:r>
            <a:r>
              <a:rPr lang="th-TH" sz="2800" dirty="0"/>
              <a:t>และ </a:t>
            </a:r>
            <a:r>
              <a:rPr lang="en-US" sz="2800" dirty="0"/>
              <a:t>androgen receptor</a:t>
            </a:r>
          </a:p>
          <a:p>
            <a:r>
              <a:rPr lang="th-TH" sz="2800" dirty="0"/>
              <a:t>ออกฤทธิ์แบบ</a:t>
            </a:r>
            <a:r>
              <a:rPr lang="en-US" sz="2800" dirty="0"/>
              <a:t> estrogen : </a:t>
            </a:r>
            <a:r>
              <a:rPr lang="th-TH" sz="2800" dirty="0"/>
              <a:t>มีผลดีต่อมวลกระดูก</a:t>
            </a:r>
          </a:p>
          <a:p>
            <a:r>
              <a:rPr lang="th-TH" sz="2800" dirty="0"/>
              <a:t>ออกฤทธิ์แบบ</a:t>
            </a:r>
            <a:r>
              <a:rPr lang="en-US" sz="2800" dirty="0"/>
              <a:t> progesterone :</a:t>
            </a:r>
            <a:r>
              <a:rPr lang="th-TH" sz="2800" dirty="0"/>
              <a:t> ทำให้มดลูกฝ่อ ไม่มีเลือดออก</a:t>
            </a:r>
          </a:p>
          <a:p>
            <a:r>
              <a:rPr lang="th-TH" sz="2800" dirty="0"/>
              <a:t>ออกฤทธิ์แบบ</a:t>
            </a:r>
            <a:r>
              <a:rPr lang="en-US" sz="2800" dirty="0"/>
              <a:t> androgen : </a:t>
            </a:r>
            <a:r>
              <a:rPr lang="th-TH" sz="2800" dirty="0"/>
              <a:t>ส่งผลดีต่อ</a:t>
            </a:r>
            <a:r>
              <a:rPr lang="en-US" sz="2800" dirty="0"/>
              <a:t> libido</a:t>
            </a:r>
          </a:p>
          <a:p>
            <a:r>
              <a:rPr lang="th-TH" sz="2800" dirty="0"/>
              <a:t>กระตุ้นเต้านมน้อยกว่า</a:t>
            </a:r>
          </a:p>
          <a:p>
            <a:r>
              <a:rPr lang="th-TH" sz="2800" dirty="0"/>
              <a:t>อาการข้างเคียง </a:t>
            </a:r>
            <a:r>
              <a:rPr lang="en-US" sz="2800" dirty="0"/>
              <a:t>: androgenic effect </a:t>
            </a:r>
            <a:r>
              <a:rPr lang="th-TH" sz="2800" dirty="0"/>
              <a:t>น้ำหนักเพิ่ม มีสิว มีขนขึ้น</a:t>
            </a:r>
          </a:p>
        </p:txBody>
      </p:sp>
    </p:spTree>
    <p:extLst>
      <p:ext uri="{BB962C8B-B14F-4D97-AF65-F5344CB8AC3E}">
        <p14:creationId xmlns:p14="http://schemas.microsoft.com/office/powerpoint/2010/main" val="7662537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7200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4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1" y="692285"/>
            <a:ext cx="7886700" cy="5476695"/>
          </a:xfrm>
        </p:spPr>
        <p:txBody>
          <a:bodyPr>
            <a:normAutofit/>
          </a:bodyPr>
          <a:lstStyle/>
          <a:p>
            <a:r>
              <a:rPr lang="en-US" sz="2800" dirty="0"/>
              <a:t>Climacteric : </a:t>
            </a:r>
            <a:r>
              <a:rPr lang="th-TH" sz="2800" dirty="0"/>
              <a:t>เป็นช่วงเวลาของการเปลี่ยนแปลงจากภาวะเจริญพันธุ์ (</a:t>
            </a:r>
            <a:r>
              <a:rPr lang="en-US" sz="2800" dirty="0"/>
              <a:t>reproductive period</a:t>
            </a:r>
            <a:r>
              <a:rPr lang="th-TH" sz="2800" dirty="0"/>
              <a:t>) ไปสู่ภาวะไร้การเจริญพันธุ์ (</a:t>
            </a:r>
            <a:r>
              <a:rPr lang="en-US" sz="2800" dirty="0"/>
              <a:t>non-reproductive period</a:t>
            </a:r>
            <a:r>
              <a:rPr lang="th-TH" sz="2800" dirty="0"/>
              <a:t>) ซึ่งนับเริ่มตั้งแต่ระยะ </a:t>
            </a:r>
            <a:r>
              <a:rPr lang="en-US" sz="2800" dirty="0" err="1"/>
              <a:t>perimenopause</a:t>
            </a:r>
            <a:r>
              <a:rPr lang="en-US" sz="2800" dirty="0"/>
              <a:t> </a:t>
            </a:r>
            <a:r>
              <a:rPr lang="th-TH" sz="2800" dirty="0"/>
              <a:t>เป็นต้นไป</a:t>
            </a:r>
          </a:p>
          <a:p>
            <a:r>
              <a:rPr lang="en-US" sz="2800" dirty="0" err="1"/>
              <a:t>Premenopause</a:t>
            </a:r>
            <a:r>
              <a:rPr lang="en-US" sz="2800" dirty="0"/>
              <a:t> : </a:t>
            </a:r>
            <a:r>
              <a:rPr lang="th-TH" sz="2800" dirty="0"/>
              <a:t>จัดเป็นช่วงหนึ่งของ </a:t>
            </a:r>
            <a:r>
              <a:rPr lang="en-US" sz="2800" dirty="0"/>
              <a:t>climacteric </a:t>
            </a:r>
            <a:r>
              <a:rPr lang="th-TH" sz="2800" dirty="0"/>
              <a:t>ก่อนที่จะเกิด </a:t>
            </a:r>
            <a:r>
              <a:rPr lang="en-US" sz="2800" dirty="0"/>
              <a:t>menopause </a:t>
            </a:r>
            <a:r>
              <a:rPr lang="th-TH" sz="2800" dirty="0"/>
              <a:t>คือ</a:t>
            </a:r>
            <a:r>
              <a:rPr lang="en-US" sz="2800" dirty="0"/>
              <a:t>reproductive period </a:t>
            </a:r>
            <a:r>
              <a:rPr lang="th-TH" sz="2800" dirty="0"/>
              <a:t>ทั้งหมดนับตั้งแต่ </a:t>
            </a:r>
            <a:r>
              <a:rPr lang="en-US" sz="2800" dirty="0"/>
              <a:t>menarche </a:t>
            </a:r>
            <a:r>
              <a:rPr lang="th-TH" sz="2800" dirty="0"/>
              <a:t>ไปจนถึง </a:t>
            </a:r>
            <a:r>
              <a:rPr lang="en-US" sz="2800" dirty="0"/>
              <a:t>final menstrual period</a:t>
            </a:r>
          </a:p>
          <a:p>
            <a:r>
              <a:rPr lang="en-US" sz="2800" dirty="0" err="1"/>
              <a:t>Perimenopause</a:t>
            </a:r>
            <a:r>
              <a:rPr lang="en-US" sz="2800" dirty="0"/>
              <a:t> : </a:t>
            </a:r>
            <a:r>
              <a:rPr lang="th-TH" sz="2800" dirty="0"/>
              <a:t>ช่วงเวลาตั้งแต่ก่อน </a:t>
            </a:r>
            <a:r>
              <a:rPr lang="en-US" sz="2800" dirty="0"/>
              <a:t>menopause </a:t>
            </a:r>
            <a:r>
              <a:rPr lang="th-TH" sz="2800" dirty="0"/>
              <a:t>เล็กน้อย ไปจนถึงหลัง </a:t>
            </a:r>
            <a:r>
              <a:rPr lang="en-US" sz="2800" dirty="0"/>
              <a:t>menopause 1 </a:t>
            </a:r>
            <a:r>
              <a:rPr lang="th-TH" sz="2800" dirty="0"/>
              <a:t>ปี</a:t>
            </a:r>
          </a:p>
          <a:p>
            <a:r>
              <a:rPr lang="en-US" sz="2800" dirty="0" err="1"/>
              <a:t>Postmenopause</a:t>
            </a:r>
            <a:r>
              <a:rPr lang="en-US" sz="2800" dirty="0"/>
              <a:t> : </a:t>
            </a:r>
            <a:r>
              <a:rPr lang="th-TH" sz="2800" dirty="0"/>
              <a:t>ช่วงเวลาที่เหลือของชีวิตทั้งหมดหลังจาก </a:t>
            </a:r>
            <a:r>
              <a:rPr lang="en-US" sz="2800" dirty="0"/>
              <a:t>menopause 1 </a:t>
            </a:r>
            <a:r>
              <a:rPr lang="th-TH" sz="2800" dirty="0"/>
              <a:t>ปี</a:t>
            </a:r>
          </a:p>
        </p:txBody>
      </p:sp>
    </p:spTree>
    <p:extLst>
      <p:ext uri="{BB962C8B-B14F-4D97-AF65-F5344CB8AC3E}">
        <p14:creationId xmlns:p14="http://schemas.microsoft.com/office/powerpoint/2010/main" val="166498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th-TH" dirty="0"/>
              <a:t>การเปลี่ยนแปลงด้านร่างกาย จิตใจ อารมณ์ และสังคม และปัญหาที่เกิดขึ้นของหญิงวัยหมดระดู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60003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ด้านร่างกาย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Hormaonal</a:t>
            </a:r>
            <a:r>
              <a:rPr lang="en-US" sz="2800" dirty="0"/>
              <a:t> change</a:t>
            </a:r>
            <a:br>
              <a:rPr lang="en-US" sz="2800" dirty="0"/>
            </a:br>
            <a:r>
              <a:rPr lang="en-US" sz="2800" dirty="0"/>
              <a:t>- Androgen </a:t>
            </a:r>
            <a:br>
              <a:rPr lang="en-US" sz="2800" dirty="0"/>
            </a:br>
            <a:r>
              <a:rPr lang="en-US" sz="2800" dirty="0"/>
              <a:t>      </a:t>
            </a:r>
            <a:r>
              <a:rPr lang="en-US" sz="2800" dirty="0" err="1"/>
              <a:t>Androstenedione</a:t>
            </a:r>
            <a:r>
              <a:rPr lang="en-US" sz="2800" dirty="0"/>
              <a:t> </a:t>
            </a:r>
            <a:r>
              <a:rPr lang="th-TH" sz="2800" dirty="0"/>
              <a:t>ลดลง</a:t>
            </a:r>
            <a:br>
              <a:rPr lang="th-TH" sz="2800" dirty="0"/>
            </a:br>
            <a:r>
              <a:rPr lang="th-TH" sz="2800" dirty="0"/>
              <a:t>        </a:t>
            </a:r>
            <a:r>
              <a:rPr lang="en-US" sz="2800" dirty="0"/>
              <a:t>Testosterone  </a:t>
            </a:r>
            <a:r>
              <a:rPr lang="th-TH" sz="2800" dirty="0"/>
              <a:t>ลดลง</a:t>
            </a:r>
            <a:br>
              <a:rPr lang="th-TH" sz="2800" dirty="0"/>
            </a:br>
            <a:r>
              <a:rPr lang="th-TH" sz="2800" dirty="0"/>
              <a:t>        </a:t>
            </a:r>
            <a:r>
              <a:rPr lang="en-US" sz="2800" dirty="0" err="1"/>
              <a:t>Dehydroepiandrosterone</a:t>
            </a:r>
            <a:r>
              <a:rPr lang="en-US" sz="2800" dirty="0"/>
              <a:t> </a:t>
            </a:r>
            <a:r>
              <a:rPr lang="th-TH" sz="2800" dirty="0"/>
              <a:t>ลดลง</a:t>
            </a:r>
            <a:br>
              <a:rPr lang="th-TH" sz="2800" dirty="0"/>
            </a:br>
            <a:r>
              <a:rPr lang="en-US" sz="2800" dirty="0"/>
              <a:t>- Estrogen  </a:t>
            </a:r>
            <a:br>
              <a:rPr lang="en-US" sz="2800" dirty="0"/>
            </a:br>
            <a:r>
              <a:rPr lang="en-US" sz="2800" dirty="0"/>
              <a:t>   Estradiol </a:t>
            </a:r>
            <a:r>
              <a:rPr lang="th-TH" sz="2800" dirty="0"/>
              <a:t>ลดลง </a:t>
            </a:r>
            <a:r>
              <a:rPr lang="en-US" sz="2800" dirty="0" err="1"/>
              <a:t>Estrone</a:t>
            </a:r>
            <a:r>
              <a:rPr lang="en-US" sz="2800" dirty="0"/>
              <a:t> </a:t>
            </a:r>
            <a:r>
              <a:rPr lang="th-TH" sz="2800" dirty="0"/>
              <a:t>ลดลง </a:t>
            </a:r>
            <a:r>
              <a:rPr lang="en-US" sz="2800" dirty="0"/>
              <a:t> </a:t>
            </a:r>
            <a:r>
              <a:rPr lang="th-TH" sz="2800" dirty="0"/>
              <a:t>โดยส่วนใหญ่ในวัยหมดระดู</a:t>
            </a:r>
            <a:br>
              <a:rPr lang="en-US" sz="2800" dirty="0"/>
            </a:br>
            <a:r>
              <a:rPr lang="en-US" sz="2800" dirty="0"/>
              <a:t>   </a:t>
            </a:r>
            <a:r>
              <a:rPr lang="th-TH" sz="2800" dirty="0"/>
              <a:t>เป็น </a:t>
            </a:r>
            <a:r>
              <a:rPr lang="en-US" sz="2800" dirty="0" err="1"/>
              <a:t>Estrone</a:t>
            </a:r>
            <a:r>
              <a:rPr lang="en-US" sz="2800" dirty="0"/>
              <a:t>  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6771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ด้านร่างกาย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 - </a:t>
            </a:r>
            <a:r>
              <a:rPr lang="en-US" sz="2800" dirty="0" err="1"/>
              <a:t>Gonadrotropin</a:t>
            </a:r>
            <a:br>
              <a:rPr lang="en-US" sz="2800" dirty="0"/>
            </a:br>
            <a:r>
              <a:rPr lang="en-US" sz="2800" dirty="0"/>
              <a:t>      FSH </a:t>
            </a:r>
            <a:r>
              <a:rPr lang="th-TH" sz="2800" dirty="0"/>
              <a:t>เพิ่มสูงขึ้น  </a:t>
            </a:r>
            <a:r>
              <a:rPr lang="en-US" sz="2800" dirty="0"/>
              <a:t>LH </a:t>
            </a:r>
            <a:r>
              <a:rPr lang="th-TH" sz="2800" dirty="0"/>
              <a:t>เพิ่ม  (</a:t>
            </a:r>
            <a:r>
              <a:rPr lang="en-US" sz="2800" dirty="0"/>
              <a:t>FSH : LH ratio &gt; 1</a:t>
            </a:r>
            <a:r>
              <a:rPr lang="th-TH" sz="2800" dirty="0"/>
              <a:t>)</a:t>
            </a:r>
            <a:br>
              <a:rPr lang="th-TH" sz="2800" dirty="0"/>
            </a:br>
            <a:r>
              <a:rPr lang="th-TH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8950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ด้านร่างกาย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Anatomical and Physiologic change</a:t>
            </a:r>
            <a:br>
              <a:rPr lang="en-US" sz="2800" dirty="0"/>
            </a:br>
            <a:r>
              <a:rPr lang="en-US" sz="2800" dirty="0"/>
              <a:t>- Gonad</a:t>
            </a:r>
            <a:br>
              <a:rPr lang="en-US" sz="2800" dirty="0"/>
            </a:br>
            <a:r>
              <a:rPr lang="en-US" sz="2800" dirty="0"/>
              <a:t>      -</a:t>
            </a:r>
            <a:r>
              <a:rPr lang="th-TH" sz="2800" dirty="0"/>
              <a:t> </a:t>
            </a:r>
            <a:r>
              <a:rPr lang="en-US" sz="2800" dirty="0"/>
              <a:t>Menstruation </a:t>
            </a:r>
            <a:r>
              <a:rPr lang="th-TH" sz="2800" dirty="0"/>
              <a:t>(หายไปทันทีหรือค่อยๆขาดหายไป)</a:t>
            </a:r>
            <a:br>
              <a:rPr lang="en-US" sz="2800" dirty="0"/>
            </a:br>
            <a:r>
              <a:rPr lang="en-US" sz="2800" dirty="0"/>
              <a:t>      - Uterus </a:t>
            </a:r>
            <a:r>
              <a:rPr lang="th-TH" sz="2800" dirty="0"/>
              <a:t>(ฝ่อลง เยื่อบุโพรงมดลูกเสื่อมสภาพ)</a:t>
            </a:r>
            <a:br>
              <a:rPr lang="th-TH" sz="2800" dirty="0"/>
            </a:br>
            <a:r>
              <a:rPr lang="th-TH" sz="2800" dirty="0"/>
              <a:t>       </a:t>
            </a:r>
            <a:r>
              <a:rPr lang="en-US" sz="2800" dirty="0"/>
              <a:t>- Vagina </a:t>
            </a:r>
            <a:r>
              <a:rPr lang="th-TH" sz="2800" dirty="0"/>
              <a:t>(เสื่อมสภาพ เหี่ยวฝ่อ ผนังบาง สารคัดหลั่งน้อยลง)</a:t>
            </a:r>
            <a:br>
              <a:rPr lang="th-TH" sz="2800" dirty="0"/>
            </a:br>
            <a:r>
              <a:rPr lang="th-TH" sz="2800" dirty="0"/>
              <a:t>       </a:t>
            </a:r>
            <a:r>
              <a:rPr lang="en-US" sz="2800" dirty="0"/>
              <a:t>- Fallopian tube </a:t>
            </a:r>
            <a:r>
              <a:rPr lang="th-TH" sz="2800" dirty="0"/>
              <a:t>(ฝ่อเล็กลง โครงสร้างค้ำจุนเสื่อมสภาพ)</a:t>
            </a:r>
            <a:br>
              <a:rPr lang="th-TH" sz="2800" dirty="0"/>
            </a:br>
            <a:r>
              <a:rPr lang="en-US" sz="2800" dirty="0"/>
              <a:t>- Urethra</a:t>
            </a:r>
          </a:p>
          <a:p>
            <a:pPr marL="0" indent="0">
              <a:buNone/>
            </a:pPr>
            <a:r>
              <a:rPr lang="en-US" sz="2800" dirty="0"/>
              <a:t>   - Breast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76758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ด้านร่างกาย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Vasomotor symptoms</a:t>
            </a:r>
            <a:r>
              <a:rPr lang="th-TH" sz="2800" dirty="0"/>
              <a:t> (</a:t>
            </a:r>
            <a:r>
              <a:rPr lang="en-US" sz="2800" dirty="0"/>
              <a:t>Hot flushes</a:t>
            </a:r>
            <a:r>
              <a:rPr lang="th-TH" sz="2800" dirty="0"/>
              <a:t>)</a:t>
            </a:r>
          </a:p>
          <a:p>
            <a:pPr marL="0" indent="0">
              <a:buNone/>
            </a:pPr>
            <a:r>
              <a:rPr lang="th-TH" sz="2800" dirty="0"/>
              <a:t>         อาการเฉพาะที่สุดของวัยหมดระดู มักเป็นมากที่สุดช่วงก่อนหมดระดูจริง และพบมากในระยะ </a:t>
            </a:r>
            <a:r>
              <a:rPr lang="en-US" sz="2800" dirty="0"/>
              <a:t>1-2 </a:t>
            </a:r>
            <a:r>
              <a:rPr lang="th-TH" sz="2800" dirty="0"/>
              <a:t>ปีแรก สามารถหายไปเองได้</a:t>
            </a:r>
          </a:p>
          <a:p>
            <a:pPr marL="0" indent="0">
              <a:buNone/>
            </a:pPr>
            <a:r>
              <a:rPr lang="th-TH" sz="2800" dirty="0"/>
              <a:t>อาการมักเริ่มที่ใบหน้า คอ ศีรษะ หรือหน้าอก อาจมีจุดเริ่มต้นเป็นจุดเฉพาะมาก เช่น ใบหู ระยะเวลาอาการ เป็นวินาทีหรือชั่วโมง ความถี่ความรุนแรงไม่สม่ำเสมอ เกิดได้ทั้งกลางวันกลางคืน</a:t>
            </a:r>
          </a:p>
        </p:txBody>
      </p:sp>
    </p:spTree>
    <p:extLst>
      <p:ext uri="{BB962C8B-B14F-4D97-AF65-F5344CB8AC3E}">
        <p14:creationId xmlns:p14="http://schemas.microsoft.com/office/powerpoint/2010/main" val="1794411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Browallia New"/>
        <a:ea typeface=""/>
        <a:cs typeface=""/>
      </a:majorFont>
      <a:minorFont>
        <a:latin typeface="Browallia New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</TotalTime>
  <Words>1244</Words>
  <Application>Microsoft Office PowerPoint</Application>
  <PresentationFormat>On-screen Show (4:3)</PresentationFormat>
  <Paragraphs>195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Browallia New</vt:lpstr>
      <vt:lpstr>Calibri</vt:lpstr>
      <vt:lpstr>Clarity</vt:lpstr>
      <vt:lpstr>วัยหมดระดู-วัยทอง</vt:lpstr>
      <vt:lpstr>1. นิยามคำศัพท์ที่เกี่ยวกับภาวะหมดระดู (climacteric, premenopause, perimenopause, postmenopause)</vt:lpstr>
      <vt:lpstr>PowerPoint Presentation</vt:lpstr>
      <vt:lpstr>PowerPoint Presentation</vt:lpstr>
      <vt:lpstr>2. การเปลี่ยนแปลงด้านร่างกาย จิตใจ อารมณ์ และสังคม และปัญหาที่เกิดขึ้นของหญิงวัยหมดระดู</vt:lpstr>
      <vt:lpstr>ด้านร่างกาย</vt:lpstr>
      <vt:lpstr>ด้านร่างกาย</vt:lpstr>
      <vt:lpstr>ด้านร่างกาย</vt:lpstr>
      <vt:lpstr>ด้านร่างกาย</vt:lpstr>
      <vt:lpstr>ด้านร่างกาย</vt:lpstr>
      <vt:lpstr>ด้านร่างกาย</vt:lpstr>
      <vt:lpstr>ด้านจิตใจ อารมณ์ และสังคม</vt:lpstr>
      <vt:lpstr>ปัญหาที่เกิดขึ้นของหญิงวัยหมดระดู</vt:lpstr>
      <vt:lpstr>3. การซักประวัติ ตรวจร่างกาย ส่งตรวจเพิ่มเติมและวินิจฉัยปัญหาในหญิงวัยหมดระดู</vt:lpstr>
      <vt:lpstr>ซักประวัติ</vt:lpstr>
      <vt:lpstr>ซักประวัติ</vt:lpstr>
      <vt:lpstr>ซักประวัติ</vt:lpstr>
      <vt:lpstr>ซักประวัติ</vt:lpstr>
      <vt:lpstr>ตรวจร่างกาย</vt:lpstr>
      <vt:lpstr>Investigation</vt:lpstr>
      <vt:lpstr>ปัญหาจาก Menopause</vt:lpstr>
      <vt:lpstr>4. แนวทางการดูแลรักษา ให้คำแนะนำเกี่ยวกับอาการ และปัญหาของหญิงวัยหมดระดู</vt:lpstr>
      <vt:lpstr>การตรวจเพิ่มเติมก่อนและระหว่างการให้การรักษา</vt:lpstr>
      <vt:lpstr>การดูแลรักษาโดยไม่ใช้ฮอร์โมน</vt:lpstr>
      <vt:lpstr>อาการร้อนวูบวาบ</vt:lpstr>
      <vt:lpstr>การป้องกันและรักษาโรคกระดูกพรุน</vt:lpstr>
      <vt:lpstr>PowerPoint Presentation</vt:lpstr>
      <vt:lpstr>การป้องกันโรคระบบหัวใจและหลอดเลือด</vt:lpstr>
      <vt:lpstr>การรักษาด้วยฮอร์โมน</vt:lpstr>
      <vt:lpstr>การรักษาด้วยฮอร์โมน</vt:lpstr>
      <vt:lpstr>การรักษาด้วยฮอร์โมน</vt:lpstr>
      <vt:lpstr>ชนิดของฮอร์โมนที่ใช้</vt:lpstr>
      <vt:lpstr>รูปแบบการรักษาด้วยฮอร์โมน</vt:lpstr>
      <vt:lpstr>Estrogen</vt:lpstr>
      <vt:lpstr>Phytoestrogen</vt:lpstr>
      <vt:lpstr>Progestrogen</vt:lpstr>
      <vt:lpstr>Selective Estrogen Receptor Modolators : SERMs</vt:lpstr>
      <vt:lpstr>Specific Tissue Estrogenic Activity Regulator : STEAR</vt:lpstr>
      <vt:lpstr>Thank you</vt:lpstr>
    </vt:vector>
  </TitlesOfParts>
  <Company>Office Black Edition - tum0r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pawin</cp:lastModifiedBy>
  <cp:revision>10</cp:revision>
  <dcterms:created xsi:type="dcterms:W3CDTF">2014-11-04T12:08:52Z</dcterms:created>
  <dcterms:modified xsi:type="dcterms:W3CDTF">2016-10-30T09:03:48Z</dcterms:modified>
</cp:coreProperties>
</file>