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5" name="Group 93"/>
          <p:cNvGrpSpPr>
            <a:grpSpLocks/>
          </p:cNvGrpSpPr>
          <p:nvPr/>
        </p:nvGrpSpPr>
        <p:grpSpPr bwMode="auto">
          <a:xfrm>
            <a:off x="0" y="2619375"/>
            <a:ext cx="719667" cy="712788"/>
            <a:chOff x="0" y="1616"/>
            <a:chExt cx="340" cy="449"/>
          </a:xfrm>
        </p:grpSpPr>
        <p:sp>
          <p:nvSpPr>
            <p:cNvPr id="3166" name="Rectangle 94"/>
            <p:cNvSpPr>
              <a:spLocks noChangeArrowheads="1"/>
            </p:cNvSpPr>
            <p:nvPr userDrawn="1"/>
          </p:nvSpPr>
          <p:spPr bwMode="invGray">
            <a:xfrm>
              <a:off x="0" y="1616"/>
              <a:ext cx="340" cy="44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3167" name="Freeform 95"/>
            <p:cNvSpPr>
              <a:spLocks/>
            </p:cNvSpPr>
            <p:nvPr userDrawn="1"/>
          </p:nvSpPr>
          <p:spPr bwMode="invGray">
            <a:xfrm>
              <a:off x="249" y="1975"/>
              <a:ext cx="91" cy="90"/>
            </a:xfrm>
            <a:custGeom>
              <a:avLst/>
              <a:gdLst>
                <a:gd name="T0" fmla="*/ 91 w 91"/>
                <a:gd name="T1" fmla="*/ 90 h 90"/>
                <a:gd name="T2" fmla="*/ 0 w 91"/>
                <a:gd name="T3" fmla="*/ 0 h 90"/>
                <a:gd name="T4" fmla="*/ 91 w 91"/>
                <a:gd name="T5" fmla="*/ 0 h 90"/>
                <a:gd name="T6" fmla="*/ 91 w 91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90">
                  <a:moveTo>
                    <a:pt x="91" y="90"/>
                  </a:moveTo>
                  <a:lnTo>
                    <a:pt x="0" y="0"/>
                  </a:lnTo>
                  <a:lnTo>
                    <a:pt x="91" y="0"/>
                  </a:lnTo>
                  <a:lnTo>
                    <a:pt x="91" y="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/>
            </a:p>
          </p:txBody>
        </p:sp>
      </p:grpSp>
      <p:sp>
        <p:nvSpPr>
          <p:cNvPr id="3168" name="Rectangle 96"/>
          <p:cNvSpPr>
            <a:spLocks noChangeArrowheads="1"/>
          </p:cNvSpPr>
          <p:nvPr/>
        </p:nvSpPr>
        <p:spPr bwMode="ltGray">
          <a:xfrm>
            <a:off x="535518" y="2479676"/>
            <a:ext cx="11237383" cy="72072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3169" name="Freeform 97"/>
          <p:cNvSpPr>
            <a:spLocks/>
          </p:cNvSpPr>
          <p:nvPr/>
        </p:nvSpPr>
        <p:spPr bwMode="gray">
          <a:xfrm>
            <a:off x="-88899" y="-65088"/>
            <a:ext cx="12357100" cy="6967538"/>
          </a:xfrm>
          <a:custGeom>
            <a:avLst/>
            <a:gdLst>
              <a:gd name="T0" fmla="*/ 42 w 5838"/>
              <a:gd name="T1" fmla="*/ 3369 h 4389"/>
              <a:gd name="T2" fmla="*/ 718 w 5838"/>
              <a:gd name="T3" fmla="*/ 3843 h 4389"/>
              <a:gd name="T4" fmla="*/ 1650 w 5838"/>
              <a:gd name="T5" fmla="*/ 4179 h 4389"/>
              <a:gd name="T6" fmla="*/ 2928 w 5838"/>
              <a:gd name="T7" fmla="*/ 4239 h 4389"/>
              <a:gd name="T8" fmla="*/ 4158 w 5838"/>
              <a:gd name="T9" fmla="*/ 3879 h 4389"/>
              <a:gd name="T10" fmla="*/ 5058 w 5838"/>
              <a:gd name="T11" fmla="*/ 3081 h 4389"/>
              <a:gd name="T12" fmla="*/ 5346 w 5838"/>
              <a:gd name="T13" fmla="*/ 2253 h 4389"/>
              <a:gd name="T14" fmla="*/ 5142 w 5838"/>
              <a:gd name="T15" fmla="*/ 1185 h 4389"/>
              <a:gd name="T16" fmla="*/ 4416 w 5838"/>
              <a:gd name="T17" fmla="*/ 393 h 4389"/>
              <a:gd name="T18" fmla="*/ 3766 w 5838"/>
              <a:gd name="T19" fmla="*/ 34 h 4389"/>
              <a:gd name="T20" fmla="*/ 5810 w 5838"/>
              <a:gd name="T21" fmla="*/ 33 h 4389"/>
              <a:gd name="T22" fmla="*/ 5838 w 5838"/>
              <a:gd name="T23" fmla="*/ 4383 h 4389"/>
              <a:gd name="T24" fmla="*/ 34 w 5838"/>
              <a:gd name="T25" fmla="*/ 4373 h 4389"/>
              <a:gd name="T26" fmla="*/ 42 w 5838"/>
              <a:gd name="T27" fmla="*/ 3369 h 4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838" h="4389">
                <a:moveTo>
                  <a:pt x="42" y="3369"/>
                </a:moveTo>
                <a:cubicBezTo>
                  <a:pt x="42" y="3363"/>
                  <a:pt x="452" y="3705"/>
                  <a:pt x="718" y="3843"/>
                </a:cubicBezTo>
                <a:cubicBezTo>
                  <a:pt x="986" y="3978"/>
                  <a:pt x="1278" y="4119"/>
                  <a:pt x="1650" y="4179"/>
                </a:cubicBezTo>
                <a:cubicBezTo>
                  <a:pt x="2022" y="4239"/>
                  <a:pt x="2510" y="4289"/>
                  <a:pt x="2928" y="4239"/>
                </a:cubicBezTo>
                <a:cubicBezTo>
                  <a:pt x="3346" y="4189"/>
                  <a:pt x="3803" y="4072"/>
                  <a:pt x="4158" y="3879"/>
                </a:cubicBezTo>
                <a:cubicBezTo>
                  <a:pt x="4513" y="3686"/>
                  <a:pt x="4860" y="3352"/>
                  <a:pt x="5058" y="3081"/>
                </a:cubicBezTo>
                <a:cubicBezTo>
                  <a:pt x="5256" y="2810"/>
                  <a:pt x="5332" y="2569"/>
                  <a:pt x="5346" y="2253"/>
                </a:cubicBezTo>
                <a:cubicBezTo>
                  <a:pt x="5381" y="1894"/>
                  <a:pt x="5308" y="1535"/>
                  <a:pt x="5142" y="1185"/>
                </a:cubicBezTo>
                <a:cubicBezTo>
                  <a:pt x="4999" y="890"/>
                  <a:pt x="4660" y="541"/>
                  <a:pt x="4416" y="393"/>
                </a:cubicBezTo>
                <a:cubicBezTo>
                  <a:pt x="4188" y="213"/>
                  <a:pt x="3686" y="17"/>
                  <a:pt x="3766" y="34"/>
                </a:cubicBezTo>
                <a:lnTo>
                  <a:pt x="5810" y="33"/>
                </a:lnTo>
                <a:cubicBezTo>
                  <a:pt x="5800" y="0"/>
                  <a:pt x="5835" y="4380"/>
                  <a:pt x="5838" y="4383"/>
                </a:cubicBezTo>
                <a:cubicBezTo>
                  <a:pt x="5838" y="4389"/>
                  <a:pt x="0" y="4373"/>
                  <a:pt x="34" y="4373"/>
                </a:cubicBezTo>
                <a:cubicBezTo>
                  <a:pt x="44" y="4373"/>
                  <a:pt x="42" y="3375"/>
                  <a:pt x="42" y="33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812800" y="2514600"/>
            <a:ext cx="102616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14400" y="3200400"/>
            <a:ext cx="9652000" cy="533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136" name="Text Box 64"/>
          <p:cNvSpPr txBox="1">
            <a:spLocks noChangeArrowheads="1"/>
          </p:cNvSpPr>
          <p:nvPr/>
        </p:nvSpPr>
        <p:spPr bwMode="white">
          <a:xfrm>
            <a:off x="10261600" y="228600"/>
            <a:ext cx="172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chemeClr val="bg1"/>
                </a:solidFill>
              </a:rPr>
              <a:t>Company</a:t>
            </a:r>
            <a:r>
              <a:rPr lang="en-US" altLang="en-US" sz="2800" b="1">
                <a:solidFill>
                  <a:schemeClr val="bg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2487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389489-BFC6-408F-8AC4-BD2E57300E5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423867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8194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255000" cy="6096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6323D2-6E9E-4AB2-B9F0-F2D830D1DC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81241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1" y="152401"/>
            <a:ext cx="111633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10972800" cy="4953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4417" y="6526213"/>
            <a:ext cx="1117600" cy="304800"/>
          </a:xfrm>
        </p:spPr>
        <p:txBody>
          <a:bodyPr/>
          <a:lstStyle>
            <a:lvl1pPr>
              <a:defRPr/>
            </a:lvl1pPr>
          </a:lstStyle>
          <a:p>
            <a:fld id="{AB777DEC-BFE4-42BC-B998-B6397F1609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0817" y="6526213"/>
            <a:ext cx="5486400" cy="2984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01195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31"/>
              <a:t>Body Level One</a:t>
            </a:r>
          </a:p>
          <a:p>
            <a:pPr lvl="1">
              <a:defRPr sz="1800"/>
            </a:pPr>
            <a:r>
              <a:rPr sz="2531"/>
              <a:t>Body Level Two</a:t>
            </a:r>
          </a:p>
          <a:p>
            <a:pPr lvl="2">
              <a:defRPr sz="1800"/>
            </a:pPr>
            <a:r>
              <a:rPr sz="2531"/>
              <a:t>Body Level Three</a:t>
            </a:r>
          </a:p>
          <a:p>
            <a:pPr lvl="3">
              <a:defRPr sz="1800"/>
            </a:pPr>
            <a:r>
              <a:rPr sz="2531"/>
              <a:t>Body Level Four</a:t>
            </a:r>
          </a:p>
          <a:p>
            <a:pPr lvl="4">
              <a:defRPr sz="1800"/>
            </a:pPr>
            <a:r>
              <a:rPr sz="2531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3762295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892970" y="892970"/>
            <a:ext cx="10406063" cy="50720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31"/>
              <a:t>Body Level One</a:t>
            </a:r>
          </a:p>
          <a:p>
            <a:pPr lvl="1">
              <a:defRPr sz="1800"/>
            </a:pPr>
            <a:r>
              <a:rPr sz="2531"/>
              <a:t>Body Level Two</a:t>
            </a:r>
          </a:p>
          <a:p>
            <a:pPr lvl="2">
              <a:defRPr sz="1800"/>
            </a:pPr>
            <a:r>
              <a:rPr sz="2531"/>
              <a:t>Body Level Three</a:t>
            </a:r>
          </a:p>
          <a:p>
            <a:pPr lvl="3">
              <a:defRPr sz="1800"/>
            </a:pPr>
            <a:r>
              <a:rPr sz="2531"/>
              <a:t>Body Level Four</a:t>
            </a:r>
          </a:p>
          <a:p>
            <a:pPr lvl="4">
              <a:defRPr sz="1800"/>
            </a:pPr>
            <a:r>
              <a:rPr sz="2531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3783572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B5E61E-7989-4F55-BBC4-A764F07E5E7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83625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69B940-40F1-4A02-918A-160336A832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56225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6EB155-A34B-4BFF-824F-2B3B02D6657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91862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2DB68B-FB95-4500-B357-BFEF8B9A924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58224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D6C183-EB2D-48C9-B22F-687D722EEC4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68653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81A47F-D193-4501-AEFD-0F13DE274D8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14406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838EED-39A1-40C9-8FCC-16D892C171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20540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66F92E-0EF0-4EA7-A12A-35464F1F0F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06317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Rectangle 89"/>
          <p:cNvSpPr>
            <a:spLocks noChangeArrowheads="1"/>
          </p:cNvSpPr>
          <p:nvPr/>
        </p:nvSpPr>
        <p:spPr bwMode="gray">
          <a:xfrm>
            <a:off x="14817" y="6489701"/>
            <a:ext cx="12192000" cy="4048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24417" y="6526213"/>
            <a:ext cx="111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9B92960E-98F7-4ED8-9E91-B1D1E9A536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23901" y="152401"/>
            <a:ext cx="111633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114" name="Rectangle 90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110817" y="6526213"/>
            <a:ext cx="54864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alt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5071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b="1" kern="1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717964"/>
            <a:ext cx="10261600" cy="1482436"/>
          </a:xfrm>
        </p:spPr>
        <p:txBody>
          <a:bodyPr/>
          <a:lstStyle/>
          <a:p>
            <a:r>
              <a:rPr lang="th-TH" dirty="0">
                <a:solidFill>
                  <a:schemeClr val="tx1"/>
                </a:solidFill>
              </a:rPr>
              <a:t>การตัดชิ้นเนื้อตรวจปากมดลูก</a:t>
            </a:r>
            <a:br>
              <a:rPr lang="en-US" dirty="0"/>
            </a:br>
            <a:r>
              <a:rPr lang="en-US" dirty="0"/>
              <a:t>(Cervical punch biopsy)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8364" y="5347854"/>
            <a:ext cx="9144000" cy="422564"/>
          </a:xfrm>
        </p:spPr>
        <p:txBody>
          <a:bodyPr/>
          <a:lstStyle/>
          <a:p>
            <a:pPr algn="l"/>
            <a:r>
              <a:rPr lang="en-US" sz="2400" dirty="0"/>
              <a:t>Facilitator: Pawin Puapornpong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37" y="0"/>
            <a:ext cx="2327563" cy="319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2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2199227" y="1779102"/>
            <a:ext cx="8502316" cy="351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321457">
              <a:defRPr sz="1800"/>
            </a:pPr>
            <a:endParaRPr sz="3200" b="1" dirty="0">
              <a:solidFill>
                <a:srgbClr val="0433FF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defTabSz="321457">
              <a:defRPr sz="1800"/>
            </a:pPr>
            <a:r>
              <a:rPr sz="3200" b="1" dirty="0" err="1">
                <a:solidFill>
                  <a:srgbClr val="0433FF"/>
                </a:solidFill>
                <a:latin typeface="+mj-lt"/>
                <a:ea typeface="Helvetica"/>
                <a:cs typeface="Helvetica"/>
                <a:sym typeface="Helvetica"/>
              </a:rPr>
              <a:t>การให้คำแนะนำหลังทำหัตถการ</a:t>
            </a:r>
            <a:endParaRPr sz="3200" dirty="0">
              <a:solidFill>
                <a:srgbClr val="666666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321457" indent="-321457" defTabSz="321457">
              <a:tabLst>
                <a:tab pos="98223" algn="l"/>
                <a:tab pos="321457" algn="l"/>
              </a:tabLst>
              <a:defRPr sz="1800"/>
            </a:pP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	1	อาจมีเลือดออกหรือคราบน้ำยาห้ามเลือดออกจากช่องคลอดได้เล็กน้อยภายหลังจากการทำหัตถการ</a:t>
            </a:r>
          </a:p>
          <a:p>
            <a:pPr marL="321457" indent="-321457" defTabSz="321457">
              <a:tabLst>
                <a:tab pos="98223" algn="l"/>
                <a:tab pos="321457" algn="l"/>
              </a:tabLst>
              <a:defRPr sz="1800"/>
            </a:pP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	2	</a:t>
            </a: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ห้ามสวนล้างช่องคลอด</a:t>
            </a: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ใช้ผ้าอนามัยแบบสอด</a:t>
            </a: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หรือมีเพศสัมพันธ์เป็นเวลาอย่างน้อย</a:t>
            </a: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1 </a:t>
            </a: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สัปดาห์</a:t>
            </a:r>
            <a:endParaRPr sz="3200" dirty="0">
              <a:solidFill>
                <a:srgbClr val="666666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321457" indent="-321457" defTabSz="321457">
              <a:tabLst>
                <a:tab pos="98223" algn="l"/>
                <a:tab pos="321457" algn="l"/>
              </a:tabLst>
              <a:defRPr sz="1800"/>
            </a:pP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8889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462" y="1968285"/>
            <a:ext cx="799353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1457" indent="-321457" defTabSz="321457">
              <a:tabLst>
                <a:tab pos="98223" algn="l"/>
                <a:tab pos="321457" algn="l"/>
              </a:tabLst>
              <a:defRPr sz="1800"/>
            </a:pPr>
            <a:r>
              <a:rPr lang="th-TH" sz="24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3</a:t>
            </a:r>
            <a:r>
              <a:rPr lang="en-US" sz="24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.</a:t>
            </a:r>
            <a:r>
              <a:rPr lang="th-TH" sz="24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	ให้เอาผ้าก๊อซออกในรายที่ใส่ไว้ภายใน 24 ชั่วโมง หลังทำหัตถการ</a:t>
            </a:r>
          </a:p>
          <a:p>
            <a:pPr marL="321457" indent="-321457" defTabSz="321457">
              <a:tabLst>
                <a:tab pos="98223" algn="l"/>
                <a:tab pos="321457" algn="l"/>
              </a:tabLst>
              <a:defRPr sz="1800"/>
            </a:pPr>
            <a:r>
              <a:rPr lang="th-TH" sz="24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4</a:t>
            </a:r>
            <a:r>
              <a:rPr lang="en-US" sz="24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.</a:t>
            </a:r>
            <a:r>
              <a:rPr lang="th-TH" sz="24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	กรณีที่มีอาการดังต่อไปนี้ให้กลับมาพบแพทย์</a:t>
            </a:r>
          </a:p>
          <a:p>
            <a:pPr marL="642915" indent="-642915" defTabSz="321457">
              <a:tabLst>
                <a:tab pos="419680" algn="l"/>
                <a:tab pos="642915" algn="l"/>
              </a:tabLst>
              <a:defRPr sz="1800"/>
            </a:pPr>
            <a:r>
              <a:rPr lang="th-TH" sz="24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		มีเลือดออกมาก</a:t>
            </a:r>
          </a:p>
          <a:p>
            <a:pPr marL="642915" indent="-642915" defTabSz="321457">
              <a:tabLst>
                <a:tab pos="419680" algn="l"/>
                <a:tab pos="642915" algn="l"/>
              </a:tabLst>
              <a:defRPr sz="1800"/>
            </a:pPr>
            <a:r>
              <a:rPr lang="th-TH" sz="24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		มีตกขาวมีกลิ่นหรือมีลักษณะคล้ายหนอง</a:t>
            </a:r>
          </a:p>
          <a:p>
            <a:pPr marL="642915" indent="-642915" defTabSz="321457">
              <a:tabLst>
                <a:tab pos="419680" algn="l"/>
                <a:tab pos="642915" algn="l"/>
              </a:tabLst>
              <a:defRPr sz="1800"/>
            </a:pPr>
            <a:r>
              <a:rPr lang="th-TH" sz="24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		มีอาการปวดท้องน้อย</a:t>
            </a:r>
          </a:p>
          <a:p>
            <a:pPr marL="642915" indent="-642915" defTabSz="321457">
              <a:tabLst>
                <a:tab pos="419680" algn="l"/>
                <a:tab pos="642915" algn="l"/>
              </a:tabLst>
              <a:defRPr sz="1800"/>
            </a:pPr>
            <a:r>
              <a:rPr lang="th-TH" sz="24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		มีไข้.ให้มาฟังผลชิ้นเนื้อทางพยาธิวิทยาตามวันและเวลาที่นัด</a:t>
            </a:r>
          </a:p>
          <a:p>
            <a:pPr marL="321457" indent="-321457" defTabSz="321457">
              <a:tabLst>
                <a:tab pos="98223" algn="l"/>
                <a:tab pos="321457" algn="l"/>
              </a:tabLst>
              <a:defRPr sz="1800"/>
            </a:pPr>
            <a:r>
              <a:rPr lang="th-TH" sz="24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5</a:t>
            </a:r>
            <a:r>
              <a:rPr lang="en-US" sz="24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.</a:t>
            </a:r>
            <a:r>
              <a:rPr lang="th-TH" sz="24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	ให้มาฟังผลชิ้นเนื้อทางพยาธิวิทยาตามวันและเวลาที่นัด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1934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65" y="5167746"/>
            <a:ext cx="11163300" cy="1090036"/>
          </a:xfrm>
        </p:spPr>
        <p:txBody>
          <a:bodyPr/>
          <a:lstStyle/>
          <a:p>
            <a:pPr algn="l"/>
            <a:r>
              <a:rPr lang="en-US" sz="4400" dirty="0">
                <a:solidFill>
                  <a:schemeClr val="tx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1253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1063" y="848840"/>
            <a:ext cx="7989752" cy="531726"/>
          </a:xfrm>
        </p:spPr>
        <p:txBody>
          <a:bodyPr>
            <a:noAutofit/>
          </a:bodyPr>
          <a:lstStyle/>
          <a:p>
            <a:r>
              <a:rPr lang="en-US" sz="4400" dirty="0"/>
              <a:t>Cervical Punch biopsy</a:t>
            </a:r>
            <a:endParaRPr lang="th-TH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2014130" y="1520118"/>
            <a:ext cx="84656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70C0"/>
                </a:solidFill>
              </a:rPr>
              <a:t>Indication</a:t>
            </a:r>
            <a:endParaRPr lang="en-US" sz="3600" b="1" baseline="30000" dirty="0">
              <a:solidFill>
                <a:srgbClr val="0070C0"/>
              </a:solidFill>
            </a:endParaRPr>
          </a:p>
          <a:p>
            <a:pPr lvl="0"/>
            <a:r>
              <a:rPr lang="th-TH" sz="2400" dirty="0"/>
              <a:t>	</a:t>
            </a:r>
            <a:r>
              <a:rPr lang="en-US" sz="2400" dirty="0"/>
              <a:t>- </a:t>
            </a:r>
            <a:r>
              <a:rPr lang="th-TH" sz="2400" dirty="0"/>
              <a:t> </a:t>
            </a:r>
            <a:r>
              <a:rPr lang="th-TH" sz="2400" dirty="0">
                <a:solidFill>
                  <a:srgbClr val="666666"/>
                </a:solidFill>
                <a:latin typeface="Helvetica"/>
                <a:ea typeface="Helvetica"/>
                <a:cs typeface="Helvetica"/>
                <a:sym typeface="Helvetica"/>
              </a:rPr>
              <a:t>ผู้ป่วยที่มีรอยโรคหรือพยาธิสภาพที่ปากมดลูก และต้องการผลการตรวจทางพยาธิวิทยา เพื่อช่วยในการวินิจฉัยและวางแผนการรักษา</a:t>
            </a:r>
          </a:p>
          <a:p>
            <a:endParaRPr lang="th-TH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1063" y="2995404"/>
            <a:ext cx="865693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  <a:latin typeface="+mj-lt"/>
              </a:rPr>
              <a:t>Contraindication</a:t>
            </a:r>
            <a:endParaRPr lang="en-US" sz="4000" b="1" baseline="30000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tabLst>
                <a:tab pos="139700" algn="l"/>
                <a:tab pos="457200" algn="l"/>
              </a:tabLst>
              <a:defRPr sz="1800"/>
            </a:pPr>
            <a:r>
              <a:rPr lang="th-TH" sz="2800" dirty="0">
                <a:latin typeface="+mj-lt"/>
              </a:rPr>
              <a:t>	</a:t>
            </a:r>
            <a:r>
              <a:rPr lang="th-TH" sz="2800" dirty="0">
                <a:solidFill>
                  <a:srgbClr val="666666"/>
                </a:solidFill>
                <a:latin typeface="+mj-lt"/>
                <a:sym typeface="Helvetica"/>
              </a:rPr>
              <a:t>	</a:t>
            </a:r>
            <a:r>
              <a:rPr lang="en-US" sz="2400" dirty="0">
                <a:solidFill>
                  <a:srgbClr val="666666"/>
                </a:solidFill>
                <a:latin typeface="+mj-lt"/>
                <a:sym typeface="Helvetica"/>
              </a:rPr>
              <a:t>- </a:t>
            </a:r>
            <a:r>
              <a:rPr lang="th-TH" sz="24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ห้ามทำหัตถการตัดชิ้นเนื้อที่ปากมดลูกในหญิงตั้งครรภ์ ยกเว้น </a:t>
            </a:r>
            <a:br>
              <a:rPr lang="th-TH" sz="24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th-TH" sz="24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 กรณีสงสัยว่าเป็นโรคร้ายแรง เช่น มะเร็งปากมดลูก</a:t>
            </a:r>
          </a:p>
          <a:p>
            <a:pPr marL="457200" indent="-457200">
              <a:tabLst>
                <a:tab pos="139700" algn="l"/>
                <a:tab pos="457200" algn="l"/>
              </a:tabLst>
              <a:defRPr sz="1800"/>
            </a:pPr>
            <a:endParaRPr lang="th-TH" sz="800" dirty="0">
              <a:solidFill>
                <a:srgbClr val="666666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indent="-457200">
              <a:tabLst>
                <a:tab pos="139700" algn="l"/>
                <a:tab pos="457200" algn="l"/>
              </a:tabLst>
              <a:defRPr sz="1800"/>
            </a:pPr>
            <a:r>
              <a:rPr lang="th-TH" sz="24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		</a:t>
            </a:r>
            <a:r>
              <a:rPr lang="en-US" sz="24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- </a:t>
            </a:r>
            <a:r>
              <a:rPr lang="th-TH" sz="24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ห้ามทำหัตถการตัดชิ้นเนื้อที่ปากมดลูกในผู้ป่วยที่มีปัญหาเกี่ยวกับ</a:t>
            </a:r>
            <a:br>
              <a:rPr lang="th-TH" sz="24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th-TH" sz="24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 การแข็งตัวของเลือด หรือรับประทานยาหรือสมุนไพรที่มีผลต่อการแข็งตัวของเลือด</a:t>
            </a:r>
          </a:p>
        </p:txBody>
      </p:sp>
    </p:spTree>
    <p:extLst>
      <p:ext uri="{BB962C8B-B14F-4D97-AF65-F5344CB8AC3E}">
        <p14:creationId xmlns:p14="http://schemas.microsoft.com/office/powerpoint/2010/main" val="74807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11063" y="848840"/>
            <a:ext cx="7989752" cy="531726"/>
          </a:xfrm>
        </p:spPr>
        <p:txBody>
          <a:bodyPr>
            <a:noAutofit/>
          </a:bodyPr>
          <a:lstStyle/>
          <a:p>
            <a:r>
              <a:rPr lang="en-US" sz="4400" dirty="0"/>
              <a:t>Cervical Punch biopsy</a:t>
            </a:r>
            <a:endParaRPr lang="th-TH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655389" y="1473339"/>
            <a:ext cx="6024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70C0"/>
                </a:solidFill>
              </a:rPr>
              <a:t>เครื่องมือ</a:t>
            </a:r>
            <a:endParaRPr lang="th-TH" sz="4000" b="1" baseline="300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8781" y="1677110"/>
            <a:ext cx="5867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en-US" sz="2400" dirty="0"/>
              <a:t>- Bivalve vaginal speculum</a:t>
            </a:r>
          </a:p>
          <a:p>
            <a:pPr lvl="0">
              <a:defRPr sz="1800"/>
            </a:pPr>
            <a:r>
              <a:rPr lang="en-US" sz="2400" dirty="0"/>
              <a:t>- cervical punch biopsy forceps</a:t>
            </a:r>
          </a:p>
          <a:p>
            <a:pPr lvl="0">
              <a:defRPr sz="1800"/>
            </a:pPr>
            <a:r>
              <a:rPr lang="en-US" sz="2400" dirty="0"/>
              <a:t>- </a:t>
            </a:r>
            <a:r>
              <a:rPr lang="en-US" sz="2000" dirty="0"/>
              <a:t>sponge holding forceps or packing forceps</a:t>
            </a:r>
            <a:endParaRPr lang="en-US" sz="2400" dirty="0"/>
          </a:p>
          <a:p>
            <a:pPr lvl="0">
              <a:defRPr sz="1800"/>
            </a:pPr>
            <a:r>
              <a:rPr lang="en-US" sz="2400" dirty="0"/>
              <a:t>- packing gauze</a:t>
            </a:r>
            <a:br>
              <a:rPr lang="th-TH" sz="2400" dirty="0"/>
            </a:br>
            <a:r>
              <a:rPr lang="en-US" sz="2400" dirty="0"/>
              <a:t>- </a:t>
            </a:r>
            <a:r>
              <a:rPr lang="th-TH" sz="2400" dirty="0"/>
              <a:t>ไม้พันสำลี ผ้าก๊อซ</a:t>
            </a:r>
          </a:p>
          <a:p>
            <a:pPr lvl="0">
              <a:defRPr sz="1800"/>
            </a:pPr>
            <a:r>
              <a:rPr lang="en-US" sz="2400" dirty="0"/>
              <a:t>- </a:t>
            </a:r>
            <a:r>
              <a:rPr lang="th-TH" sz="2400" dirty="0"/>
              <a:t>ถุงมือสะอาด</a:t>
            </a:r>
          </a:p>
          <a:p>
            <a:pPr lvl="0">
              <a:defRPr sz="1800"/>
            </a:pPr>
            <a:r>
              <a:rPr lang="en-US" sz="2400" dirty="0"/>
              <a:t>- </a:t>
            </a:r>
            <a:r>
              <a:rPr lang="en-US" sz="2400" dirty="0" err="1"/>
              <a:t>Monsel’s</a:t>
            </a:r>
            <a:r>
              <a:rPr lang="en-US" sz="2400" dirty="0"/>
              <a:t> solution</a:t>
            </a:r>
          </a:p>
          <a:p>
            <a:pPr lvl="0">
              <a:defRPr sz="1800"/>
            </a:pPr>
            <a:r>
              <a:rPr lang="en-US" sz="2400" dirty="0"/>
              <a:t>- </a:t>
            </a:r>
            <a:r>
              <a:rPr lang="th-TH" sz="2400" dirty="0"/>
              <a:t>น้ำยาฆ่าเชื้อโรค </a:t>
            </a:r>
            <a:r>
              <a:rPr lang="en-US" sz="2400" dirty="0" err="1"/>
              <a:t>Povidine</a:t>
            </a:r>
            <a:r>
              <a:rPr lang="en-US" sz="2400" dirty="0"/>
              <a:t> iodine</a:t>
            </a:r>
          </a:p>
          <a:p>
            <a:pPr lvl="0">
              <a:defRPr sz="1800"/>
            </a:pPr>
            <a:r>
              <a:rPr lang="en-US" sz="2400" dirty="0"/>
              <a:t>- </a:t>
            </a:r>
            <a:r>
              <a:rPr lang="en-US" sz="2400" dirty="0" err="1"/>
              <a:t>Lugol</a:t>
            </a:r>
            <a:r>
              <a:rPr lang="en-US" sz="2400" dirty="0"/>
              <a:t> solution/acetic acid</a:t>
            </a:r>
          </a:p>
          <a:p>
            <a:pPr lvl="0">
              <a:defRPr sz="1800"/>
            </a:pPr>
            <a:r>
              <a:rPr lang="en-US" sz="2400" dirty="0"/>
              <a:t>- </a:t>
            </a:r>
            <a:r>
              <a:rPr lang="th-TH" sz="2400" dirty="0"/>
              <a:t>ขวดส่งชิ้นเนื้อที่ใส่น้ำยา </a:t>
            </a:r>
            <a:r>
              <a:rPr lang="en-US" sz="2400" dirty="0"/>
              <a:t>formalin</a:t>
            </a:r>
            <a:endParaRPr lang="th-TH" sz="2400" dirty="0"/>
          </a:p>
        </p:txBody>
      </p:sp>
      <p:pic>
        <p:nvPicPr>
          <p:cNvPr id="2050" name="Picture 2" descr="https://sarahgrayce.files.wordpress.com/2011/03/specul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741" y="4893028"/>
            <a:ext cx="1875634" cy="16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7991" y="3638880"/>
            <a:ext cx="2774796" cy="1547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2" name="Picture 4" descr="http://www.baileyinstruments.co.uk/images/source/SS16-14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29" y="2405539"/>
            <a:ext cx="3015259" cy="250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ynexcorporation.com/images/products/thumb/5055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741" y="796044"/>
            <a:ext cx="1876827" cy="187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2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1226954" y="1844566"/>
            <a:ext cx="10036792" cy="2746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21457" indent="-321457" defTabSz="321457">
              <a:tabLst>
                <a:tab pos="98223" algn="l"/>
                <a:tab pos="321457" algn="l"/>
              </a:tabLst>
              <a:defRPr sz="1800"/>
            </a:pPr>
            <a:r>
              <a:rPr lang="th-TH" sz="4400" dirty="0">
                <a:solidFill>
                  <a:srgbClr val="0070C0"/>
                </a:solidFill>
                <a:latin typeface="+mj-lt"/>
                <a:ea typeface="Helvetica"/>
                <a:cs typeface="Helvetica"/>
                <a:sym typeface="Helvetica"/>
              </a:rPr>
              <a:t>การปฏิบัติ</a:t>
            </a:r>
            <a:br>
              <a:rPr lang="th-TH" sz="4400" dirty="0">
                <a:solidFill>
                  <a:srgbClr val="0070C0"/>
                </a:solidFill>
                <a:latin typeface="+mj-lt"/>
                <a:ea typeface="Helvetica"/>
                <a:cs typeface="Helvetica"/>
                <a:sym typeface="Helvetica"/>
              </a:rPr>
            </a:br>
            <a:endParaRPr sz="4400" dirty="0">
              <a:solidFill>
                <a:srgbClr val="0070C0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321457" indent="-321457" defTabSz="321457">
              <a:tabLst>
                <a:tab pos="98223" algn="l"/>
                <a:tab pos="321457" algn="l"/>
              </a:tabLst>
              <a:defRPr sz="1800"/>
            </a:pPr>
            <a:r>
              <a:rPr sz="3200" dirty="0">
                <a:latin typeface="+mj-lt"/>
                <a:ea typeface="Helvetica"/>
                <a:cs typeface="Helvetica"/>
                <a:sym typeface="Helvetica"/>
              </a:rPr>
              <a:t> 1</a:t>
            </a:r>
            <a:r>
              <a:rPr lang="en-US" sz="3200" dirty="0">
                <a:latin typeface="+mj-lt"/>
                <a:ea typeface="Helvetica"/>
                <a:cs typeface="Helvetica"/>
                <a:sym typeface="Helvetica"/>
              </a:rPr>
              <a:t>.</a:t>
            </a:r>
            <a:r>
              <a:rPr sz="3200" dirty="0">
                <a:latin typeface="+mj-lt"/>
                <a:ea typeface="Helvetica"/>
                <a:cs typeface="Helvetica"/>
                <a:sym typeface="Helvetica"/>
              </a:rPr>
              <a:t>	</a:t>
            </a:r>
            <a:r>
              <a:rPr sz="3200" dirty="0" err="1">
                <a:latin typeface="+mj-lt"/>
                <a:ea typeface="Helvetica"/>
                <a:cs typeface="Helvetica"/>
                <a:sym typeface="Helvetica"/>
              </a:rPr>
              <a:t>ใช้น้ำยาฆ่าเชื้อทำความสะอาดบริเวณอวัยวะสืบพันธุ์ภายนอก</a:t>
            </a:r>
            <a:endParaRPr sz="3200" dirty="0">
              <a:latin typeface="+mj-lt"/>
              <a:ea typeface="Helvetica"/>
              <a:cs typeface="Helvetica"/>
              <a:sym typeface="Helvetica"/>
            </a:endParaRPr>
          </a:p>
          <a:p>
            <a:pPr marL="321457" indent="-321457" defTabSz="321457">
              <a:tabLst>
                <a:tab pos="98223" algn="l"/>
                <a:tab pos="321457" algn="l"/>
              </a:tabLst>
              <a:defRPr sz="1800"/>
            </a:pPr>
            <a:r>
              <a:rPr sz="3200" dirty="0">
                <a:latin typeface="+mj-lt"/>
                <a:ea typeface="Helvetica"/>
                <a:cs typeface="Helvetica"/>
                <a:sym typeface="Helvetica"/>
              </a:rPr>
              <a:t>	2</a:t>
            </a:r>
            <a:r>
              <a:rPr lang="en-US" sz="3200" dirty="0">
                <a:latin typeface="+mj-lt"/>
                <a:ea typeface="Helvetica"/>
                <a:cs typeface="Helvetica"/>
                <a:sym typeface="Helvetica"/>
              </a:rPr>
              <a:t>.</a:t>
            </a:r>
            <a:r>
              <a:rPr sz="3200" dirty="0">
                <a:latin typeface="+mj-lt"/>
                <a:ea typeface="Helvetica"/>
                <a:cs typeface="Helvetica"/>
                <a:sym typeface="Helvetica"/>
              </a:rPr>
              <a:t>	</a:t>
            </a:r>
            <a:r>
              <a:rPr sz="3200" dirty="0" err="1">
                <a:latin typeface="+mj-lt"/>
                <a:ea typeface="Helvetica"/>
                <a:cs typeface="Helvetica"/>
                <a:sym typeface="Helvetica"/>
              </a:rPr>
              <a:t>ถ่างขยายช่องคลอดด้วย</a:t>
            </a:r>
            <a:r>
              <a:rPr sz="3200" dirty="0">
                <a:latin typeface="+mj-lt"/>
                <a:ea typeface="Helvetica"/>
                <a:cs typeface="Helvetica"/>
                <a:sym typeface="Helvetica"/>
              </a:rPr>
              <a:t> Bivalve speculum</a:t>
            </a:r>
          </a:p>
          <a:p>
            <a:pPr marL="321457" indent="-321457" defTabSz="321457">
              <a:tabLst>
                <a:tab pos="98223" algn="l"/>
                <a:tab pos="321457" algn="l"/>
              </a:tabLst>
              <a:defRPr sz="1800"/>
            </a:pPr>
            <a:endParaRPr sz="2180" dirty="0">
              <a:solidFill>
                <a:srgbClr val="666666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4886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1863076" y="1152021"/>
            <a:ext cx="8628461" cy="4504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1800"/>
            </a:pP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3.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เลือกบริเวณ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biopsy</a:t>
            </a:r>
          </a:p>
          <a:p>
            <a:pPr marL="722313" lvl="2" indent="-273050">
              <a:buFont typeface="Arial" panose="020B0604020202020204" pitchFamily="34" charset="0"/>
              <a:buChar char="•"/>
              <a:defRPr sz="1800"/>
            </a:pPr>
            <a:r>
              <a:rPr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ไม่เห็น</a:t>
            </a:r>
            <a:r>
              <a:rPr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Lesion</a:t>
            </a:r>
          </a:p>
          <a:p>
            <a:pPr>
              <a:buSzPct val="75000"/>
              <a:defRPr sz="1800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-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นำ</a:t>
            </a:r>
            <a:r>
              <a:rPr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ไม้พันสำลีชุบน้ำยา</a:t>
            </a:r>
            <a:r>
              <a:rPr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Lugol</a:t>
            </a:r>
            <a:r>
              <a:rPr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ทาที่</a:t>
            </a:r>
            <a:r>
              <a:rPr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b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   </a:t>
            </a:r>
            <a:r>
              <a:rPr sz="3200" dirty="0">
                <a:latin typeface="CordiaUPC" panose="020B0304020202020204" pitchFamily="34" charset="-34"/>
                <a:cs typeface="CordiaUPC" panose="020B0304020202020204" pitchFamily="34" charset="-34"/>
              </a:rPr>
              <a:t>Cervix </a:t>
            </a:r>
            <a:r>
              <a:rPr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และ</a:t>
            </a:r>
            <a:r>
              <a:rPr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ส่วนบนของ</a:t>
            </a:r>
            <a:r>
              <a:rPr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Vagina </a:t>
            </a:r>
            <a:b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		</a:t>
            </a:r>
            <a:r>
              <a:rPr lang="en-US" sz="2000" dirty="0">
                <a:latin typeface="CordiaUPC" panose="020B0304020202020204" pitchFamily="34" charset="-34"/>
                <a:cs typeface="CordiaUPC" panose="020B0304020202020204" pitchFamily="34" charset="-34"/>
                <a:sym typeface="Wingdings" panose="05000000000000000000" pitchFamily="2" charset="2"/>
              </a:rPr>
              <a:t>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  <a:sym typeface="Wingdings" panose="05000000000000000000" pitchFamily="2" charset="2"/>
              </a:rPr>
              <a:t> </a:t>
            </a:r>
            <a:r>
              <a:rPr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ตัดชิ้นเนื้อ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บริเวณที่ไม่ติดสีน้ำตาล</a:t>
            </a:r>
            <a:endParaRPr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>
              <a:buSzPct val="75000"/>
              <a:defRPr sz="1800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-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นำ</a:t>
            </a:r>
            <a:r>
              <a:rPr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ไม้พันสำลีชุบ</a:t>
            </a:r>
            <a:r>
              <a:rPr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Acetic acid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ทาที่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Cervix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และ ส่วนบนของ 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Vagina 				</a:t>
            </a:r>
            <a:r>
              <a:rPr lang="en-US" sz="2000" dirty="0">
                <a:latin typeface="CordiaUPC" panose="020B0304020202020204" pitchFamily="34" charset="-34"/>
                <a:cs typeface="CordiaUPC" panose="020B0304020202020204" pitchFamily="34" charset="-34"/>
                <a:sym typeface="Wingdings" panose="05000000000000000000" pitchFamily="2" charset="2"/>
              </a:rPr>
              <a:t></a:t>
            </a:r>
            <a:r>
              <a:rPr lang="en-US" sz="3200" dirty="0">
                <a:latin typeface="CordiaUPC" panose="020B0304020202020204" pitchFamily="34" charset="-34"/>
                <a:cs typeface="CordiaUPC" panose="020B0304020202020204" pitchFamily="34" charset="-34"/>
                <a:sym typeface="Wingdings" panose="05000000000000000000" pitchFamily="2" charset="2"/>
              </a:rPr>
              <a:t> 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  <a:sym typeface="Wingdings" panose="05000000000000000000" pitchFamily="2" charset="2"/>
              </a:rPr>
              <a:t>ตัดชิ้นเนื้อ</a:t>
            </a:r>
            <a:r>
              <a:rPr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บริเวณ</a:t>
            </a: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ที่ติด</a:t>
            </a:r>
            <a:r>
              <a:rPr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สีขาว</a:t>
            </a:r>
            <a:endParaRPr sz="32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marL="722313" indent="-273050">
              <a:buFont typeface="Arial" panose="020B0604020202020204" pitchFamily="34" charset="0"/>
              <a:buChar char="•"/>
              <a:defRPr sz="1800"/>
            </a:pPr>
            <a:r>
              <a:rPr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เห็น</a:t>
            </a:r>
            <a:r>
              <a:rPr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Lesion </a:t>
            </a:r>
          </a:p>
          <a:p>
            <a:pPr>
              <a:buSzPct val="75000"/>
              <a:defRPr sz="1800"/>
            </a:pPr>
            <a:r>
              <a:rPr lang="th-TH" sz="3200" dirty="0">
                <a:latin typeface="CordiaUPC" panose="020B0304020202020204" pitchFamily="34" charset="-34"/>
                <a:cs typeface="CordiaUPC" panose="020B0304020202020204" pitchFamily="34" charset="-34"/>
              </a:rPr>
              <a:t>		</a:t>
            </a:r>
            <a:r>
              <a:rPr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ไม่ต้องใช้น้ำยา</a:t>
            </a:r>
            <a:r>
              <a:rPr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Lugol</a:t>
            </a:r>
            <a:r>
              <a:rPr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</a:t>
            </a:r>
            <a:r>
              <a:rPr sz="3200" dirty="0" err="1">
                <a:latin typeface="CordiaUPC" panose="020B0304020202020204" pitchFamily="34" charset="-34"/>
                <a:cs typeface="CordiaUPC" panose="020B0304020202020204" pitchFamily="34" charset="-34"/>
              </a:rPr>
              <a:t>หรือ</a:t>
            </a:r>
            <a:r>
              <a:rPr sz="3200" dirty="0">
                <a:latin typeface="CordiaUPC" panose="020B0304020202020204" pitchFamily="34" charset="-34"/>
                <a:cs typeface="CordiaUPC" panose="020B0304020202020204" pitchFamily="34" charset="-34"/>
              </a:rPr>
              <a:t> acetic acid</a:t>
            </a:r>
          </a:p>
        </p:txBody>
      </p:sp>
      <p:pic>
        <p:nvPicPr>
          <p:cNvPr id="51" name="Screen Shot 2558-05-25 at 12.52.37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6691" y="1152021"/>
            <a:ext cx="2215265" cy="1626418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4655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280045" y="1845847"/>
            <a:ext cx="7585850" cy="351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21457" indent="-321457" defTabSz="321457">
              <a:tabLst>
                <a:tab pos="98223" algn="l"/>
                <a:tab pos="321457" algn="l"/>
              </a:tabLst>
              <a:defRPr sz="1800"/>
            </a:pPr>
            <a:r>
              <a:rPr sz="3200" dirty="0">
                <a:latin typeface="+mj-lt"/>
                <a:ea typeface="Helvetica"/>
                <a:cs typeface="Helvetica"/>
                <a:sym typeface="Helvetica"/>
              </a:rPr>
              <a:t>	4</a:t>
            </a:r>
            <a:r>
              <a:rPr lang="en-US" sz="3200" dirty="0">
                <a:latin typeface="+mj-lt"/>
                <a:ea typeface="Helvetica"/>
                <a:cs typeface="Helvetica"/>
                <a:sym typeface="Helvetica"/>
              </a:rPr>
              <a:t>. </a:t>
            </a:r>
            <a:r>
              <a:rPr sz="3200" dirty="0" err="1">
                <a:latin typeface="+mj-lt"/>
                <a:ea typeface="Helvetica"/>
                <a:cs typeface="Helvetica"/>
                <a:sym typeface="Helvetica"/>
              </a:rPr>
              <a:t>ทำความสะอาดบริเวณช่องคลอดและปากมดลูกด้วยน้ำยาฆ่าเชื้อ</a:t>
            </a:r>
            <a:endParaRPr sz="3200" dirty="0">
              <a:latin typeface="+mj-lt"/>
              <a:ea typeface="Helvetica"/>
              <a:cs typeface="Helvetica"/>
              <a:sym typeface="Helvetica"/>
            </a:endParaRPr>
          </a:p>
          <a:p>
            <a:pPr marL="321457" indent="-321457" defTabSz="321457">
              <a:tabLst>
                <a:tab pos="98223" algn="l"/>
                <a:tab pos="321457" algn="l"/>
              </a:tabLst>
              <a:defRPr sz="1800"/>
            </a:pPr>
            <a:r>
              <a:rPr lang="en-US" sz="3200" dirty="0">
                <a:latin typeface="+mj-lt"/>
                <a:ea typeface="Helvetica"/>
                <a:cs typeface="Helvetica"/>
                <a:sym typeface="Helvetica"/>
              </a:rPr>
              <a:t>	</a:t>
            </a:r>
            <a:r>
              <a:rPr sz="3200" dirty="0">
                <a:latin typeface="+mj-lt"/>
                <a:ea typeface="Helvetica"/>
                <a:cs typeface="Helvetica"/>
                <a:sym typeface="Helvetica"/>
              </a:rPr>
              <a:t>5</a:t>
            </a:r>
            <a:r>
              <a:rPr lang="en-US" sz="3200" dirty="0">
                <a:latin typeface="+mj-lt"/>
                <a:ea typeface="Helvetica"/>
                <a:cs typeface="Helvetica"/>
                <a:sym typeface="Helvetica"/>
              </a:rPr>
              <a:t>. </a:t>
            </a:r>
            <a:r>
              <a:rPr sz="3200" dirty="0" err="1">
                <a:latin typeface="+mj-lt"/>
                <a:ea typeface="Helvetica"/>
                <a:cs typeface="Helvetica"/>
                <a:sym typeface="Helvetica"/>
              </a:rPr>
              <a:t>ใช้</a:t>
            </a:r>
            <a:r>
              <a:rPr sz="3200" dirty="0">
                <a:latin typeface="+mj-lt"/>
                <a:ea typeface="Helvetica"/>
                <a:cs typeface="Helvetica"/>
                <a:sym typeface="Helvetica"/>
              </a:rPr>
              <a:t> Biopsy forceps </a:t>
            </a:r>
            <a:r>
              <a:rPr sz="3200" dirty="0" err="1">
                <a:latin typeface="+mj-lt"/>
                <a:ea typeface="Helvetica"/>
                <a:cs typeface="Helvetica"/>
                <a:sym typeface="Helvetica"/>
              </a:rPr>
              <a:t>ตัดชิ้นเนื้อที่ปากมดลูกบริเวณที่เลือกไว้</a:t>
            </a:r>
            <a:r>
              <a:rPr sz="3200" dirty="0"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sz="3200" dirty="0" err="1">
                <a:latin typeface="+mj-lt"/>
                <a:ea typeface="Helvetica"/>
                <a:cs typeface="Helvetica"/>
                <a:sym typeface="Helvetica"/>
              </a:rPr>
              <a:t>และให้ติดเนื้อดีด้วย</a:t>
            </a:r>
            <a:r>
              <a:rPr sz="3200" dirty="0"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sz="3200" dirty="0" err="1">
                <a:latin typeface="+mj-lt"/>
                <a:ea typeface="Helvetica"/>
                <a:cs typeface="Helvetica"/>
                <a:sym typeface="Helvetica"/>
              </a:rPr>
              <a:t>โดยใส่ปลาย</a:t>
            </a:r>
            <a:r>
              <a:rPr sz="3200" dirty="0">
                <a:latin typeface="+mj-lt"/>
                <a:ea typeface="Helvetica"/>
                <a:cs typeface="Helvetica"/>
                <a:sym typeface="Helvetica"/>
              </a:rPr>
              <a:t> Biopsy forceps </a:t>
            </a:r>
            <a:r>
              <a:rPr sz="3200" dirty="0" err="1">
                <a:latin typeface="+mj-lt"/>
                <a:ea typeface="Helvetica"/>
                <a:cs typeface="Helvetica"/>
                <a:sym typeface="Helvetica"/>
              </a:rPr>
              <a:t>ด้านที่ลึกกว่าเข้าไปใน</a:t>
            </a:r>
            <a:r>
              <a:rPr sz="3200" dirty="0">
                <a:latin typeface="+mj-lt"/>
                <a:ea typeface="Helvetica"/>
                <a:cs typeface="Helvetica"/>
                <a:sym typeface="Helvetica"/>
              </a:rPr>
              <a:t> cervical </a:t>
            </a:r>
            <a:r>
              <a:rPr sz="3200" dirty="0" err="1">
                <a:latin typeface="+mj-lt"/>
                <a:ea typeface="Helvetica"/>
                <a:cs typeface="Helvetica"/>
                <a:sym typeface="Helvetica"/>
              </a:rPr>
              <a:t>os</a:t>
            </a:r>
            <a:endParaRPr sz="3200" dirty="0">
              <a:latin typeface="+mj-lt"/>
              <a:ea typeface="Helvetica"/>
              <a:cs typeface="Helvetica"/>
              <a:sym typeface="Helvetica"/>
            </a:endParaRPr>
          </a:p>
          <a:p>
            <a:pPr marL="321457" indent="-321457" defTabSz="321457">
              <a:tabLst>
                <a:tab pos="98223" algn="l"/>
                <a:tab pos="321457" algn="l"/>
              </a:tabLst>
              <a:defRPr sz="1800"/>
            </a:pPr>
            <a:r>
              <a:rPr sz="3200" dirty="0">
                <a:latin typeface="+mj-lt"/>
                <a:ea typeface="Helvetica"/>
                <a:cs typeface="Helvetica"/>
                <a:sym typeface="Helvetica"/>
              </a:rPr>
              <a:t>6</a:t>
            </a:r>
            <a:r>
              <a:rPr lang="en-US" sz="3200" dirty="0">
                <a:latin typeface="+mj-lt"/>
                <a:ea typeface="Helvetica"/>
                <a:cs typeface="Helvetica"/>
                <a:sym typeface="Helvetica"/>
              </a:rPr>
              <a:t>. </a:t>
            </a:r>
            <a:r>
              <a:rPr sz="3200" dirty="0" err="1">
                <a:latin typeface="+mj-lt"/>
                <a:ea typeface="Helvetica"/>
                <a:cs typeface="Helvetica"/>
                <a:sym typeface="Helvetica"/>
              </a:rPr>
              <a:t>นำชิ้นเนื้อวางไว้บนผ้าก</a:t>
            </a:r>
            <a:r>
              <a:rPr lang="th-TH" sz="3200" dirty="0">
                <a:latin typeface="+mj-lt"/>
                <a:ea typeface="Helvetica"/>
                <a:cs typeface="Helvetica"/>
                <a:sym typeface="Helvetica"/>
              </a:rPr>
              <a:t>๊</a:t>
            </a:r>
            <a:r>
              <a:rPr sz="3200" dirty="0" err="1">
                <a:latin typeface="+mj-lt"/>
                <a:ea typeface="Helvetica"/>
                <a:cs typeface="Helvetica"/>
                <a:sym typeface="Helvetica"/>
              </a:rPr>
              <a:t>อซ</a:t>
            </a:r>
            <a:endParaRPr sz="3200" dirty="0">
              <a:latin typeface="+mj-lt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198768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2229304" y="1431139"/>
            <a:ext cx="8230878" cy="5489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321457" indent="-321457" defTabSz="321457">
              <a:tabLst>
                <a:tab pos="98223" algn="l"/>
                <a:tab pos="321457" algn="l"/>
              </a:tabLst>
              <a:defRPr sz="1800"/>
            </a:pP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7</a:t>
            </a:r>
            <a:r>
              <a:rPr lang="en-US"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.</a:t>
            </a: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	</a:t>
            </a: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ใช้ผ้าก</a:t>
            </a:r>
            <a:r>
              <a:rPr lang="th-TH"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๊</a:t>
            </a: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อซหรือไม้พันสำลี</a:t>
            </a: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เพื่อดูปริมาณเลือดที่ออก</a:t>
            </a: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</a:p>
          <a:p>
            <a:pPr marL="616374" lvl="1" indent="-303846" defTabSz="321457">
              <a:buSzPct val="75000"/>
              <a:buChar char="•"/>
              <a:tabLst>
                <a:tab pos="98223" algn="l"/>
                <a:tab pos="321457" algn="l"/>
              </a:tabLst>
              <a:defRPr sz="1800"/>
            </a:pP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ถ้ามีเลือดออกให้ทำการกดห้ามเลือดไว้ชั่วครู่</a:t>
            </a: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</a:p>
          <a:p>
            <a:pPr marL="616374" lvl="1" indent="-303846" defTabSz="321457">
              <a:buSzPct val="75000"/>
              <a:buChar char="•"/>
              <a:tabLst>
                <a:tab pos="98223" algn="l"/>
                <a:tab pos="321457" algn="l"/>
              </a:tabLst>
              <a:defRPr sz="1800"/>
            </a:pP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ถ้าเลือดไม่หยุดไหล</a:t>
            </a: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สามารถใช้</a:t>
            </a: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Monsel's</a:t>
            </a: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solution </a:t>
            </a: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ป้ายบริเวณแผลเพื่อทำการห้ามเลือด</a:t>
            </a: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</a:p>
          <a:p>
            <a:pPr marL="616374" lvl="1" indent="-303846" defTabSz="321457">
              <a:buSzPct val="75000"/>
              <a:buChar char="•"/>
              <a:tabLst>
                <a:tab pos="98223" algn="l"/>
                <a:tab pos="321457" algn="l"/>
              </a:tabLst>
              <a:defRPr sz="1800"/>
            </a:pP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กรณีที่เลือดออกค่อนข้างมากหรือไม่มี</a:t>
            </a: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Monsel's</a:t>
            </a: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solution </a:t>
            </a: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อาจใช้ผ้ากอซหรือ</a:t>
            </a: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Tampon </a:t>
            </a: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ใส่เข้าไปในช่องคลอดให้แน่นไว้ประมาณ</a:t>
            </a: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6-24 </a:t>
            </a: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ชั่วโมง</a:t>
            </a: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ถ้าเลือดออกไม่หยุด</a:t>
            </a: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sz="3200" dirty="0" err="1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ควรเย็บด้วย</a:t>
            </a: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 absorbable suture (Chromic catgut)</a:t>
            </a:r>
          </a:p>
          <a:p>
            <a:pPr marL="321457" lvl="1" indent="-160729" defTabSz="321457">
              <a:tabLst>
                <a:tab pos="98223" algn="l"/>
                <a:tab pos="321457" algn="l"/>
              </a:tabLst>
              <a:defRPr sz="1800"/>
            </a:pPr>
            <a:endParaRPr sz="3200" dirty="0">
              <a:solidFill>
                <a:srgbClr val="666666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321457" indent="-321457" defTabSz="321457">
              <a:tabLst>
                <a:tab pos="98223" algn="l"/>
                <a:tab pos="321457" algn="l"/>
              </a:tabLst>
              <a:defRPr sz="1800"/>
            </a:pPr>
            <a:r>
              <a:rPr sz="3200" dirty="0">
                <a:solidFill>
                  <a:srgbClr val="666666"/>
                </a:solidFill>
                <a:latin typeface="+mj-lt"/>
                <a:ea typeface="Helvetica"/>
                <a:cs typeface="Helvetica"/>
                <a:sym typeface="Helvetica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296750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ข้อความ 1"/>
          <p:cNvSpPr>
            <a:spLocks noGrp="1"/>
          </p:cNvSpPr>
          <p:nvPr>
            <p:ph type="body" idx="1"/>
          </p:nvPr>
        </p:nvSpPr>
        <p:spPr>
          <a:xfrm>
            <a:off x="1225480" y="2513952"/>
            <a:ext cx="10406063" cy="2667649"/>
          </a:xfrm>
        </p:spPr>
        <p:txBody>
          <a:bodyPr>
            <a:normAutofit/>
          </a:bodyPr>
          <a:lstStyle/>
          <a:p>
            <a:pPr marL="0" indent="0" defTabSz="321457">
              <a:buNone/>
              <a:tabLst>
                <a:tab pos="98223" algn="l"/>
                <a:tab pos="321457" algn="l"/>
              </a:tabLst>
              <a:defRPr sz="1800"/>
            </a:pPr>
            <a:r>
              <a:rPr lang="th-TH" sz="32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8</a:t>
            </a:r>
            <a:r>
              <a:rPr lang="en-US" sz="32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. </a:t>
            </a:r>
            <a:r>
              <a:rPr lang="th-TH" sz="32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ถอด </a:t>
            </a:r>
            <a:r>
              <a:rPr lang="en-US" sz="32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Bivalve speculum </a:t>
            </a:r>
            <a:r>
              <a:rPr lang="th-TH" sz="32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ออกจากช่องคลอด</a:t>
            </a:r>
          </a:p>
          <a:p>
            <a:pPr marL="0" indent="0" defTabSz="321457">
              <a:buNone/>
              <a:tabLst>
                <a:tab pos="98223" algn="l"/>
                <a:tab pos="321457" algn="l"/>
              </a:tabLst>
              <a:defRPr sz="1800"/>
            </a:pPr>
            <a:r>
              <a:rPr lang="th-TH" sz="32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9</a:t>
            </a:r>
            <a:r>
              <a:rPr lang="en-US" sz="32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.</a:t>
            </a:r>
            <a:r>
              <a:rPr lang="th-TH" sz="3200" dirty="0">
                <a:solidFill>
                  <a:srgbClr val="666666"/>
                </a:solidFill>
                <a:ea typeface="Helvetica"/>
                <a:cs typeface="Helvetica"/>
                <a:sym typeface="Helvetica"/>
              </a:rPr>
              <a:t> ส่งชิ้นเนื้อตรวจทางพยาธิ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475535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complication 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2789738" y="1889497"/>
            <a:ext cx="7804548" cy="44201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1800"/>
            </a:pPr>
            <a:r>
              <a:rPr lang="en-US" sz="4400" b="1" dirty="0">
                <a:solidFill>
                  <a:srgbClr val="0070C0"/>
                </a:solidFill>
              </a:rPr>
              <a:t>Complication</a:t>
            </a:r>
            <a:endParaRPr lang="th-TH" sz="4400" b="1" dirty="0">
              <a:solidFill>
                <a:srgbClr val="0070C0"/>
              </a:solidFill>
            </a:endParaRPr>
          </a:p>
          <a:p>
            <a:pPr marL="0" indent="0">
              <a:buNone/>
              <a:defRPr sz="1800"/>
            </a:pPr>
            <a:r>
              <a:rPr lang="th-TH" sz="3200" dirty="0"/>
              <a:t>	</a:t>
            </a:r>
            <a:r>
              <a:rPr sz="3200" dirty="0"/>
              <a:t>1</a:t>
            </a:r>
            <a:r>
              <a:rPr lang="en-US" sz="3200" dirty="0"/>
              <a:t>.</a:t>
            </a:r>
            <a:r>
              <a:rPr sz="3200" dirty="0"/>
              <a:t> bleeding</a:t>
            </a:r>
          </a:p>
          <a:p>
            <a:pPr marL="0" indent="0">
              <a:buNone/>
              <a:defRPr sz="1800"/>
            </a:pPr>
            <a:r>
              <a:rPr lang="th-TH" sz="3200" dirty="0"/>
              <a:t>	</a:t>
            </a:r>
            <a:r>
              <a:rPr sz="3200" dirty="0"/>
              <a:t>2</a:t>
            </a:r>
            <a:r>
              <a:rPr lang="en-US" sz="3200" dirty="0"/>
              <a:t>.</a:t>
            </a:r>
            <a:r>
              <a:rPr sz="3200" dirty="0"/>
              <a:t> infection</a:t>
            </a:r>
          </a:p>
        </p:txBody>
      </p:sp>
    </p:spTree>
    <p:extLst>
      <p:ext uri="{BB962C8B-B14F-4D97-AF65-F5344CB8AC3E}">
        <p14:creationId xmlns:p14="http://schemas.microsoft.com/office/powerpoint/2010/main" val="35842715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023TGp_bizmedical_green_v2">
  <a:themeElements>
    <a:clrScheme name="Default Design 3">
      <a:dk1>
        <a:srgbClr val="666633"/>
      </a:dk1>
      <a:lt1>
        <a:srgbClr val="FFFFFF"/>
      </a:lt1>
      <a:dk2>
        <a:srgbClr val="FFFFFF"/>
      </a:dk2>
      <a:lt2>
        <a:srgbClr val="B2B2B2"/>
      </a:lt2>
      <a:accent1>
        <a:srgbClr val="DDB163"/>
      </a:accent1>
      <a:accent2>
        <a:srgbClr val="0099CC"/>
      </a:accent2>
      <a:accent3>
        <a:srgbClr val="FFFFFF"/>
      </a:accent3>
      <a:accent4>
        <a:srgbClr val="56562A"/>
      </a:accent4>
      <a:accent5>
        <a:srgbClr val="EBD5B7"/>
      </a:accent5>
      <a:accent6>
        <a:srgbClr val="008AB9"/>
      </a:accent6>
      <a:hlink>
        <a:srgbClr val="A9683B"/>
      </a:hlink>
      <a:folHlink>
        <a:srgbClr val="166A8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66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FF9966"/>
        </a:accent2>
        <a:accent3>
          <a:srgbClr val="FFFFFF"/>
        </a:accent3>
        <a:accent4>
          <a:srgbClr val="000056"/>
        </a:accent4>
        <a:accent5>
          <a:srgbClr val="BABDDC"/>
        </a:accent5>
        <a:accent6>
          <a:srgbClr val="E78A5C"/>
        </a:accent6>
        <a:hlink>
          <a:srgbClr val="A959A1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660033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66CC"/>
        </a:accent2>
        <a:accent3>
          <a:srgbClr val="FFFFFF"/>
        </a:accent3>
        <a:accent4>
          <a:srgbClr val="56002A"/>
        </a:accent4>
        <a:accent5>
          <a:srgbClr val="DCE4BB"/>
        </a:accent5>
        <a:accent6>
          <a:srgbClr val="005CB9"/>
        </a:accent6>
        <a:hlink>
          <a:srgbClr val="C8703A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666633"/>
        </a:dk1>
        <a:lt1>
          <a:srgbClr val="FFFFFF"/>
        </a:lt1>
        <a:dk2>
          <a:srgbClr val="FFFFFF"/>
        </a:dk2>
        <a:lt2>
          <a:srgbClr val="B2B2B2"/>
        </a:lt2>
        <a:accent1>
          <a:srgbClr val="DDB163"/>
        </a:accent1>
        <a:accent2>
          <a:srgbClr val="0099CC"/>
        </a:accent2>
        <a:accent3>
          <a:srgbClr val="FFFFFF"/>
        </a:accent3>
        <a:accent4>
          <a:srgbClr val="56562A"/>
        </a:accent4>
        <a:accent5>
          <a:srgbClr val="EBD5B7"/>
        </a:accent5>
        <a:accent6>
          <a:srgbClr val="008AB9"/>
        </a:accent6>
        <a:hlink>
          <a:srgbClr val="A9683B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023TGp_bizmedical_green_v2</Template>
  <TotalTime>16</TotalTime>
  <Words>80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CordiaUPC</vt:lpstr>
      <vt:lpstr>Helvetica</vt:lpstr>
      <vt:lpstr>Verdana</vt:lpstr>
      <vt:lpstr>Wingdings</vt:lpstr>
      <vt:lpstr>023TGp_bizmedical_green_v2</vt:lpstr>
      <vt:lpstr>การตัดชิ้นเนื้อตรวจปากมดลูก (Cervical punch biopsy)</vt:lpstr>
      <vt:lpstr>Cervical Punch biopsy</vt:lpstr>
      <vt:lpstr>Cervical Punch biopsy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 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การตัดชิ้นเนื้อตรวจปากมดลูก (Cervical punch biopsy)</dc:title>
  <dc:creator>Pawin PPP</dc:creator>
  <cp:lastModifiedBy>Pawin PPP</cp:lastModifiedBy>
  <cp:revision>1</cp:revision>
  <dcterms:created xsi:type="dcterms:W3CDTF">2016-10-18T08:50:23Z</dcterms:created>
  <dcterms:modified xsi:type="dcterms:W3CDTF">2016-10-18T09:06:53Z</dcterms:modified>
</cp:coreProperties>
</file>