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6090A-98D7-4339-8E2E-A6BD95C6C875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F5A9A33F-4074-4890-94D1-C4204D1F4517}">
      <dgm:prSet phldrT="[ข้อความ]" custT="1"/>
      <dgm:spPr/>
      <dgm:t>
        <a:bodyPr/>
        <a:lstStyle/>
        <a:p>
          <a:r>
            <a:rPr lang="en-US" sz="1600" b="1" i="0" dirty="0"/>
            <a:t>Beta – adrenergic Receptor Agonists</a:t>
          </a:r>
          <a:endParaRPr lang="th-TH" sz="1600" dirty="0"/>
        </a:p>
      </dgm:t>
    </dgm:pt>
    <dgm:pt modelId="{6E694927-F61C-4123-8496-999C01FE9EC9}" type="parTrans" cxnId="{94BF6688-E984-480D-AAD2-29F7631A4DC0}">
      <dgm:prSet/>
      <dgm:spPr/>
      <dgm:t>
        <a:bodyPr/>
        <a:lstStyle/>
        <a:p>
          <a:endParaRPr lang="th-TH"/>
        </a:p>
      </dgm:t>
    </dgm:pt>
    <dgm:pt modelId="{5306DB0D-4A80-4848-B256-904CC417BA2F}" type="sibTrans" cxnId="{94BF6688-E984-480D-AAD2-29F7631A4DC0}">
      <dgm:prSet/>
      <dgm:spPr/>
      <dgm:t>
        <a:bodyPr/>
        <a:lstStyle/>
        <a:p>
          <a:endParaRPr lang="th-TH"/>
        </a:p>
      </dgm:t>
    </dgm:pt>
    <dgm:pt modelId="{7F5DA2D6-C061-47C2-8C4F-D99568A5CE8A}">
      <dgm:prSet phldrT="[ข้อความ]" custT="1"/>
      <dgm:spPr/>
      <dgm:t>
        <a:bodyPr/>
        <a:lstStyle/>
        <a:p>
          <a:r>
            <a:rPr lang="en-US" sz="1200" b="1" i="0" dirty="0"/>
            <a:t>Prostaglandin inhibitors</a:t>
          </a:r>
          <a:endParaRPr lang="th-TH" sz="1200" dirty="0"/>
        </a:p>
      </dgm:t>
    </dgm:pt>
    <dgm:pt modelId="{3F76F76B-347A-4804-BC7C-53A6D102F75A}" type="parTrans" cxnId="{49B49C21-13F6-4E2F-A5A6-B7DBF25E6D23}">
      <dgm:prSet/>
      <dgm:spPr/>
      <dgm:t>
        <a:bodyPr/>
        <a:lstStyle/>
        <a:p>
          <a:endParaRPr lang="th-TH"/>
        </a:p>
      </dgm:t>
    </dgm:pt>
    <dgm:pt modelId="{B7207E45-3742-483B-82FA-3EBDF294667B}" type="sibTrans" cxnId="{49B49C21-13F6-4E2F-A5A6-B7DBF25E6D23}">
      <dgm:prSet/>
      <dgm:spPr/>
      <dgm:t>
        <a:bodyPr/>
        <a:lstStyle/>
        <a:p>
          <a:endParaRPr lang="th-TH"/>
        </a:p>
      </dgm:t>
    </dgm:pt>
    <dgm:pt modelId="{46D5C294-B0F9-4767-AC98-E1DC197FC48F}">
      <dgm:prSet phldrT="[ข้อความ]" custT="1"/>
      <dgm:spPr/>
      <dgm:t>
        <a:bodyPr/>
        <a:lstStyle/>
        <a:p>
          <a:r>
            <a:rPr lang="en-US" sz="1400" b="1" i="0" dirty="0"/>
            <a:t>Magnesium sulfate</a:t>
          </a:r>
          <a:endParaRPr lang="th-TH" sz="1400" dirty="0"/>
        </a:p>
      </dgm:t>
    </dgm:pt>
    <dgm:pt modelId="{BC173DDE-89D5-4A8B-B22D-878263FC67B5}" type="parTrans" cxnId="{83394294-DF51-4AAE-8302-1800106AA1ED}">
      <dgm:prSet/>
      <dgm:spPr/>
      <dgm:t>
        <a:bodyPr/>
        <a:lstStyle/>
        <a:p>
          <a:endParaRPr lang="th-TH"/>
        </a:p>
      </dgm:t>
    </dgm:pt>
    <dgm:pt modelId="{D81ABB85-F7CF-4363-8878-DBCEFB7C6603}" type="sibTrans" cxnId="{83394294-DF51-4AAE-8302-1800106AA1ED}">
      <dgm:prSet/>
      <dgm:spPr>
        <a:noFill/>
      </dgm:spPr>
      <dgm:t>
        <a:bodyPr/>
        <a:lstStyle/>
        <a:p>
          <a:endParaRPr lang="th-TH"/>
        </a:p>
      </dgm:t>
    </dgm:pt>
    <dgm:pt modelId="{EF9C8B18-485B-4831-8AD6-F6F3405FBFF0}">
      <dgm:prSet phldrT="[ข้อความ]" custT="1"/>
      <dgm:spPr/>
      <dgm:t>
        <a:bodyPr/>
        <a:lstStyle/>
        <a:p>
          <a:r>
            <a:rPr lang="en-US" sz="1600" b="1" i="0" dirty="0"/>
            <a:t>Calcium-channel blockers</a:t>
          </a:r>
          <a:endParaRPr lang="th-TH" sz="1600" dirty="0"/>
        </a:p>
      </dgm:t>
    </dgm:pt>
    <dgm:pt modelId="{36F836F2-44EE-4EA2-AA7C-2321D60B20B2}" type="parTrans" cxnId="{227B1ECC-6A15-4CB9-9933-E9D528A12C49}">
      <dgm:prSet/>
      <dgm:spPr/>
      <dgm:t>
        <a:bodyPr/>
        <a:lstStyle/>
        <a:p>
          <a:endParaRPr lang="th-TH"/>
        </a:p>
      </dgm:t>
    </dgm:pt>
    <dgm:pt modelId="{5D740A34-3C59-4423-8F82-FD688B89602B}" type="sibTrans" cxnId="{227B1ECC-6A15-4CB9-9933-E9D528A12C49}">
      <dgm:prSet/>
      <dgm:spPr/>
      <dgm:t>
        <a:bodyPr/>
        <a:lstStyle/>
        <a:p>
          <a:endParaRPr lang="th-TH"/>
        </a:p>
      </dgm:t>
    </dgm:pt>
    <dgm:pt modelId="{80FD8C2D-11AC-40D6-95D6-70A3079DEF6A}" type="pres">
      <dgm:prSet presAssocID="{63E6090A-98D7-4339-8E2E-A6BD95C6C875}" presName="Name0" presStyleCnt="0">
        <dgm:presLayoutVars>
          <dgm:chMax val="21"/>
          <dgm:chPref val="21"/>
        </dgm:presLayoutVars>
      </dgm:prSet>
      <dgm:spPr/>
    </dgm:pt>
    <dgm:pt modelId="{411B6671-B51D-4EC9-B827-664080661233}" type="pres">
      <dgm:prSet presAssocID="{F5A9A33F-4074-4890-94D1-C4204D1F4517}" presName="text1" presStyleCnt="0"/>
      <dgm:spPr/>
    </dgm:pt>
    <dgm:pt modelId="{C4B52B8D-9F9C-4EFF-B444-4190F16CCF77}" type="pres">
      <dgm:prSet presAssocID="{F5A9A33F-4074-4890-94D1-C4204D1F4517}" presName="textRepeatNode" presStyleLbl="alignNode1" presStyleIdx="0" presStyleCnt="4" custScaleX="114489" custLinFactNeighborX="-6178" custLinFactNeighborY="-1842">
        <dgm:presLayoutVars>
          <dgm:chMax val="0"/>
          <dgm:chPref val="0"/>
          <dgm:bulletEnabled val="1"/>
        </dgm:presLayoutVars>
      </dgm:prSet>
      <dgm:spPr/>
    </dgm:pt>
    <dgm:pt modelId="{BABA69A0-7F85-4E50-8194-F33679DCF5C3}" type="pres">
      <dgm:prSet presAssocID="{F5A9A33F-4074-4890-94D1-C4204D1F4517}" presName="textaccent1" presStyleCnt="0"/>
      <dgm:spPr/>
    </dgm:pt>
    <dgm:pt modelId="{D1D82B3C-04F2-4957-80F0-073183FED57E}" type="pres">
      <dgm:prSet presAssocID="{F5A9A33F-4074-4890-94D1-C4204D1F4517}" presName="accentRepeatNode" presStyleLbl="solidAlignAcc1" presStyleIdx="0" presStyleCnt="8"/>
      <dgm:spPr/>
    </dgm:pt>
    <dgm:pt modelId="{7AC388B8-B2C8-4B07-990A-EC646BB4CCF9}" type="pres">
      <dgm:prSet presAssocID="{5306DB0D-4A80-4848-B256-904CC417BA2F}" presName="image1" presStyleCnt="0"/>
      <dgm:spPr/>
    </dgm:pt>
    <dgm:pt modelId="{1BA00822-A642-4F82-BC88-9815A5A42F8F}" type="pres">
      <dgm:prSet presAssocID="{5306DB0D-4A80-4848-B256-904CC417BA2F}" presName="imageRepeatNode" presStyleLbl="alignAcc1" presStyleIdx="0" presStyleCnt="4" custLinFactNeighborX="-989" custLinFactNeighborY="-1133"/>
      <dgm:spPr/>
    </dgm:pt>
    <dgm:pt modelId="{0A5797F1-E4AE-4E0D-93C0-A17EB616289F}" type="pres">
      <dgm:prSet presAssocID="{5306DB0D-4A80-4848-B256-904CC417BA2F}" presName="imageaccent1" presStyleCnt="0"/>
      <dgm:spPr/>
    </dgm:pt>
    <dgm:pt modelId="{29112924-B642-4A17-91E1-B438B3F7654D}" type="pres">
      <dgm:prSet presAssocID="{5306DB0D-4A80-4848-B256-904CC417BA2F}" presName="accentRepeatNode" presStyleLbl="solidAlignAcc1" presStyleIdx="1" presStyleCnt="8"/>
      <dgm:spPr/>
    </dgm:pt>
    <dgm:pt modelId="{93BC2669-04D4-4F56-84DC-9DC6C094E352}" type="pres">
      <dgm:prSet presAssocID="{7F5DA2D6-C061-47C2-8C4F-D99568A5CE8A}" presName="text2" presStyleCnt="0"/>
      <dgm:spPr/>
    </dgm:pt>
    <dgm:pt modelId="{3082C3D6-50D3-490E-9FC1-5BC79E1F403A}" type="pres">
      <dgm:prSet presAssocID="{7F5DA2D6-C061-47C2-8C4F-D99568A5CE8A}" presName="textRepeatNode" presStyleLbl="alignNode1" presStyleIdx="1" presStyleCnt="4" custScaleX="116783" custScaleY="108035" custLinFactNeighborX="1146" custLinFactNeighborY="-4490">
        <dgm:presLayoutVars>
          <dgm:chMax val="0"/>
          <dgm:chPref val="0"/>
          <dgm:bulletEnabled val="1"/>
        </dgm:presLayoutVars>
      </dgm:prSet>
      <dgm:spPr/>
    </dgm:pt>
    <dgm:pt modelId="{E5B41A1E-0187-45F0-9654-5E560D1D6290}" type="pres">
      <dgm:prSet presAssocID="{7F5DA2D6-C061-47C2-8C4F-D99568A5CE8A}" presName="textaccent2" presStyleCnt="0"/>
      <dgm:spPr/>
    </dgm:pt>
    <dgm:pt modelId="{53FDB272-AAFF-4CA4-BB63-1877B4F81128}" type="pres">
      <dgm:prSet presAssocID="{7F5DA2D6-C061-47C2-8C4F-D99568A5CE8A}" presName="accentRepeatNode" presStyleLbl="solidAlignAcc1" presStyleIdx="2" presStyleCnt="8"/>
      <dgm:spPr/>
    </dgm:pt>
    <dgm:pt modelId="{513CDDDC-38AD-4067-8FA6-1043EEC4261D}" type="pres">
      <dgm:prSet presAssocID="{B7207E45-3742-483B-82FA-3EBDF294667B}" presName="image2" presStyleCnt="0"/>
      <dgm:spPr/>
    </dgm:pt>
    <dgm:pt modelId="{C41C4225-88E9-4076-B05B-DC64FDC66C9E}" type="pres">
      <dgm:prSet presAssocID="{B7207E45-3742-483B-82FA-3EBDF294667B}" presName="imageRepeatNode" presStyleLbl="alignAcc1" presStyleIdx="1" presStyleCnt="4" custLinFactNeighborX="4006" custLinFactNeighborY="-3277"/>
      <dgm:spPr/>
    </dgm:pt>
    <dgm:pt modelId="{C0AD2BE6-5300-4D27-B979-B891C047E9B5}" type="pres">
      <dgm:prSet presAssocID="{B7207E45-3742-483B-82FA-3EBDF294667B}" presName="imageaccent2" presStyleCnt="0"/>
      <dgm:spPr/>
    </dgm:pt>
    <dgm:pt modelId="{632856B4-6692-43E6-B6E5-5A7C49831B47}" type="pres">
      <dgm:prSet presAssocID="{B7207E45-3742-483B-82FA-3EBDF294667B}" presName="accentRepeatNode" presStyleLbl="solidAlignAcc1" presStyleIdx="3" presStyleCnt="8"/>
      <dgm:spPr/>
    </dgm:pt>
    <dgm:pt modelId="{53C3309F-9A03-4110-B8F3-D43441BECEA8}" type="pres">
      <dgm:prSet presAssocID="{46D5C294-B0F9-4767-AC98-E1DC197FC48F}" presName="text3" presStyleCnt="0"/>
      <dgm:spPr/>
    </dgm:pt>
    <dgm:pt modelId="{D097B99F-D8C0-4617-99F3-17002B4ADBF8}" type="pres">
      <dgm:prSet presAssocID="{46D5C294-B0F9-4767-AC98-E1DC197FC48F}" presName="textRepeatNode" presStyleLbl="alignNode1" presStyleIdx="2" presStyleCnt="4" custScaleX="116786" custScaleY="116483" custLinFactNeighborX="-3855" custLinFactNeighborY="4221">
        <dgm:presLayoutVars>
          <dgm:chMax val="0"/>
          <dgm:chPref val="0"/>
          <dgm:bulletEnabled val="1"/>
        </dgm:presLayoutVars>
      </dgm:prSet>
      <dgm:spPr/>
    </dgm:pt>
    <dgm:pt modelId="{3F08D1CA-9707-40ED-8494-3B531344551C}" type="pres">
      <dgm:prSet presAssocID="{46D5C294-B0F9-4767-AC98-E1DC197FC48F}" presName="textaccent3" presStyleCnt="0"/>
      <dgm:spPr/>
    </dgm:pt>
    <dgm:pt modelId="{270872E1-A60F-4CF5-853C-AC7E3B7156AC}" type="pres">
      <dgm:prSet presAssocID="{46D5C294-B0F9-4767-AC98-E1DC197FC48F}" presName="accentRepeatNode" presStyleLbl="solidAlignAcc1" presStyleIdx="4" presStyleCnt="8"/>
      <dgm:spPr/>
    </dgm:pt>
    <dgm:pt modelId="{A4DC6637-7F8A-43BA-847F-7C2517A7681C}" type="pres">
      <dgm:prSet presAssocID="{D81ABB85-F7CF-4363-8878-DBCEFB7C6603}" presName="image3" presStyleCnt="0"/>
      <dgm:spPr/>
    </dgm:pt>
    <dgm:pt modelId="{65840B45-F617-47C3-9821-751A9F50E81C}" type="pres">
      <dgm:prSet presAssocID="{D81ABB85-F7CF-4363-8878-DBCEFB7C6603}" presName="imageRepeatNode" presStyleLbl="alignAcc1" presStyleIdx="2" presStyleCnt="4" custLinFactNeighborX="-2402" custLinFactNeighborY="-3817"/>
      <dgm:spPr/>
    </dgm:pt>
    <dgm:pt modelId="{F78D7417-99C1-413C-B461-9A57E2D82BBA}" type="pres">
      <dgm:prSet presAssocID="{D81ABB85-F7CF-4363-8878-DBCEFB7C6603}" presName="imageaccent3" presStyleCnt="0"/>
      <dgm:spPr/>
    </dgm:pt>
    <dgm:pt modelId="{DC6BC543-30AE-4DFF-9188-726ADE162CBD}" type="pres">
      <dgm:prSet presAssocID="{D81ABB85-F7CF-4363-8878-DBCEFB7C6603}" presName="accentRepeatNode" presStyleLbl="solidAlignAcc1" presStyleIdx="5" presStyleCnt="8"/>
      <dgm:spPr/>
    </dgm:pt>
    <dgm:pt modelId="{EDF3DF4B-1F10-441B-92C8-672A424BC278}" type="pres">
      <dgm:prSet presAssocID="{EF9C8B18-485B-4831-8AD6-F6F3405FBFF0}" presName="text4" presStyleCnt="0"/>
      <dgm:spPr/>
    </dgm:pt>
    <dgm:pt modelId="{8E661125-2187-4027-AF9A-02279947266B}" type="pres">
      <dgm:prSet presAssocID="{EF9C8B18-485B-4831-8AD6-F6F3405FBFF0}" presName="textRepeatNode" presStyleLbl="alignNode1" presStyleIdx="3" presStyleCnt="4" custScaleX="115899" custScaleY="116705" custLinFactNeighborX="3855" custLinFactNeighborY="-4491">
        <dgm:presLayoutVars>
          <dgm:chMax val="0"/>
          <dgm:chPref val="0"/>
          <dgm:bulletEnabled val="1"/>
        </dgm:presLayoutVars>
      </dgm:prSet>
      <dgm:spPr/>
    </dgm:pt>
    <dgm:pt modelId="{44532161-AFA8-4852-9EF2-D2B91C9373A7}" type="pres">
      <dgm:prSet presAssocID="{EF9C8B18-485B-4831-8AD6-F6F3405FBFF0}" presName="textaccent4" presStyleCnt="0"/>
      <dgm:spPr/>
    </dgm:pt>
    <dgm:pt modelId="{D9042E29-31CE-46DC-9077-C21CC149AE97}" type="pres">
      <dgm:prSet presAssocID="{EF9C8B18-485B-4831-8AD6-F6F3405FBFF0}" presName="accentRepeatNode" presStyleLbl="solidAlignAcc1" presStyleIdx="6" presStyleCnt="8"/>
      <dgm:spPr/>
    </dgm:pt>
    <dgm:pt modelId="{FFEE99B7-D0B8-4CAE-8920-EE67CD427DEB}" type="pres">
      <dgm:prSet presAssocID="{5D740A34-3C59-4423-8F82-FD688B89602B}" presName="image4" presStyleCnt="0"/>
      <dgm:spPr/>
    </dgm:pt>
    <dgm:pt modelId="{1A7445ED-3349-4512-BB08-49ABDC3D4E3D}" type="pres">
      <dgm:prSet presAssocID="{5D740A34-3C59-4423-8F82-FD688B89602B}" presName="imageRepeatNode" presStyleLbl="alignAcc1" presStyleIdx="3" presStyleCnt="4"/>
      <dgm:spPr/>
    </dgm:pt>
    <dgm:pt modelId="{51A61FE4-A1D5-488A-8344-9C5B138DCF84}" type="pres">
      <dgm:prSet presAssocID="{5D740A34-3C59-4423-8F82-FD688B89602B}" presName="imageaccent4" presStyleCnt="0"/>
      <dgm:spPr/>
    </dgm:pt>
    <dgm:pt modelId="{9A400BC4-4E04-41F6-9914-FC581317F6B5}" type="pres">
      <dgm:prSet presAssocID="{5D740A34-3C59-4423-8F82-FD688B89602B}" presName="accentRepeatNode" presStyleLbl="solidAlignAcc1" presStyleIdx="7" presStyleCnt="8"/>
      <dgm:spPr/>
    </dgm:pt>
  </dgm:ptLst>
  <dgm:cxnLst>
    <dgm:cxn modelId="{65D0D1DF-9FC6-445C-8063-2E54E045C168}" type="presOf" srcId="{F5A9A33F-4074-4890-94D1-C4204D1F4517}" destId="{C4B52B8D-9F9C-4EFF-B444-4190F16CCF77}" srcOrd="0" destOrd="0" presId="urn:microsoft.com/office/officeart/2008/layout/HexagonCluster"/>
    <dgm:cxn modelId="{227B1ECC-6A15-4CB9-9933-E9D528A12C49}" srcId="{63E6090A-98D7-4339-8E2E-A6BD95C6C875}" destId="{EF9C8B18-485B-4831-8AD6-F6F3405FBFF0}" srcOrd="3" destOrd="0" parTransId="{36F836F2-44EE-4EA2-AA7C-2321D60B20B2}" sibTransId="{5D740A34-3C59-4423-8F82-FD688B89602B}"/>
    <dgm:cxn modelId="{95073BEA-1F4F-48AC-9673-6A694BA824B1}" type="presOf" srcId="{46D5C294-B0F9-4767-AC98-E1DC197FC48F}" destId="{D097B99F-D8C0-4617-99F3-17002B4ADBF8}" srcOrd="0" destOrd="0" presId="urn:microsoft.com/office/officeart/2008/layout/HexagonCluster"/>
    <dgm:cxn modelId="{3986BA56-C354-4080-BD1C-4039FC88C750}" type="presOf" srcId="{D81ABB85-F7CF-4363-8878-DBCEFB7C6603}" destId="{65840B45-F617-47C3-9821-751A9F50E81C}" srcOrd="0" destOrd="0" presId="urn:microsoft.com/office/officeart/2008/layout/HexagonCluster"/>
    <dgm:cxn modelId="{49B49C21-13F6-4E2F-A5A6-B7DBF25E6D23}" srcId="{63E6090A-98D7-4339-8E2E-A6BD95C6C875}" destId="{7F5DA2D6-C061-47C2-8C4F-D99568A5CE8A}" srcOrd="1" destOrd="0" parTransId="{3F76F76B-347A-4804-BC7C-53A6D102F75A}" sibTransId="{B7207E45-3742-483B-82FA-3EBDF294667B}"/>
    <dgm:cxn modelId="{282392C7-E350-4B47-8FD1-5650B2E363E6}" type="presOf" srcId="{5D740A34-3C59-4423-8F82-FD688B89602B}" destId="{1A7445ED-3349-4512-BB08-49ABDC3D4E3D}" srcOrd="0" destOrd="0" presId="urn:microsoft.com/office/officeart/2008/layout/HexagonCluster"/>
    <dgm:cxn modelId="{A36C6E92-54D5-4E33-945F-4A63260AE467}" type="presOf" srcId="{EF9C8B18-485B-4831-8AD6-F6F3405FBFF0}" destId="{8E661125-2187-4027-AF9A-02279947266B}" srcOrd="0" destOrd="0" presId="urn:microsoft.com/office/officeart/2008/layout/HexagonCluster"/>
    <dgm:cxn modelId="{83394294-DF51-4AAE-8302-1800106AA1ED}" srcId="{63E6090A-98D7-4339-8E2E-A6BD95C6C875}" destId="{46D5C294-B0F9-4767-AC98-E1DC197FC48F}" srcOrd="2" destOrd="0" parTransId="{BC173DDE-89D5-4A8B-B22D-878263FC67B5}" sibTransId="{D81ABB85-F7CF-4363-8878-DBCEFB7C6603}"/>
    <dgm:cxn modelId="{94BF6688-E984-480D-AAD2-29F7631A4DC0}" srcId="{63E6090A-98D7-4339-8E2E-A6BD95C6C875}" destId="{F5A9A33F-4074-4890-94D1-C4204D1F4517}" srcOrd="0" destOrd="0" parTransId="{6E694927-F61C-4123-8496-999C01FE9EC9}" sibTransId="{5306DB0D-4A80-4848-B256-904CC417BA2F}"/>
    <dgm:cxn modelId="{93F5EDBF-508D-4F01-A251-216DD63A93D0}" type="presOf" srcId="{5306DB0D-4A80-4848-B256-904CC417BA2F}" destId="{1BA00822-A642-4F82-BC88-9815A5A42F8F}" srcOrd="0" destOrd="0" presId="urn:microsoft.com/office/officeart/2008/layout/HexagonCluster"/>
    <dgm:cxn modelId="{88817A16-6573-4B79-BB88-659427A46FC6}" type="presOf" srcId="{7F5DA2D6-C061-47C2-8C4F-D99568A5CE8A}" destId="{3082C3D6-50D3-490E-9FC1-5BC79E1F403A}" srcOrd="0" destOrd="0" presId="urn:microsoft.com/office/officeart/2008/layout/HexagonCluster"/>
    <dgm:cxn modelId="{8C79D7DD-68A1-4BA8-BE8E-F88F7999F118}" type="presOf" srcId="{B7207E45-3742-483B-82FA-3EBDF294667B}" destId="{C41C4225-88E9-4076-B05B-DC64FDC66C9E}" srcOrd="0" destOrd="0" presId="urn:microsoft.com/office/officeart/2008/layout/HexagonCluster"/>
    <dgm:cxn modelId="{1E805E04-8D0C-41C3-B77B-0BCE0B8569E9}" type="presOf" srcId="{63E6090A-98D7-4339-8E2E-A6BD95C6C875}" destId="{80FD8C2D-11AC-40D6-95D6-70A3079DEF6A}" srcOrd="0" destOrd="0" presId="urn:microsoft.com/office/officeart/2008/layout/HexagonCluster"/>
    <dgm:cxn modelId="{D651B20F-052D-44B6-B6F5-4BD7E1318044}" type="presParOf" srcId="{80FD8C2D-11AC-40D6-95D6-70A3079DEF6A}" destId="{411B6671-B51D-4EC9-B827-664080661233}" srcOrd="0" destOrd="0" presId="urn:microsoft.com/office/officeart/2008/layout/HexagonCluster"/>
    <dgm:cxn modelId="{2D13FFF9-5E6E-423D-84F7-C05B73969BDB}" type="presParOf" srcId="{411B6671-B51D-4EC9-B827-664080661233}" destId="{C4B52B8D-9F9C-4EFF-B444-4190F16CCF77}" srcOrd="0" destOrd="0" presId="urn:microsoft.com/office/officeart/2008/layout/HexagonCluster"/>
    <dgm:cxn modelId="{E489C20F-BD74-4710-8B59-68581A1B4A56}" type="presParOf" srcId="{80FD8C2D-11AC-40D6-95D6-70A3079DEF6A}" destId="{BABA69A0-7F85-4E50-8194-F33679DCF5C3}" srcOrd="1" destOrd="0" presId="urn:microsoft.com/office/officeart/2008/layout/HexagonCluster"/>
    <dgm:cxn modelId="{5EB7A15C-FCA2-4F94-9715-0B2E87EA3C4B}" type="presParOf" srcId="{BABA69A0-7F85-4E50-8194-F33679DCF5C3}" destId="{D1D82B3C-04F2-4957-80F0-073183FED57E}" srcOrd="0" destOrd="0" presId="urn:microsoft.com/office/officeart/2008/layout/HexagonCluster"/>
    <dgm:cxn modelId="{1F40F476-D97E-41A3-BA68-F18BDBBD5C2C}" type="presParOf" srcId="{80FD8C2D-11AC-40D6-95D6-70A3079DEF6A}" destId="{7AC388B8-B2C8-4B07-990A-EC646BB4CCF9}" srcOrd="2" destOrd="0" presId="urn:microsoft.com/office/officeart/2008/layout/HexagonCluster"/>
    <dgm:cxn modelId="{67CF1BC5-6F34-4713-8D92-C61E58A4427D}" type="presParOf" srcId="{7AC388B8-B2C8-4B07-990A-EC646BB4CCF9}" destId="{1BA00822-A642-4F82-BC88-9815A5A42F8F}" srcOrd="0" destOrd="0" presId="urn:microsoft.com/office/officeart/2008/layout/HexagonCluster"/>
    <dgm:cxn modelId="{9EE16B7B-310D-4AD8-BB04-5DFA0FC7CB7B}" type="presParOf" srcId="{80FD8C2D-11AC-40D6-95D6-70A3079DEF6A}" destId="{0A5797F1-E4AE-4E0D-93C0-A17EB616289F}" srcOrd="3" destOrd="0" presId="urn:microsoft.com/office/officeart/2008/layout/HexagonCluster"/>
    <dgm:cxn modelId="{8CA4D0E1-9032-4EE6-A3FE-CCD7C636E78C}" type="presParOf" srcId="{0A5797F1-E4AE-4E0D-93C0-A17EB616289F}" destId="{29112924-B642-4A17-91E1-B438B3F7654D}" srcOrd="0" destOrd="0" presId="urn:microsoft.com/office/officeart/2008/layout/HexagonCluster"/>
    <dgm:cxn modelId="{722914AF-E3CC-44FA-8F22-0E56246BF748}" type="presParOf" srcId="{80FD8C2D-11AC-40D6-95D6-70A3079DEF6A}" destId="{93BC2669-04D4-4F56-84DC-9DC6C094E352}" srcOrd="4" destOrd="0" presId="urn:microsoft.com/office/officeart/2008/layout/HexagonCluster"/>
    <dgm:cxn modelId="{1F8731F2-FDC9-4FBE-B3DE-D9A0FE45FDB9}" type="presParOf" srcId="{93BC2669-04D4-4F56-84DC-9DC6C094E352}" destId="{3082C3D6-50D3-490E-9FC1-5BC79E1F403A}" srcOrd="0" destOrd="0" presId="urn:microsoft.com/office/officeart/2008/layout/HexagonCluster"/>
    <dgm:cxn modelId="{DE1EE197-D359-4107-AE44-9A1C46E94A17}" type="presParOf" srcId="{80FD8C2D-11AC-40D6-95D6-70A3079DEF6A}" destId="{E5B41A1E-0187-45F0-9654-5E560D1D6290}" srcOrd="5" destOrd="0" presId="urn:microsoft.com/office/officeart/2008/layout/HexagonCluster"/>
    <dgm:cxn modelId="{D3D001D1-4797-4A97-AF2F-B0CDC7F9AA87}" type="presParOf" srcId="{E5B41A1E-0187-45F0-9654-5E560D1D6290}" destId="{53FDB272-AAFF-4CA4-BB63-1877B4F81128}" srcOrd="0" destOrd="0" presId="urn:microsoft.com/office/officeart/2008/layout/HexagonCluster"/>
    <dgm:cxn modelId="{0BBEB0AF-3972-481A-99C5-284D4102CEF9}" type="presParOf" srcId="{80FD8C2D-11AC-40D6-95D6-70A3079DEF6A}" destId="{513CDDDC-38AD-4067-8FA6-1043EEC4261D}" srcOrd="6" destOrd="0" presId="urn:microsoft.com/office/officeart/2008/layout/HexagonCluster"/>
    <dgm:cxn modelId="{893BC6A4-3394-4A86-8713-E7027917F1F3}" type="presParOf" srcId="{513CDDDC-38AD-4067-8FA6-1043EEC4261D}" destId="{C41C4225-88E9-4076-B05B-DC64FDC66C9E}" srcOrd="0" destOrd="0" presId="urn:microsoft.com/office/officeart/2008/layout/HexagonCluster"/>
    <dgm:cxn modelId="{3EF0F1E3-F8DC-479D-B54B-6A80A48DEB6F}" type="presParOf" srcId="{80FD8C2D-11AC-40D6-95D6-70A3079DEF6A}" destId="{C0AD2BE6-5300-4D27-B979-B891C047E9B5}" srcOrd="7" destOrd="0" presId="urn:microsoft.com/office/officeart/2008/layout/HexagonCluster"/>
    <dgm:cxn modelId="{825500FC-7E41-4D92-BA35-098BDD5D3283}" type="presParOf" srcId="{C0AD2BE6-5300-4D27-B979-B891C047E9B5}" destId="{632856B4-6692-43E6-B6E5-5A7C49831B47}" srcOrd="0" destOrd="0" presId="urn:microsoft.com/office/officeart/2008/layout/HexagonCluster"/>
    <dgm:cxn modelId="{10CBDBA7-0DD6-44C1-9EF7-9BF818E491B2}" type="presParOf" srcId="{80FD8C2D-11AC-40D6-95D6-70A3079DEF6A}" destId="{53C3309F-9A03-4110-B8F3-D43441BECEA8}" srcOrd="8" destOrd="0" presId="urn:microsoft.com/office/officeart/2008/layout/HexagonCluster"/>
    <dgm:cxn modelId="{9DCFE187-BDF0-4CC1-91AA-6B77E70DF73D}" type="presParOf" srcId="{53C3309F-9A03-4110-B8F3-D43441BECEA8}" destId="{D097B99F-D8C0-4617-99F3-17002B4ADBF8}" srcOrd="0" destOrd="0" presId="urn:microsoft.com/office/officeart/2008/layout/HexagonCluster"/>
    <dgm:cxn modelId="{8FDA8DF0-35BF-45D9-B1A3-1F24405A4B3D}" type="presParOf" srcId="{80FD8C2D-11AC-40D6-95D6-70A3079DEF6A}" destId="{3F08D1CA-9707-40ED-8494-3B531344551C}" srcOrd="9" destOrd="0" presId="urn:microsoft.com/office/officeart/2008/layout/HexagonCluster"/>
    <dgm:cxn modelId="{CDB5CC46-B09F-4019-AB74-6A4B1B21950A}" type="presParOf" srcId="{3F08D1CA-9707-40ED-8494-3B531344551C}" destId="{270872E1-A60F-4CF5-853C-AC7E3B7156AC}" srcOrd="0" destOrd="0" presId="urn:microsoft.com/office/officeart/2008/layout/HexagonCluster"/>
    <dgm:cxn modelId="{5279709B-EA7A-4639-8C6A-6FE25C61556F}" type="presParOf" srcId="{80FD8C2D-11AC-40D6-95D6-70A3079DEF6A}" destId="{A4DC6637-7F8A-43BA-847F-7C2517A7681C}" srcOrd="10" destOrd="0" presId="urn:microsoft.com/office/officeart/2008/layout/HexagonCluster"/>
    <dgm:cxn modelId="{223CE096-BE8E-4109-B887-5F4C25CC4CF4}" type="presParOf" srcId="{A4DC6637-7F8A-43BA-847F-7C2517A7681C}" destId="{65840B45-F617-47C3-9821-751A9F50E81C}" srcOrd="0" destOrd="0" presId="urn:microsoft.com/office/officeart/2008/layout/HexagonCluster"/>
    <dgm:cxn modelId="{92F3484B-6200-4AC9-B954-F8C4879B206A}" type="presParOf" srcId="{80FD8C2D-11AC-40D6-95D6-70A3079DEF6A}" destId="{F78D7417-99C1-413C-B461-9A57E2D82BBA}" srcOrd="11" destOrd="0" presId="urn:microsoft.com/office/officeart/2008/layout/HexagonCluster"/>
    <dgm:cxn modelId="{B43F5FA0-28D9-464E-8E56-2BAF7D406C7F}" type="presParOf" srcId="{F78D7417-99C1-413C-B461-9A57E2D82BBA}" destId="{DC6BC543-30AE-4DFF-9188-726ADE162CBD}" srcOrd="0" destOrd="0" presId="urn:microsoft.com/office/officeart/2008/layout/HexagonCluster"/>
    <dgm:cxn modelId="{DD84B09B-F0ED-4F7F-BDD0-824778EE378C}" type="presParOf" srcId="{80FD8C2D-11AC-40D6-95D6-70A3079DEF6A}" destId="{EDF3DF4B-1F10-441B-92C8-672A424BC278}" srcOrd="12" destOrd="0" presId="urn:microsoft.com/office/officeart/2008/layout/HexagonCluster"/>
    <dgm:cxn modelId="{9112DE83-A996-435F-A426-6921570FA1BE}" type="presParOf" srcId="{EDF3DF4B-1F10-441B-92C8-672A424BC278}" destId="{8E661125-2187-4027-AF9A-02279947266B}" srcOrd="0" destOrd="0" presId="urn:microsoft.com/office/officeart/2008/layout/HexagonCluster"/>
    <dgm:cxn modelId="{F715228C-AF16-4CDA-BCDF-5976F0931540}" type="presParOf" srcId="{80FD8C2D-11AC-40D6-95D6-70A3079DEF6A}" destId="{44532161-AFA8-4852-9EF2-D2B91C9373A7}" srcOrd="13" destOrd="0" presId="urn:microsoft.com/office/officeart/2008/layout/HexagonCluster"/>
    <dgm:cxn modelId="{D2D64C0C-D11F-48B7-814A-A5A9A85595A4}" type="presParOf" srcId="{44532161-AFA8-4852-9EF2-D2B91C9373A7}" destId="{D9042E29-31CE-46DC-9077-C21CC149AE97}" srcOrd="0" destOrd="0" presId="urn:microsoft.com/office/officeart/2008/layout/HexagonCluster"/>
    <dgm:cxn modelId="{BC00652A-4D0D-4574-9676-5B7AE6C9904C}" type="presParOf" srcId="{80FD8C2D-11AC-40D6-95D6-70A3079DEF6A}" destId="{FFEE99B7-D0B8-4CAE-8920-EE67CD427DEB}" srcOrd="14" destOrd="0" presId="urn:microsoft.com/office/officeart/2008/layout/HexagonCluster"/>
    <dgm:cxn modelId="{9572F413-9556-472E-BAEC-AD1B8F511097}" type="presParOf" srcId="{FFEE99B7-D0B8-4CAE-8920-EE67CD427DEB}" destId="{1A7445ED-3349-4512-BB08-49ABDC3D4E3D}" srcOrd="0" destOrd="0" presId="urn:microsoft.com/office/officeart/2008/layout/HexagonCluster"/>
    <dgm:cxn modelId="{F17A1225-4C4F-4BFF-A052-F832596F5CF4}" type="presParOf" srcId="{80FD8C2D-11AC-40D6-95D6-70A3079DEF6A}" destId="{51A61FE4-A1D5-488A-8344-9C5B138DCF84}" srcOrd="15" destOrd="0" presId="urn:microsoft.com/office/officeart/2008/layout/HexagonCluster"/>
    <dgm:cxn modelId="{F1F65998-40FB-40D7-B842-12A09D609E5F}" type="presParOf" srcId="{51A61FE4-A1D5-488A-8344-9C5B138DCF84}" destId="{9A400BC4-4E04-41F6-9914-FC581317F6B5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52B8D-9F9C-4EFF-B444-4190F16CCF77}">
      <dsp:nvSpPr>
        <dsp:cNvPr id="0" name=""/>
        <dsp:cNvSpPr/>
      </dsp:nvSpPr>
      <dsp:spPr>
        <a:xfrm>
          <a:off x="1000171" y="2060308"/>
          <a:ext cx="1602251" cy="120129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Beta – adrenergic Receptor Agonists</a:t>
          </a:r>
          <a:endParaRPr lang="th-TH" sz="1600" kern="1200" dirty="0"/>
        </a:p>
      </dsp:txBody>
      <dsp:txXfrm>
        <a:off x="1233800" y="2235472"/>
        <a:ext cx="1134993" cy="850964"/>
      </dsp:txXfrm>
    </dsp:sp>
    <dsp:sp modelId="{D1D82B3C-04F2-4957-80F0-073183FED57E}">
      <dsp:nvSpPr>
        <dsp:cNvPr id="0" name=""/>
        <dsp:cNvSpPr/>
      </dsp:nvSpPr>
      <dsp:spPr>
        <a:xfrm>
          <a:off x="1231789" y="2613277"/>
          <a:ext cx="163375" cy="1408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A00822-A642-4F82-BC88-9815A5A42F8F}">
      <dsp:nvSpPr>
        <dsp:cNvPr id="0" name=""/>
        <dsp:cNvSpPr/>
      </dsp:nvSpPr>
      <dsp:spPr>
        <a:xfrm>
          <a:off x="0" y="1415825"/>
          <a:ext cx="1399480" cy="120129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12924-B642-4A17-91E1-B438B3F7654D}">
      <dsp:nvSpPr>
        <dsp:cNvPr id="0" name=""/>
        <dsp:cNvSpPr/>
      </dsp:nvSpPr>
      <dsp:spPr>
        <a:xfrm>
          <a:off x="947577" y="2464146"/>
          <a:ext cx="163375" cy="1408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2C3D6-50D3-490E-9FC1-5BC79E1F403A}">
      <dsp:nvSpPr>
        <dsp:cNvPr id="0" name=""/>
        <dsp:cNvSpPr/>
      </dsp:nvSpPr>
      <dsp:spPr>
        <a:xfrm>
          <a:off x="2273402" y="1318034"/>
          <a:ext cx="1634355" cy="129781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0" kern="1200" dirty="0"/>
            <a:t>Prostaglandin inhibitors</a:t>
          </a:r>
          <a:endParaRPr lang="th-TH" sz="1200" kern="1200" dirty="0"/>
        </a:p>
      </dsp:txBody>
      <dsp:txXfrm>
        <a:off x="2517750" y="1512067"/>
        <a:ext cx="1145659" cy="909750"/>
      </dsp:txXfrm>
    </dsp:sp>
    <dsp:sp modelId="{53FDB272-AAFF-4CA4-BB63-1877B4F81128}">
      <dsp:nvSpPr>
        <dsp:cNvPr id="0" name=""/>
        <dsp:cNvSpPr/>
      </dsp:nvSpPr>
      <dsp:spPr>
        <a:xfrm>
          <a:off x="3333476" y="2453676"/>
          <a:ext cx="163375" cy="1408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C4225-88E9-4076-B05B-DC64FDC66C9E}">
      <dsp:nvSpPr>
        <dsp:cNvPr id="0" name=""/>
        <dsp:cNvSpPr/>
      </dsp:nvSpPr>
      <dsp:spPr>
        <a:xfrm>
          <a:off x="3623814" y="2041166"/>
          <a:ext cx="1399480" cy="120129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856B4-6692-43E6-B6E5-5A7C49831B47}">
      <dsp:nvSpPr>
        <dsp:cNvPr id="0" name=""/>
        <dsp:cNvSpPr/>
      </dsp:nvSpPr>
      <dsp:spPr>
        <a:xfrm>
          <a:off x="3599809" y="2618671"/>
          <a:ext cx="163375" cy="1408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7B99F-D8C0-4617-99F3-17002B4ADBF8}">
      <dsp:nvSpPr>
        <dsp:cNvPr id="0" name=""/>
        <dsp:cNvSpPr/>
      </dsp:nvSpPr>
      <dsp:spPr>
        <a:xfrm>
          <a:off x="1016608" y="724647"/>
          <a:ext cx="1634397" cy="1399301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/>
            <a:t>Magnesium sulfate</a:t>
          </a:r>
          <a:endParaRPr lang="th-TH" sz="1400" kern="1200" dirty="0"/>
        </a:p>
      </dsp:txBody>
      <dsp:txXfrm>
        <a:off x="1269416" y="941091"/>
        <a:ext cx="1128781" cy="966413"/>
      </dsp:txXfrm>
    </dsp:sp>
    <dsp:sp modelId="{270872E1-A60F-4CF5-853C-AC7E3B7156AC}">
      <dsp:nvSpPr>
        <dsp:cNvPr id="0" name=""/>
        <dsp:cNvSpPr/>
      </dsp:nvSpPr>
      <dsp:spPr>
        <a:xfrm>
          <a:off x="2140527" y="797694"/>
          <a:ext cx="163375" cy="1408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40B45-F617-47C3-9821-751A9F50E81C}">
      <dsp:nvSpPr>
        <dsp:cNvPr id="0" name=""/>
        <dsp:cNvSpPr/>
      </dsp:nvSpPr>
      <dsp:spPr>
        <a:xfrm>
          <a:off x="2341186" y="64889"/>
          <a:ext cx="1399480" cy="1201292"/>
        </a:xfrm>
        <a:prstGeom prst="hexagon">
          <a:avLst>
            <a:gd name="adj" fmla="val 25000"/>
            <a:gd name="vf" fmla="val 11547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BC543-30AE-4DFF-9188-726ADE162CBD}">
      <dsp:nvSpPr>
        <dsp:cNvPr id="0" name=""/>
        <dsp:cNvSpPr/>
      </dsp:nvSpPr>
      <dsp:spPr>
        <a:xfrm>
          <a:off x="2406860" y="643169"/>
          <a:ext cx="163375" cy="1408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61125-2187-4027-AF9A-02279947266B}">
      <dsp:nvSpPr>
        <dsp:cNvPr id="0" name=""/>
        <dsp:cNvSpPr/>
      </dsp:nvSpPr>
      <dsp:spPr>
        <a:xfrm>
          <a:off x="3510449" y="616753"/>
          <a:ext cx="1621984" cy="140196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Calcium-channel blockers</a:t>
          </a:r>
          <a:endParaRPr lang="th-TH" sz="1600" kern="1200" dirty="0"/>
        </a:p>
      </dsp:txBody>
      <dsp:txXfrm>
        <a:off x="3762445" y="834567"/>
        <a:ext cx="1117992" cy="966340"/>
      </dsp:txXfrm>
    </dsp:sp>
    <dsp:sp modelId="{D9042E29-31CE-46DC-9077-C21CC149AE97}">
      <dsp:nvSpPr>
        <dsp:cNvPr id="0" name=""/>
        <dsp:cNvSpPr/>
      </dsp:nvSpPr>
      <dsp:spPr>
        <a:xfrm>
          <a:off x="4771180" y="1301247"/>
          <a:ext cx="163375" cy="1408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445ED-3349-4512-BB08-49ABDC3D4E3D}">
      <dsp:nvSpPr>
        <dsp:cNvPr id="0" name=""/>
        <dsp:cNvSpPr/>
      </dsp:nvSpPr>
      <dsp:spPr>
        <a:xfrm>
          <a:off x="4765632" y="1431339"/>
          <a:ext cx="1399480" cy="120129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00BC4-4E04-41F6-9914-FC581317F6B5}">
      <dsp:nvSpPr>
        <dsp:cNvPr id="0" name=""/>
        <dsp:cNvSpPr/>
      </dsp:nvSpPr>
      <dsp:spPr>
        <a:xfrm>
          <a:off x="5047994" y="1452598"/>
          <a:ext cx="163375" cy="1408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53E3C-F998-4139-8158-A5DF43131D3F}" type="datetimeFigureOut">
              <a:rPr lang="en-US" smtClean="0"/>
              <a:t>28-Oct-16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B392B-E43A-423F-80CE-F07D3784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5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Maternal</a:t>
            </a:r>
            <a:r>
              <a:rPr lang="en-US" baseline="0" dirty="0"/>
              <a:t> dis </a:t>
            </a:r>
            <a:r>
              <a:rPr lang="th-TH" baseline="0" dirty="0"/>
              <a:t>ปอดบวม ไส้ติ่ง</a:t>
            </a:r>
            <a:endParaRPr lang="en-US" baseline="0" dirty="0"/>
          </a:p>
          <a:p>
            <a:r>
              <a:rPr lang="en-US" baseline="0" dirty="0"/>
              <a:t>Infect</a:t>
            </a:r>
            <a:r>
              <a:rPr lang="th-TH" baseline="0" dirty="0"/>
              <a:t> </a:t>
            </a:r>
            <a:r>
              <a:rPr lang="en-US" baseline="0" dirty="0"/>
              <a:t>UTI </a:t>
            </a:r>
            <a:r>
              <a:rPr lang="en-US" baseline="0" dirty="0" err="1"/>
              <a:t>asymptom</a:t>
            </a:r>
            <a:r>
              <a:rPr lang="en-US" baseline="0" dirty="0"/>
              <a:t> </a:t>
            </a:r>
            <a:r>
              <a:rPr lang="th-TH" baseline="0" dirty="0"/>
              <a:t>ได้ </a:t>
            </a:r>
            <a:r>
              <a:rPr lang="en-US" baseline="0" dirty="0"/>
              <a:t>Periodontal dis</a:t>
            </a:r>
          </a:p>
          <a:p>
            <a:r>
              <a:rPr lang="en-US" dirty="0"/>
              <a:t>Abnormal uterus  </a:t>
            </a:r>
            <a:r>
              <a:rPr lang="en-US" dirty="0" err="1"/>
              <a:t>bicornuate</a:t>
            </a:r>
            <a:endParaRPr lang="en-US" dirty="0"/>
          </a:p>
          <a:p>
            <a:r>
              <a:rPr lang="en-US" dirty="0"/>
              <a:t>Abnormal cervix  incompetent </a:t>
            </a:r>
            <a:r>
              <a:rPr lang="th-TH" dirty="0"/>
              <a:t>เคยถ่างขยาย หรือ</a:t>
            </a:r>
            <a:r>
              <a:rPr lang="th-TH" baseline="0" dirty="0"/>
              <a:t> </a:t>
            </a:r>
            <a:r>
              <a:rPr lang="en-US" baseline="0" dirty="0" err="1"/>
              <a:t>conization</a:t>
            </a:r>
            <a:r>
              <a:rPr lang="en-US" baseline="0" dirty="0"/>
              <a:t> LEEP</a:t>
            </a:r>
            <a:endParaRPr lang="en-US" dirty="0"/>
          </a:p>
          <a:p>
            <a:r>
              <a:rPr lang="en-US" dirty="0"/>
              <a:t>Abnormal placenta </a:t>
            </a:r>
            <a:r>
              <a:rPr lang="th-TH" dirty="0"/>
              <a:t>รกเกาะต่ำ</a:t>
            </a:r>
            <a:r>
              <a:rPr lang="th-TH" baseline="0" dirty="0"/>
              <a:t> รกลอกตัว </a:t>
            </a:r>
            <a:endParaRPr lang="en-US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A95D-7BC6-4D9E-9535-4C530435F1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26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มีประโยชน์เมื่อให้ครบ</a:t>
            </a:r>
            <a:r>
              <a:rPr lang="th-TH" baseline="0" dirty="0"/>
              <a:t> </a:t>
            </a:r>
            <a:r>
              <a:rPr lang="en-US" baseline="0" dirty="0"/>
              <a:t>24</a:t>
            </a:r>
            <a:r>
              <a:rPr lang="th-TH" baseline="0" dirty="0"/>
              <a:t> ชม แต่ถึงให้ไม่ครบก็พบว่า ลด </a:t>
            </a:r>
            <a:r>
              <a:rPr lang="en-US" baseline="0" dirty="0"/>
              <a:t>RDS IVH </a:t>
            </a:r>
            <a:r>
              <a:rPr lang="th-TH" baseline="0" dirty="0"/>
              <a:t>ได้ นอกจากจะคลอดทันทีอยู่แล้ว</a:t>
            </a:r>
          </a:p>
          <a:p>
            <a:r>
              <a:rPr lang="th-TH" baseline="0" dirty="0"/>
              <a:t>ในรายที่น้ำเดิน </a:t>
            </a:r>
            <a:r>
              <a:rPr lang="en-US" baseline="0" dirty="0"/>
              <a:t>PPROM &lt; 32 </a:t>
            </a:r>
            <a:r>
              <a:rPr lang="en-US" baseline="0" dirty="0" err="1"/>
              <a:t>wks</a:t>
            </a:r>
            <a:r>
              <a:rPr lang="en-US" baseline="0" dirty="0"/>
              <a:t> </a:t>
            </a:r>
            <a:r>
              <a:rPr lang="th-TH" baseline="0" dirty="0"/>
              <a:t>ไม่มี </a:t>
            </a:r>
            <a:r>
              <a:rPr lang="en-US" baseline="0" dirty="0" err="1"/>
              <a:t>Chorioamnionitis</a:t>
            </a:r>
            <a:r>
              <a:rPr lang="en-US" baseline="0" dirty="0"/>
              <a:t> </a:t>
            </a:r>
            <a:r>
              <a:rPr lang="th-TH" baseline="0" dirty="0"/>
              <a:t>เพราะ </a:t>
            </a:r>
            <a:r>
              <a:rPr lang="en-US" baseline="0" dirty="0"/>
              <a:t>IVH</a:t>
            </a:r>
            <a:r>
              <a:rPr lang="th-TH" baseline="0" dirty="0"/>
              <a:t> </a:t>
            </a:r>
            <a:r>
              <a:rPr lang="en-US" baseline="0" dirty="0"/>
              <a:t>risk</a:t>
            </a:r>
            <a:r>
              <a:rPr lang="th-TH" baseline="0" dirty="0"/>
              <a:t> สูง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3A95D-7BC6-4D9E-9535-4C530435F12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8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aseline="0" dirty="0"/>
              <a:t>อาการอื่นๆ มูกเลือด ปวดหลังส่วนล่าง ปวด</a:t>
            </a:r>
            <a:r>
              <a:rPr lang="th-TH" baseline="0" dirty="0" err="1"/>
              <a:t>เหมือนป</a:t>
            </a:r>
            <a:r>
              <a:rPr lang="th-TH" baseline="0" dirty="0"/>
              <a:t>จด ปวดเกร็งไส้บิด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F54-69E9-40A4-8F07-6E9D8307F43C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317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Ritodrine</a:t>
            </a:r>
            <a:r>
              <a:rPr lang="en-US" dirty="0"/>
              <a:t> S/E : increased </a:t>
            </a:r>
            <a:r>
              <a:rPr lang="en-US" dirty="0" err="1"/>
              <a:t>capillarty</a:t>
            </a:r>
            <a:r>
              <a:rPr lang="en-US" dirty="0"/>
              <a:t> </a:t>
            </a:r>
            <a:r>
              <a:rPr lang="en-US" dirty="0" err="1"/>
              <a:t>permeability,cardiac</a:t>
            </a:r>
            <a:r>
              <a:rPr lang="en-US" dirty="0"/>
              <a:t> rhythm disturbances and MI</a:t>
            </a:r>
          </a:p>
          <a:p>
            <a:r>
              <a:rPr lang="en-US" dirty="0"/>
              <a:t>NO : potent smooth muscle relaxant &gt;&gt; </a:t>
            </a:r>
            <a:r>
              <a:rPr lang="en-US" dirty="0" err="1"/>
              <a:t>vascular,gut</a:t>
            </a:r>
            <a:r>
              <a:rPr lang="en-US" dirty="0"/>
              <a:t> uterus </a:t>
            </a:r>
            <a:r>
              <a:rPr lang="th-TH" dirty="0"/>
              <a:t>ดีสู้ตัวอื่นไม่ได้ มี </a:t>
            </a:r>
            <a:r>
              <a:rPr lang="en-US" dirty="0"/>
              <a:t>s/e </a:t>
            </a:r>
            <a:r>
              <a:rPr lang="th-TH" dirty="0"/>
              <a:t>ที่พบบ่อยคือเกิด </a:t>
            </a:r>
            <a:r>
              <a:rPr lang="en-US" dirty="0"/>
              <a:t>hypotension </a:t>
            </a:r>
            <a:r>
              <a:rPr lang="th-TH" dirty="0"/>
              <a:t>ในแม่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F54-69E9-40A4-8F07-6E9D8307F43C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8318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โดยยาส่วนมากที่ใช้เพื่อยับยั้งมดลูกไม่ให้หดรัดตัวจะสามารถยืดระยะเวลาการคลอดออกไปได้อย่างน้อย 48 ชั่วโมง ซึ่งช่วงเวลาดังกล่าวมีประโยชน์ในการส่งต่อสตรีตั้งครรภ์ไปยังโรงพยาบาลที่มีความพร้อมในการดูแลรักษาทารกคลอดก่อนกำหนด และได้ประโยชน์จากการให้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corticosteroids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เพื่อกระตุ้นปอดทารก (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ACOG 2007)</a:t>
            </a:r>
          </a:p>
          <a:p>
            <a:endParaRPr lang="th-TH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ยาที่มีประสิทธิภาพดีที่สุดคือ ยากลุ่ม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prostaglandin inhibitors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รองลงมาคือยากลุ่ม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calcium channel blockers </a:t>
            </a:r>
            <a:endParaRPr lang="th-TH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แต่เนื่องจาก ยากลุ่ม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prostaglandin inhibitors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มีผลข้างเคียงต่อทารกมากขึ้นตามอายุครรภ์ที่เพิ่มขึ้น จึงแนะนำให้เลือกใช้ยาใน 2 กลุ่มนี้เป็นยาตัวแรก (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first-line therapy)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โดยเลือกยากลุ่ม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prostaglandin inhibitors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ในอายุครรภ์น้อยกว่า 32 สัปดาห์ ส่วนยากลุ่ม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calcium channel blockers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เลือกใช้ในอายุครรภ์มากกว่า 32 สัปดาห์เพื่อหลีกเลี่ยงผลข้างเคียงของยากลุ่ม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prostaglandin inhibitors(15)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F54-69E9-40A4-8F07-6E9D8307F43C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1576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การเฝ้าระวัง</a:t>
            </a:r>
            <a:endParaRPr lang="th-TH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Heart rate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มากกว่า 140 ครั้งต่อนาที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Hypotension (systolic pressure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ลดลงมากกว่า 20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mmHg, diastolic pressure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ลดลงมากกว่า 10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mmHg)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Pulmonary edema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Fetal distress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ให้ยา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 dose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แล้ว แต่ยังมี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progressive cervical progression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หรือยังมี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contraction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Fluid balance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F54-69E9-40A4-8F07-6E9D8307F43C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9262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เฝ้าระวังภาวะ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MgSO4 toxicity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โดย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deep tendon reflex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ต้องไม่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absent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Respiratory rate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ต้องมากกว่า 14 ครั้ง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Blood pressure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ต้องมากกว่า 90/60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mmHg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Urine output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ต้องมากกว่า 30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ml/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</a:t>
            </a:r>
            <a:endParaRPr lang="en-US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MgSO4 level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อยู่ในช่วง 4-7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mEq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ควรมี 10%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calcium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gluconate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ขนาด 1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gm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(10 ml)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ไว้แก้พิษของยา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F54-69E9-40A4-8F07-6E9D8307F43C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9446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Indomethacin 50 – 100 mg oral (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หรือ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rectal suppository)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ตามด้วย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Indomethacin 25 – 50 mg oral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ทุก 4 – 6 ชั่วโมง (ขนาดสูงสุดไม่เกิด 200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mg/day)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ไม่ควรให้ยานานเกิน 24 – 48 ชั่วโมง หากไม่สามารถ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ปริมาณน้ำคร่ำหรือภาวะ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ductus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arteriosus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constriction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ได้</a:t>
            </a:r>
          </a:p>
          <a:p>
            <a:endParaRPr lang="th-TH" sz="18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sz="18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sz="18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sz="18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การเฝ้าระวัง</a:t>
            </a:r>
            <a:endParaRPr lang="th-TH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ตรวจวัดปริมาณน้ำคร่ำ หากพบว่าน้ำคร่ำลดลง ให้หยุดยา</a:t>
            </a:r>
          </a:p>
          <a:p>
            <a:r>
              <a:rPr lang="th-TH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ตรวจอัล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ตรา</a:t>
            </a:r>
            <a:r>
              <a:rPr lang="th-TH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ซาวด์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ดูหัวใจทารก ระวังภาวะ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ductus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arteriosus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constriction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ตรวจสุขภาพทารก ระวังภาวะ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fetal distress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ระวังภาวะ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progression of labor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หากพบว่าไม่สามารถยับยั้งการคลอดได้ ให้หยุดยาทันทีและแจ้งกุมารแพทย์ว่าได้รับยา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indomethacin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ก่อนคลอด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F54-69E9-40A4-8F07-6E9D8307F43C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0229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การเฝ้าระวัง</a:t>
            </a:r>
            <a:endParaRPr lang="th-TH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ตรวจวัดปริมาณน้ำคร่ำ หากพบว่าน้ำคร่ำลดลง ให้หยุดยา</a:t>
            </a:r>
          </a:p>
          <a:p>
            <a:r>
              <a:rPr lang="th-TH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ตรวจอัล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ตรา</a:t>
            </a:r>
            <a:r>
              <a:rPr lang="th-TH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ซาวด์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ดูหัวใจทารก ระวังภาวะ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ductus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arteriosus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constriction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ตรวจสุขภาพทารก ระวังภาวะ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fetal distress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ระวังภาวะ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progression of labor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หากพบว่าไม่สามารถยับยั้งการคลอดได้ ให้หยุดยาทันทีและแจ้งกุมารแพทย์ว่าได้รับยา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indomethacin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ก่อนคลอด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F54-69E9-40A4-8F07-6E9D8307F43C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3939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Indomethacin 50 – 100 mg oral (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หรือ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rectal suppository)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ตามด้วย</a:t>
            </a:r>
          </a:p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Indomethacin 25 – 50 mg oral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ทุก 4 – 6 ชั่วโมง (ขนาดสูงสุดไม่เกิด 200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mg/day)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ไม่ควรให้ยานานเกิน 24 – 48 ชั่วโมง หากไม่สามารถ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ปริมาณน้ำคร่ำหรือภาวะ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ductus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arteriosus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constriction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ได้</a:t>
            </a:r>
          </a:p>
          <a:p>
            <a:endParaRPr lang="th-TH" sz="18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sz="18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sz="18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sz="1800" b="1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การเฝ้าระวัง</a:t>
            </a:r>
            <a:endParaRPr lang="th-TH" sz="1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ตรวจวัดปริมาณน้ำคร่ำ หากพบว่าน้ำคร่ำลดลง ให้หยุดยา</a:t>
            </a:r>
          </a:p>
          <a:p>
            <a:r>
              <a:rPr lang="th-TH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ตรวจอัล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ตรา</a:t>
            </a:r>
            <a:r>
              <a:rPr lang="th-TH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ซาวด์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ดูหัวใจทารก ระวังภาวะ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ductus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arteriosus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constriction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ตรวจสุขภาพทารก ระวังภาวะ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fetal distress</a:t>
            </a:r>
          </a:p>
          <a:p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ระวังภาวะ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progression of labor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หากพบว่าไม่สามารถยับยั้งการคลอดได้ ให้หยุดยาทันทีและแจ้งกุมารแพทย์ว่าได้รับยา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indomethacin </a:t>
            </a:r>
            <a:r>
              <a:rPr lang="th-TH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ก่อนคลอด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4FF54-69E9-40A4-8F07-6E9D8307F43C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337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28-Oct-16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jpeg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2729" t="28900" r="13084" b="16854"/>
          <a:stretch/>
        </p:blipFill>
        <p:spPr>
          <a:xfrm>
            <a:off x="915845" y="2424546"/>
            <a:ext cx="10320192" cy="421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eritpharm.com/wp-content/uploads/wp-checkout/images/magnesium-sulfate-500mgml-13897252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935" y="3165765"/>
            <a:ext cx="1250156" cy="125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Tocolytic</a:t>
            </a:r>
            <a:r>
              <a:rPr lang="en-US" dirty="0"/>
              <a:t> drug</a:t>
            </a:r>
            <a:endParaRPr lang="th-TH" dirty="0"/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932032"/>
              </p:ext>
            </p:extLst>
          </p:nvPr>
        </p:nvGraphicFramePr>
        <p:xfrm>
          <a:off x="3047999" y="3165765"/>
          <a:ext cx="6165113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413" y="4764373"/>
            <a:ext cx="273472" cy="100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885" y="4598119"/>
            <a:ext cx="273472" cy="100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ผลการค้นหารูปภาพสำหรับ adalat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5" b="21316"/>
          <a:stretch/>
        </p:blipFill>
        <p:spPr bwMode="auto">
          <a:xfrm>
            <a:off x="7986837" y="4908120"/>
            <a:ext cx="1081087" cy="62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ผลการค้นหารูปภาพสำหรับ indomethacin คือ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421" y="5372391"/>
            <a:ext cx="795227" cy="78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83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Contraindication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Intrauterine fetal demise</a:t>
            </a:r>
          </a:p>
          <a:p>
            <a:r>
              <a:rPr lang="en-US" dirty="0"/>
              <a:t>Lethal fetal anomaly</a:t>
            </a:r>
          </a:p>
          <a:p>
            <a:r>
              <a:rPr lang="en-US" dirty="0"/>
              <a:t>Non reassuring fetal status</a:t>
            </a:r>
          </a:p>
          <a:p>
            <a:r>
              <a:rPr lang="en-US" dirty="0"/>
              <a:t>Severe preeclampsia or </a:t>
            </a:r>
            <a:r>
              <a:rPr lang="en-US" dirty="0" err="1"/>
              <a:t>eclampsia</a:t>
            </a:r>
            <a:endParaRPr lang="en-US" dirty="0"/>
          </a:p>
          <a:p>
            <a:r>
              <a:rPr lang="en-US" dirty="0"/>
              <a:t>Maternal bleeding with hemodynamic instability</a:t>
            </a:r>
          </a:p>
          <a:p>
            <a:r>
              <a:rPr lang="en-US" dirty="0" err="1"/>
              <a:t>Chorioamnionitis</a:t>
            </a:r>
            <a:endParaRPr lang="en-US" dirty="0"/>
          </a:p>
          <a:p>
            <a:r>
              <a:rPr lang="en-US" dirty="0"/>
              <a:t>Preterm premature rupture of membrane (</a:t>
            </a:r>
            <a:r>
              <a:rPr lang="th-TH" dirty="0"/>
              <a:t>หากไม่มี </a:t>
            </a:r>
            <a:r>
              <a:rPr lang="en-US" dirty="0"/>
              <a:t>infection </a:t>
            </a:r>
            <a:r>
              <a:rPr lang="th-TH" dirty="0"/>
              <a:t>สามารถใช้ </a:t>
            </a:r>
            <a:r>
              <a:rPr lang="en-US" dirty="0" err="1"/>
              <a:t>tocolytics</a:t>
            </a:r>
            <a:r>
              <a:rPr lang="en-US" dirty="0"/>
              <a:t> </a:t>
            </a:r>
            <a:r>
              <a:rPr lang="th-TH" dirty="0"/>
              <a:t>ได้ เพื่อประโยชน์ในการให้ </a:t>
            </a:r>
            <a:r>
              <a:rPr lang="en-US" dirty="0"/>
              <a:t>corticosteroid </a:t>
            </a:r>
            <a:r>
              <a:rPr lang="th-TH" dirty="0"/>
              <a:t>หรือส่งต่อผู้ป่วยเท่านั้น)</a:t>
            </a:r>
          </a:p>
          <a:p>
            <a:r>
              <a:rPr lang="en-US" dirty="0"/>
              <a:t>Maternal contraindication to </a:t>
            </a:r>
            <a:r>
              <a:rPr lang="en-US" dirty="0" err="1"/>
              <a:t>tocolytics</a:t>
            </a:r>
            <a:r>
              <a:rPr lang="en-US" dirty="0"/>
              <a:t> (agent specific)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423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75510" y="1030673"/>
            <a:ext cx="7886700" cy="9941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i="0" dirty="0"/>
              <a:t>Beta – adrenergic Receptor Agonists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399" y="2653145"/>
            <a:ext cx="8922327" cy="3678381"/>
          </a:xfrm>
        </p:spPr>
        <p:txBody>
          <a:bodyPr>
            <a:normAutofit/>
          </a:bodyPr>
          <a:lstStyle/>
          <a:p>
            <a:r>
              <a:rPr lang="en-US" sz="2000" dirty="0"/>
              <a:t>Mechanism:</a:t>
            </a:r>
            <a:r>
              <a:rPr lang="th-TH" sz="2000" dirty="0"/>
              <a:t>เพิ่ม </a:t>
            </a:r>
            <a:r>
              <a:rPr lang="en-US" sz="2000" dirty="0" err="1"/>
              <a:t>cAMP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th-TH" sz="2000" dirty="0"/>
              <a:t>ลดระดับ </a:t>
            </a:r>
            <a:r>
              <a:rPr lang="en-US" sz="2000" dirty="0"/>
              <a:t>ionized calcium </a:t>
            </a:r>
            <a:r>
              <a:rPr lang="th-TH" sz="2000" dirty="0"/>
              <a:t>ในเซลล์ 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th-TH" sz="2000" dirty="0">
                <a:sym typeface="Wingdings" pitchFamily="2" charset="2"/>
              </a:rPr>
              <a:t> ลด </a:t>
            </a:r>
            <a:r>
              <a:rPr lang="en-US" sz="2000" dirty="0">
                <a:sym typeface="Wingdings" pitchFamily="2" charset="2"/>
              </a:rPr>
              <a:t>Uterine contraction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>
                <a:sym typeface="Wingdings" pitchFamily="2" charset="2"/>
              </a:rPr>
              <a:t>S/E: </a:t>
            </a:r>
            <a:r>
              <a:rPr lang="th-TH" sz="2000" dirty="0"/>
              <a:t>มือสั่น ใจสั่น ปวดศีรษะ หัวใจเต้นเร็ว หัวใจเต้นผิดจังหวะ ความดันโลหิตต่ำ</a:t>
            </a:r>
            <a:r>
              <a:rPr lang="en-US" sz="2000" dirty="0"/>
              <a:t>, </a:t>
            </a:r>
            <a:r>
              <a:rPr lang="en-US" sz="2000" dirty="0">
                <a:sym typeface="Wingdings" pitchFamily="2" charset="2"/>
              </a:rPr>
              <a:t>hyperglycemia, </a:t>
            </a:r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Pulmonary edema,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hypukalemia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/>
              <a:t>neonatal hypoglycemia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>
                <a:sym typeface="Wingdings" pitchFamily="2" charset="2"/>
              </a:rPr>
              <a:t>Terbutaline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dirty="0" err="1">
                <a:sym typeface="Wingdings" pitchFamily="2" charset="2"/>
              </a:rPr>
              <a:t>Ritodrine</a:t>
            </a:r>
            <a:endParaRPr lang="en-US" sz="2000" dirty="0">
              <a:sym typeface="Wingdings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804" y="3202482"/>
            <a:ext cx="921544" cy="337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09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52650" y="1030673"/>
            <a:ext cx="7886700" cy="99417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i="0" dirty="0"/>
              <a:t>Beta – adrenergic Receptor Agonists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344882" y="2888674"/>
            <a:ext cx="7694468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contraindication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th-TH" dirty="0"/>
              <a:t>โรคหัวใจ (</a:t>
            </a:r>
            <a:r>
              <a:rPr lang="en-US" dirty="0"/>
              <a:t>structural heart disease, cardiac ischemia, dysrhythmia)</a:t>
            </a:r>
          </a:p>
          <a:p>
            <a:r>
              <a:rPr lang="en-US" dirty="0"/>
              <a:t>tachycardia</a:t>
            </a:r>
          </a:p>
          <a:p>
            <a:r>
              <a:rPr lang="en-US" dirty="0"/>
              <a:t>Hyperthyroidism</a:t>
            </a:r>
          </a:p>
          <a:p>
            <a:r>
              <a:rPr lang="th-TH" dirty="0"/>
              <a:t>เบาหวานที่ควบคุมได้ไม่ดี</a:t>
            </a:r>
          </a:p>
          <a:p>
            <a:r>
              <a:rPr lang="th-TH" dirty="0"/>
              <a:t>ความดันโลหิตสูงที่ควบคุมได้ไม่ดี</a:t>
            </a:r>
          </a:p>
          <a:p>
            <a:r>
              <a:rPr lang="th-TH" dirty="0"/>
              <a:t>ครรภ์แฝดหรือครรภ์แฝดน้ำ</a:t>
            </a:r>
          </a:p>
          <a:p>
            <a:r>
              <a:rPr lang="en-US" dirty="0"/>
              <a:t>Severe </a:t>
            </a:r>
            <a:r>
              <a:rPr lang="en-US" dirty="0" err="1"/>
              <a:t>hypovolemia</a:t>
            </a:r>
            <a:endParaRPr lang="en-US" dirty="0"/>
          </a:p>
          <a:p>
            <a:r>
              <a:rPr lang="th-TH" dirty="0"/>
              <a:t>มีความเสี่ยงต่อการเกิดการเสียเลือดมาก เช่น </a:t>
            </a:r>
            <a:r>
              <a:rPr lang="en-US" dirty="0"/>
              <a:t>placenta </a:t>
            </a:r>
            <a:r>
              <a:rPr lang="en-US" dirty="0" err="1"/>
              <a:t>previa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241" y="3022372"/>
            <a:ext cx="921544" cy="337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811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Magnesium sulfate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Calcium antagonist</a:t>
            </a:r>
            <a:r>
              <a:rPr lang="en-US" dirty="0">
                <a:sym typeface="Wingdings" pitchFamily="2" charset="2"/>
              </a:rPr>
              <a:t></a:t>
            </a:r>
            <a:r>
              <a:rPr lang="th-TH" dirty="0">
                <a:sym typeface="Wingdings" pitchFamily="2" charset="2"/>
              </a:rPr>
              <a:t>ลด </a:t>
            </a:r>
            <a:r>
              <a:rPr lang="en-US" dirty="0">
                <a:sym typeface="Wingdings" pitchFamily="2" charset="2"/>
              </a:rPr>
              <a:t> Calcium </a:t>
            </a:r>
            <a:r>
              <a:rPr lang="th-TH" dirty="0">
                <a:sym typeface="Wingdings" pitchFamily="2" charset="2"/>
              </a:rPr>
              <a:t>ใน</a:t>
            </a:r>
            <a:r>
              <a:rPr lang="en-US" dirty="0">
                <a:sym typeface="Wingdings" pitchFamily="2" charset="2"/>
              </a:rPr>
              <a:t>cell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S/E</a:t>
            </a:r>
            <a:r>
              <a:rPr lang="en-US" dirty="0"/>
              <a:t>: </a:t>
            </a:r>
            <a:r>
              <a:rPr lang="th-TH" dirty="0"/>
              <a:t> </a:t>
            </a:r>
            <a:r>
              <a:rPr lang="en-US" dirty="0"/>
              <a:t>flushing</a:t>
            </a:r>
            <a:r>
              <a:rPr lang="th-TH" dirty="0"/>
              <a:t> </a:t>
            </a:r>
            <a:r>
              <a:rPr lang="en-US" dirty="0"/>
              <a:t>headache</a:t>
            </a:r>
            <a:r>
              <a:rPr lang="th-TH" dirty="0"/>
              <a:t> </a:t>
            </a:r>
            <a:r>
              <a:rPr lang="en-US" dirty="0"/>
              <a:t>muscle</a:t>
            </a:r>
            <a:r>
              <a:rPr lang="th-TH" dirty="0"/>
              <a:t> </a:t>
            </a:r>
            <a:r>
              <a:rPr lang="en-US" dirty="0"/>
              <a:t>weakness</a:t>
            </a:r>
            <a:r>
              <a:rPr lang="th-TH" dirty="0"/>
              <a:t> </a:t>
            </a:r>
            <a:r>
              <a:rPr lang="en-US" dirty="0"/>
              <a:t>pulmonary edema hypotension </a:t>
            </a:r>
            <a:r>
              <a:rPr lang="th-TH" b="1" dirty="0"/>
              <a:t>กดการหายใจ หัวใจเต้นผิดปกติ หยุดหายใจหรือหัวใจหยุดเต้นได้</a:t>
            </a:r>
          </a:p>
          <a:p>
            <a:r>
              <a:rPr lang="th-TH" dirty="0"/>
              <a:t>ลด </a:t>
            </a:r>
            <a:r>
              <a:rPr lang="en-US" dirty="0"/>
              <a:t>fetal heart rate baseline </a:t>
            </a:r>
            <a:r>
              <a:rPr lang="th-TH" dirty="0"/>
              <a:t>และ </a:t>
            </a:r>
            <a:r>
              <a:rPr lang="en-US" dirty="0"/>
              <a:t>variability </a:t>
            </a:r>
            <a:r>
              <a:rPr lang="th-TH" dirty="0"/>
              <a:t>ลงได้ </a:t>
            </a:r>
            <a:r>
              <a:rPr lang="en-US" dirty="0"/>
              <a:t>neonatal </a:t>
            </a:r>
            <a:r>
              <a:rPr lang="en-US" dirty="0" err="1"/>
              <a:t>hypotonia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Contraindication</a:t>
            </a:r>
            <a:r>
              <a:rPr lang="en-US" b="1" dirty="0"/>
              <a:t>:</a:t>
            </a:r>
            <a:r>
              <a:rPr lang="th-TH" dirty="0"/>
              <a:t> </a:t>
            </a:r>
            <a:r>
              <a:rPr lang="en-US" dirty="0"/>
              <a:t>Myasthenia gravis, </a:t>
            </a:r>
            <a:r>
              <a:rPr lang="th-TH" dirty="0"/>
              <a:t>โรคหัวใจ</a:t>
            </a:r>
            <a:r>
              <a:rPr lang="en-US" dirty="0"/>
              <a:t>,</a:t>
            </a:r>
            <a:r>
              <a:rPr lang="th-TH" dirty="0"/>
              <a:t>การทำงานของไตผิดปกติ</a:t>
            </a:r>
          </a:p>
          <a:p>
            <a:endParaRPr lang="en-US" dirty="0"/>
          </a:p>
          <a:p>
            <a:endParaRPr lang="th-TH" b="1" dirty="0"/>
          </a:p>
        </p:txBody>
      </p:sp>
      <p:pic>
        <p:nvPicPr>
          <p:cNvPr id="5122" name="Picture 2" descr="http://www.meritpharm.com/wp-content/uploads/wp-checkout/images/magnesium-sulfate-500mgml-13897252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367" y="4901019"/>
            <a:ext cx="1255571" cy="125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397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Prostaglandin </a:t>
            </a:r>
            <a:r>
              <a:rPr lang="en-US" dirty="0" err="1"/>
              <a:t>synthetase</a:t>
            </a:r>
            <a:r>
              <a:rPr lang="en-US" dirty="0"/>
              <a:t> inhibitors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sz="2400" dirty="0"/>
          </a:p>
          <a:p>
            <a:r>
              <a:rPr lang="th-TH" sz="2400" dirty="0"/>
              <a:t>ยับยั้งการเปลี่ยน </a:t>
            </a:r>
            <a:r>
              <a:rPr lang="en-US" sz="2400" dirty="0" err="1"/>
              <a:t>arachidonic</a:t>
            </a:r>
            <a:r>
              <a:rPr lang="en-US" sz="2400" dirty="0"/>
              <a:t> </a:t>
            </a:r>
            <a:r>
              <a:rPr lang="th-TH" sz="2400" dirty="0"/>
              <a:t>ไปเป็น </a:t>
            </a:r>
            <a:r>
              <a:rPr lang="en-US" sz="2400" dirty="0" err="1"/>
              <a:t>prostglandins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/>
              <a:t>S/E: </a:t>
            </a:r>
            <a:r>
              <a:rPr lang="th-TH" sz="2400" dirty="0"/>
              <a:t> </a:t>
            </a:r>
            <a:r>
              <a:rPr lang="en-US" sz="2400" dirty="0"/>
              <a:t>dyspepsia, nausea, dizziness</a:t>
            </a:r>
          </a:p>
          <a:p>
            <a:r>
              <a:rPr lang="th-TH" sz="2400" dirty="0"/>
              <a:t>อาการข้างเคียงในลูก : </a:t>
            </a:r>
            <a:r>
              <a:rPr lang="en-US" sz="2400" dirty="0" err="1"/>
              <a:t>oligohydramnios</a:t>
            </a:r>
            <a:r>
              <a:rPr lang="en-US" sz="2400" dirty="0"/>
              <a:t>, </a:t>
            </a:r>
            <a:r>
              <a:rPr lang="en-US" sz="2400" dirty="0" err="1"/>
              <a:t>ductus</a:t>
            </a:r>
            <a:r>
              <a:rPr lang="en-US" sz="2400" dirty="0"/>
              <a:t> </a:t>
            </a:r>
            <a:r>
              <a:rPr lang="en-US" sz="2400" dirty="0" err="1"/>
              <a:t>arteriosus</a:t>
            </a:r>
            <a:r>
              <a:rPr lang="en-US" sz="2400" dirty="0"/>
              <a:t> </a:t>
            </a:r>
            <a:r>
              <a:rPr lang="th-TH" sz="2400" dirty="0"/>
              <a:t>ปิดในครรภ์, </a:t>
            </a:r>
            <a:r>
              <a:rPr lang="en-US" sz="2400" dirty="0"/>
              <a:t>pulmonary hypertension, </a:t>
            </a:r>
            <a:r>
              <a:rPr lang="th-TH" sz="2400" dirty="0"/>
              <a:t>ทารกบวมน้ำ (</a:t>
            </a:r>
            <a:r>
              <a:rPr lang="en-US" sz="2400" dirty="0" err="1"/>
              <a:t>hydrops</a:t>
            </a:r>
            <a:r>
              <a:rPr lang="en-US" sz="2400" dirty="0"/>
              <a:t>), </a:t>
            </a:r>
            <a:r>
              <a:rPr lang="th-TH" sz="2400" dirty="0"/>
              <a:t>ทารกเสียชีวิตในครรภ์, </a:t>
            </a:r>
            <a:r>
              <a:rPr lang="en-US" sz="2400" dirty="0"/>
              <a:t>necrotizing </a:t>
            </a:r>
            <a:r>
              <a:rPr lang="en-US" sz="2400" dirty="0" err="1"/>
              <a:t>enterocolitis</a:t>
            </a:r>
            <a:r>
              <a:rPr lang="en-US" sz="2400" dirty="0"/>
              <a:t> </a:t>
            </a:r>
            <a:r>
              <a:rPr lang="th-TH" sz="2400" dirty="0"/>
              <a:t>และ </a:t>
            </a:r>
            <a:r>
              <a:rPr lang="en-US" sz="2400" dirty="0" err="1"/>
              <a:t>intraventricular</a:t>
            </a:r>
            <a:r>
              <a:rPr lang="en-US" sz="2400" dirty="0"/>
              <a:t> hemorrhage </a:t>
            </a:r>
            <a:r>
              <a:rPr lang="th-TH" sz="2400" dirty="0"/>
              <a:t>ในทารกหลังคลอด</a:t>
            </a:r>
          </a:p>
          <a:p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79363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Prostaglandin </a:t>
            </a:r>
            <a:r>
              <a:rPr lang="en-US" dirty="0" err="1"/>
              <a:t>synthetase</a:t>
            </a:r>
            <a:r>
              <a:rPr lang="en-US" dirty="0"/>
              <a:t> inhibitors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84444" y="2478809"/>
            <a:ext cx="8825659" cy="399126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Contraindication</a:t>
            </a:r>
          </a:p>
          <a:p>
            <a:r>
              <a:rPr lang="th-TH" sz="2400" dirty="0"/>
              <a:t>ผู้ป่วยโรคหอบหืด</a:t>
            </a:r>
          </a:p>
          <a:p>
            <a:r>
              <a:rPr lang="th-TH" sz="2400" dirty="0"/>
              <a:t>ผู้ป่วยโรคเส้นเลือดหัวใจตีบ</a:t>
            </a:r>
          </a:p>
          <a:p>
            <a:r>
              <a:rPr lang="th-TH" sz="2400" dirty="0"/>
              <a:t>ผู้ที่มีประวัติ </a:t>
            </a:r>
            <a:r>
              <a:rPr lang="en-US" sz="2400" dirty="0"/>
              <a:t>GI bleeding</a:t>
            </a:r>
          </a:p>
          <a:p>
            <a:r>
              <a:rPr lang="th-TH" sz="2400" dirty="0"/>
              <a:t>ผู้ที่มีการทำงานของไตบกพร่อง</a:t>
            </a:r>
          </a:p>
          <a:p>
            <a:r>
              <a:rPr lang="th-TH" sz="2400" dirty="0"/>
              <a:t>การตั้งครรภ์ที่มีภาวะน้ำคร่ำน้อย</a:t>
            </a:r>
          </a:p>
          <a:p>
            <a:r>
              <a:rPr lang="th-TH" sz="2400" dirty="0"/>
              <a:t>ทารกที่มีความผิดปกติของหัวใจหรือไตพิการ</a:t>
            </a:r>
          </a:p>
          <a:p>
            <a:r>
              <a:rPr lang="th-TH" sz="2400" dirty="0"/>
              <a:t>อายุครรภ์มากกว่า 32 สัปดาห์ขึ้นไป</a:t>
            </a:r>
          </a:p>
        </p:txBody>
      </p:sp>
    </p:spTree>
    <p:extLst>
      <p:ext uri="{BB962C8B-B14F-4D97-AF65-F5344CB8AC3E}">
        <p14:creationId xmlns:p14="http://schemas.microsoft.com/office/powerpoint/2010/main" val="378059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/>
              <a:t>Calcium channel blockers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84445" y="2492663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 </a:t>
            </a:r>
            <a:endParaRPr lang="th-TH" sz="2800" dirty="0"/>
          </a:p>
          <a:p>
            <a:r>
              <a:rPr lang="th-TH" sz="2800" dirty="0"/>
              <a:t>ลดระดับแคลเซียมภายในเซลล์ ทำให้มดลูกคลายตัว</a:t>
            </a:r>
            <a:endParaRPr lang="en-US" sz="2800" dirty="0"/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	</a:t>
            </a:r>
            <a:r>
              <a:rPr lang="th-TH" sz="2800" dirty="0"/>
              <a:t>นิยมใช้ </a:t>
            </a:r>
            <a:r>
              <a:rPr lang="en-US" sz="2800" dirty="0" err="1">
                <a:solidFill>
                  <a:srgbClr val="FF0000"/>
                </a:solidFill>
              </a:rPr>
              <a:t>Nifedipine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S/E: </a:t>
            </a:r>
            <a:r>
              <a:rPr lang="th-TH" sz="2800" dirty="0"/>
              <a:t> </a:t>
            </a:r>
            <a:r>
              <a:rPr lang="en-US" sz="2800" dirty="0"/>
              <a:t>Vasomotor, nausea/vomit, hypotension</a:t>
            </a:r>
          </a:p>
          <a:p>
            <a:r>
              <a:rPr lang="th-TH" sz="2800" dirty="0"/>
              <a:t>อาการข้างเคียงในลูก :</a:t>
            </a:r>
            <a:r>
              <a:rPr lang="en-US" sz="2800" dirty="0"/>
              <a:t> </a:t>
            </a:r>
            <a:r>
              <a:rPr lang="en-US" sz="2800" dirty="0" err="1"/>
              <a:t>hypercapnia</a:t>
            </a:r>
            <a:r>
              <a:rPr lang="en-US" sz="2800" dirty="0"/>
              <a:t>, acidosis/hypoxemia </a:t>
            </a:r>
            <a:r>
              <a:rPr lang="th-TH" sz="2800" dirty="0"/>
              <a:t>ลดปริมาณเลือดที่ไปเลี้ยงมดลูกและลูก</a:t>
            </a:r>
          </a:p>
        </p:txBody>
      </p:sp>
    </p:spTree>
    <p:extLst>
      <p:ext uri="{BB962C8B-B14F-4D97-AF65-F5344CB8AC3E}">
        <p14:creationId xmlns:p14="http://schemas.microsoft.com/office/powerpoint/2010/main" val="2064525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Corticosteroids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th-TH" sz="3200" dirty="0"/>
              <a:t>ลด </a:t>
            </a:r>
            <a:r>
              <a:rPr lang="en-US" sz="3200" dirty="0"/>
              <a:t>respiratory distress syndrome (RDS)</a:t>
            </a:r>
          </a:p>
          <a:p>
            <a:r>
              <a:rPr lang="th-TH" sz="3200" dirty="0"/>
              <a:t>ลด </a:t>
            </a:r>
            <a:r>
              <a:rPr lang="en-US" sz="3200" dirty="0" err="1"/>
              <a:t>Intraventricular</a:t>
            </a:r>
            <a:r>
              <a:rPr lang="en-US" sz="3200" dirty="0"/>
              <a:t> hemorrhage </a:t>
            </a:r>
          </a:p>
          <a:p>
            <a:r>
              <a:rPr lang="th-TH" sz="3200" dirty="0"/>
              <a:t>ลด </a:t>
            </a:r>
            <a:r>
              <a:rPr lang="en-US" sz="3200" dirty="0"/>
              <a:t>mortality rate </a:t>
            </a:r>
          </a:p>
          <a:p>
            <a:endParaRPr lang="en-US" sz="3200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152650" y="514747"/>
            <a:ext cx="7886700" cy="9941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/>
              <a:t>Corticosteroids </a:t>
            </a:r>
            <a:endParaRPr lang="th-TH" sz="3300" dirty="0"/>
          </a:p>
        </p:txBody>
      </p:sp>
    </p:spTree>
    <p:extLst>
      <p:ext uri="{BB962C8B-B14F-4D97-AF65-F5344CB8AC3E}">
        <p14:creationId xmlns:p14="http://schemas.microsoft.com/office/powerpoint/2010/main" val="63517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Preterm labor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Facilitator: pawin </a:t>
            </a:r>
            <a:r>
              <a:rPr lang="en-US" dirty="0" err="1"/>
              <a:t>puapornpong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31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Corticosteroids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603500"/>
            <a:ext cx="10358173" cy="3949700"/>
          </a:xfrm>
        </p:spPr>
        <p:txBody>
          <a:bodyPr>
            <a:normAutofit/>
          </a:bodyPr>
          <a:lstStyle/>
          <a:p>
            <a:r>
              <a:rPr lang="en-US" sz="2000" dirty="0"/>
              <a:t>GA 24 -34</a:t>
            </a:r>
            <a:r>
              <a:rPr lang="th-TH" sz="2000" dirty="0"/>
              <a:t> </a:t>
            </a:r>
            <a:r>
              <a:rPr lang="en-US" sz="2000" dirty="0" err="1"/>
              <a:t>wks</a:t>
            </a:r>
            <a:r>
              <a:rPr lang="en-US" sz="2000" dirty="0"/>
              <a:t> </a:t>
            </a:r>
            <a:r>
              <a:rPr lang="th-TH" sz="2000" dirty="0"/>
              <a:t>ทุกราย </a:t>
            </a:r>
          </a:p>
          <a:p>
            <a:r>
              <a:rPr lang="th-TH" sz="2000" dirty="0"/>
              <a:t>ควรให้ตั้งแต่ขณะอยู่ในครรภ์</a:t>
            </a:r>
          </a:p>
          <a:p>
            <a:pPr marL="0" indent="0">
              <a:buNone/>
            </a:pPr>
            <a:r>
              <a:rPr lang="en-US" sz="2000" dirty="0"/>
              <a:t>Dose </a:t>
            </a:r>
            <a:endParaRPr lang="th-TH" sz="2000" dirty="0"/>
          </a:p>
          <a:p>
            <a:r>
              <a:rPr lang="en-US" sz="2000" dirty="0"/>
              <a:t>Betamethasone 12 mg IM 2 dose </a:t>
            </a:r>
            <a:r>
              <a:rPr lang="th-TH" sz="2000" dirty="0"/>
              <a:t>ห่างกัน </a:t>
            </a:r>
            <a:r>
              <a:rPr lang="en-US" sz="2000" dirty="0"/>
              <a:t>24 </a:t>
            </a:r>
            <a:r>
              <a:rPr lang="en-US" sz="2000" dirty="0" err="1"/>
              <a:t>hrs</a:t>
            </a:r>
            <a:r>
              <a:rPr lang="en-US" sz="2000" dirty="0"/>
              <a:t> </a:t>
            </a:r>
            <a:r>
              <a:rPr lang="th-TH" sz="2000" dirty="0"/>
              <a:t>หรือ </a:t>
            </a:r>
            <a:endParaRPr lang="en-US" sz="2000" dirty="0"/>
          </a:p>
          <a:p>
            <a:r>
              <a:rPr lang="en-US" sz="2000" dirty="0"/>
              <a:t>Dexamethasone  6 mg IM 4 dose </a:t>
            </a:r>
            <a:r>
              <a:rPr lang="th-TH" sz="2000" dirty="0"/>
              <a:t>ห่างกัน </a:t>
            </a:r>
            <a:r>
              <a:rPr lang="en-US" sz="2000" dirty="0"/>
              <a:t>12</a:t>
            </a:r>
            <a:r>
              <a:rPr lang="th-TH" sz="2000" dirty="0"/>
              <a:t> </a:t>
            </a:r>
            <a:r>
              <a:rPr lang="en-US" sz="2000" dirty="0" err="1"/>
              <a:t>hrs</a:t>
            </a:r>
            <a:endParaRPr lang="en-US" sz="2000" dirty="0"/>
          </a:p>
          <a:p>
            <a:endParaRPr lang="th-TH" sz="2000" dirty="0"/>
          </a:p>
          <a:p>
            <a:pPr marL="0" indent="0">
              <a:buNone/>
            </a:pPr>
            <a:r>
              <a:rPr lang="en-US" sz="2000" dirty="0"/>
              <a:t>S/E:</a:t>
            </a:r>
            <a:r>
              <a:rPr lang="th-TH" sz="2000" dirty="0"/>
              <a:t> น้อยมากแต่อาจเป็นไปได้ </a:t>
            </a:r>
            <a:r>
              <a:rPr lang="en-US" sz="2000" dirty="0"/>
              <a:t> </a:t>
            </a:r>
            <a:r>
              <a:rPr lang="th-TH" sz="2000" dirty="0"/>
              <a:t> </a:t>
            </a:r>
            <a:r>
              <a:rPr lang="en-US" sz="2000" dirty="0"/>
              <a:t>increase risk of infection, hyperglycemia, pulmonary edema </a:t>
            </a:r>
            <a:r>
              <a:rPr lang="th-TH" sz="2000" dirty="0"/>
              <a:t>ในรายที่ได้ </a:t>
            </a:r>
            <a:r>
              <a:rPr lang="en-US" sz="2000" dirty="0" err="1"/>
              <a:t>tocolysis</a:t>
            </a:r>
            <a:endParaRPr lang="en-US" sz="2000" dirty="0"/>
          </a:p>
          <a:p>
            <a:pPr marL="0" indent="0">
              <a:buNone/>
            </a:pPr>
            <a:r>
              <a:rPr lang="th-TH" sz="2000" dirty="0"/>
              <a:t>อาการข้างเคียงในลูก :</a:t>
            </a:r>
            <a:r>
              <a:rPr lang="en-US" sz="2000" dirty="0"/>
              <a:t> </a:t>
            </a:r>
            <a:r>
              <a:rPr lang="th-TH" sz="2000" dirty="0"/>
              <a:t>กดการทำงานของต่อมหมวกไต</a:t>
            </a:r>
          </a:p>
          <a:p>
            <a:endParaRPr lang="en-US" sz="2000" dirty="0"/>
          </a:p>
          <a:p>
            <a:pPr marL="0" indent="0">
              <a:buNone/>
            </a:pPr>
            <a:endParaRPr lang="th-TH" sz="2000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152650" y="423466"/>
            <a:ext cx="7886700" cy="9941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/>
              <a:t>Corticosteroids </a:t>
            </a:r>
            <a:endParaRPr lang="th-TH" sz="3300" dirty="0"/>
          </a:p>
        </p:txBody>
      </p:sp>
    </p:spTree>
    <p:extLst>
      <p:ext uri="{BB962C8B-B14F-4D97-AF65-F5344CB8AC3E}">
        <p14:creationId xmlns:p14="http://schemas.microsoft.com/office/powerpoint/2010/main" val="3318431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Corticosteroids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โดยทั่วไปแนะนำให้เพียงคอร์สเดียว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en-US" dirty="0"/>
              <a:t>RESCUE THERAPY</a:t>
            </a:r>
            <a:endParaRPr lang="th-TH" dirty="0"/>
          </a:p>
          <a:p>
            <a:pPr marL="0" indent="0">
              <a:buNone/>
            </a:pPr>
            <a:r>
              <a:rPr lang="en-US" dirty="0"/>
              <a:t>repeat </a:t>
            </a:r>
            <a:r>
              <a:rPr lang="en-US" dirty="0" err="1"/>
              <a:t>corticosteriods</a:t>
            </a:r>
            <a:r>
              <a:rPr lang="en-US" dirty="0"/>
              <a:t> dose</a:t>
            </a:r>
          </a:p>
          <a:p>
            <a:pPr marL="0" indent="0">
              <a:buNone/>
            </a:pPr>
            <a:r>
              <a:rPr lang="en-US" dirty="0"/>
              <a:t>when delivery becomes imminent and more</a:t>
            </a:r>
          </a:p>
          <a:p>
            <a:pPr marL="0" indent="0">
              <a:buNone/>
            </a:pPr>
            <a:r>
              <a:rPr lang="en-US" dirty="0"/>
              <a:t>than 7 days have elapsed since initial dose</a:t>
            </a:r>
            <a:endParaRPr lang="th-TH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152650" y="514747"/>
            <a:ext cx="7886700" cy="9941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/>
              <a:t>Corticosteroids </a:t>
            </a:r>
            <a:endParaRPr lang="th-TH" sz="3300" dirty="0"/>
          </a:p>
        </p:txBody>
      </p:sp>
    </p:spTree>
    <p:extLst>
      <p:ext uri="{BB962C8B-B14F-4D97-AF65-F5344CB8AC3E}">
        <p14:creationId xmlns:p14="http://schemas.microsoft.com/office/powerpoint/2010/main" val="301893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Prevention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Progesterone</a:t>
            </a:r>
          </a:p>
          <a:p>
            <a:pPr lvl="1"/>
            <a:r>
              <a:rPr lang="en-US" sz="2400" dirty="0"/>
              <a:t>17-hydroxyprogesterone </a:t>
            </a:r>
            <a:r>
              <a:rPr lang="en-US" sz="2400" dirty="0" err="1"/>
              <a:t>caproate</a:t>
            </a:r>
            <a:r>
              <a:rPr lang="en-US" sz="2400" dirty="0"/>
              <a:t> 250 mg</a:t>
            </a:r>
          </a:p>
          <a:p>
            <a:r>
              <a:rPr lang="en-US" sz="2800" dirty="0"/>
              <a:t>Eradicate infection</a:t>
            </a:r>
          </a:p>
          <a:p>
            <a:r>
              <a:rPr lang="en-US" sz="2800" dirty="0"/>
              <a:t>Embryo reduction</a:t>
            </a:r>
          </a:p>
          <a:p>
            <a:r>
              <a:rPr lang="en-US" sz="2800" dirty="0"/>
              <a:t>Avoid stress </a:t>
            </a:r>
          </a:p>
          <a:p>
            <a:r>
              <a:rPr lang="en-US" sz="2800" dirty="0"/>
              <a:t>Cervical </a:t>
            </a:r>
            <a:r>
              <a:rPr lang="en-US" sz="2800" dirty="0" err="1"/>
              <a:t>cerclage</a:t>
            </a:r>
            <a:r>
              <a:rPr lang="en-US" sz="2800" dirty="0"/>
              <a:t> </a:t>
            </a:r>
            <a:r>
              <a:rPr lang="th-TH" sz="2800" dirty="0"/>
              <a:t>ในบางรายที่ปากมดลูกสั้นกว่า </a:t>
            </a:r>
            <a:r>
              <a:rPr lang="en-US" sz="2800" dirty="0"/>
              <a:t>15 </a:t>
            </a:r>
            <a:r>
              <a:rPr lang="th-TH" sz="2800" dirty="0"/>
              <a:t>มม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2592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69387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626" y="2686627"/>
            <a:ext cx="8825659" cy="3935846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การเจ็บครรภ์และการคลอดก่อนอายุครรภ์จะครบ </a:t>
            </a:r>
            <a:r>
              <a:rPr lang="en-US" dirty="0"/>
              <a:t>37</a:t>
            </a:r>
            <a:r>
              <a:rPr lang="th-TH" dirty="0"/>
              <a:t> สัปดาห์บริบูรณ์ </a:t>
            </a:r>
            <a:endParaRPr lang="en-US" dirty="0"/>
          </a:p>
          <a:p>
            <a:r>
              <a:rPr lang="th-TH" dirty="0"/>
              <a:t>ในประเทศไทย </a:t>
            </a:r>
            <a:r>
              <a:rPr lang="en-US" dirty="0"/>
              <a:t>28 </a:t>
            </a:r>
            <a:r>
              <a:rPr lang="th-TH" dirty="0"/>
              <a:t>สัปดาห์น้ำหนัก</a:t>
            </a:r>
            <a:r>
              <a:rPr lang="en-US" dirty="0"/>
              <a:t> 1000 </a:t>
            </a:r>
            <a:r>
              <a:rPr lang="th-TH" dirty="0"/>
              <a:t>กรัม</a:t>
            </a:r>
          </a:p>
          <a:p>
            <a:r>
              <a:rPr lang="en-US" dirty="0"/>
              <a:t>MSMC 24</a:t>
            </a:r>
            <a:r>
              <a:rPr lang="th-TH" dirty="0"/>
              <a:t> สัปดาห์ น้ำหนัก </a:t>
            </a:r>
            <a:r>
              <a:rPr lang="en-US" dirty="0"/>
              <a:t>600</a:t>
            </a:r>
            <a:r>
              <a:rPr lang="th-TH" dirty="0"/>
              <a:t> กรัม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จำแนกได้เป็น </a:t>
            </a:r>
          </a:p>
          <a:p>
            <a:pPr marL="0" indent="0">
              <a:buNone/>
            </a:pPr>
            <a:r>
              <a:rPr lang="en-US" dirty="0"/>
              <a:t>Extremely </a:t>
            </a:r>
            <a:r>
              <a:rPr lang="th-TH" dirty="0"/>
              <a:t>	ก่อน </a:t>
            </a:r>
            <a:r>
              <a:rPr lang="en-US" dirty="0"/>
              <a:t>28</a:t>
            </a:r>
            <a:r>
              <a:rPr lang="th-TH" dirty="0"/>
              <a:t>      สัปดาห์</a:t>
            </a:r>
          </a:p>
          <a:p>
            <a:pPr marL="0" indent="0">
              <a:buNone/>
            </a:pPr>
            <a:r>
              <a:rPr lang="en-US" dirty="0"/>
              <a:t>Very </a:t>
            </a:r>
            <a:r>
              <a:rPr lang="th-TH" dirty="0"/>
              <a:t>		</a:t>
            </a:r>
            <a:r>
              <a:rPr lang="en-US" dirty="0"/>
              <a:t>28 – 32</a:t>
            </a:r>
            <a:r>
              <a:rPr lang="th-TH" dirty="0"/>
              <a:t> </a:t>
            </a:r>
            <a:r>
              <a:rPr lang="en-US" dirty="0"/>
              <a:t> </a:t>
            </a:r>
            <a:r>
              <a:rPr lang="th-TH" dirty="0"/>
              <a:t>สัปดาห์</a:t>
            </a:r>
          </a:p>
          <a:p>
            <a:pPr marL="0" indent="0">
              <a:buNone/>
            </a:pPr>
            <a:r>
              <a:rPr lang="en-US" dirty="0"/>
              <a:t>Moderate 	32 – 34</a:t>
            </a:r>
            <a:r>
              <a:rPr lang="th-TH" dirty="0"/>
              <a:t>   สัปดาห์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Late		</a:t>
            </a:r>
            <a:r>
              <a:rPr lang="th-TH" dirty="0"/>
              <a:t>หลัง </a:t>
            </a:r>
            <a:r>
              <a:rPr lang="en-US" dirty="0"/>
              <a:t>   34</a:t>
            </a:r>
            <a:r>
              <a:rPr lang="th-TH" dirty="0"/>
              <a:t> 	สัปดาห์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1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เจ็บครรภ์คลอดก่อนกำหนดเอง </a:t>
            </a:r>
            <a:r>
              <a:rPr lang="en-US" sz="3200" dirty="0"/>
              <a:t>(</a:t>
            </a:r>
            <a:r>
              <a:rPr lang="th-TH" sz="3200" dirty="0"/>
              <a:t>ถุงน้ำคร่ำยังอยู่</a:t>
            </a:r>
            <a:r>
              <a:rPr lang="en-US" sz="3200" dirty="0"/>
              <a:t>) </a:t>
            </a:r>
            <a:r>
              <a:rPr lang="th-TH" sz="3200" dirty="0"/>
              <a:t>พบบ่อยที่สุด</a:t>
            </a:r>
          </a:p>
          <a:p>
            <a:r>
              <a:rPr lang="th-TH" sz="3200" dirty="0"/>
              <a:t>เจ็บครรภ์คลอดก่อนกำหนดเองตามหลังการแตกของถุงน้ำคร่ำ</a:t>
            </a:r>
          </a:p>
          <a:p>
            <a:r>
              <a:rPr lang="th-TH" sz="3200" dirty="0"/>
              <a:t>การคลอดก่อนกำหนดโดยความจงใจชักนำการคลอดเนื่องจากมีข้อบ่งชี้ เช่น </a:t>
            </a:r>
            <a:r>
              <a:rPr lang="en-US" sz="3200" dirty="0"/>
              <a:t>severe PIH</a:t>
            </a:r>
          </a:p>
          <a:p>
            <a:r>
              <a:rPr lang="th-TH" sz="3200" dirty="0"/>
              <a:t>ครรภ์แฝด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926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89646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/>
              <a:t>ส่วนใหญ่ยังไม่ทราบสาเหตแน่ชัด</a:t>
            </a:r>
          </a:p>
          <a:p>
            <a:r>
              <a:rPr lang="en-US" sz="2400" dirty="0"/>
              <a:t>Previous PTL </a:t>
            </a:r>
          </a:p>
          <a:p>
            <a:r>
              <a:rPr lang="en-US" sz="2400" dirty="0"/>
              <a:t>Serious maternal disease</a:t>
            </a:r>
            <a:endParaRPr lang="th-TH" sz="2400" dirty="0"/>
          </a:p>
          <a:p>
            <a:r>
              <a:rPr lang="en-US" sz="2400" dirty="0"/>
              <a:t>Infection </a:t>
            </a:r>
          </a:p>
          <a:p>
            <a:r>
              <a:rPr lang="en-US" sz="2400" dirty="0"/>
              <a:t>Abnormal uterus </a:t>
            </a:r>
          </a:p>
          <a:p>
            <a:r>
              <a:rPr lang="en-US" sz="2400" dirty="0"/>
              <a:t>Abnormal cervix</a:t>
            </a:r>
          </a:p>
          <a:p>
            <a:r>
              <a:rPr lang="en-US" sz="2400" dirty="0"/>
              <a:t>Abnormal placenta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254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 of preterm infants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Death </a:t>
            </a:r>
          </a:p>
          <a:p>
            <a:r>
              <a:rPr lang="en-US" dirty="0"/>
              <a:t>Respiratory distress syndrome </a:t>
            </a:r>
          </a:p>
          <a:p>
            <a:r>
              <a:rPr lang="en-US" dirty="0"/>
              <a:t>Necrotizing </a:t>
            </a:r>
            <a:r>
              <a:rPr lang="en-US" dirty="0" err="1"/>
              <a:t>enterocolitis</a:t>
            </a:r>
            <a:r>
              <a:rPr lang="en-US" dirty="0"/>
              <a:t> </a:t>
            </a:r>
          </a:p>
          <a:p>
            <a:r>
              <a:rPr lang="en-US" dirty="0"/>
              <a:t>Infection </a:t>
            </a:r>
          </a:p>
          <a:p>
            <a:r>
              <a:rPr lang="en-US" dirty="0"/>
              <a:t>Periventricular </a:t>
            </a:r>
            <a:r>
              <a:rPr lang="en-US" dirty="0" err="1"/>
              <a:t>leukomalacia</a:t>
            </a:r>
            <a:r>
              <a:rPr lang="en-US" dirty="0"/>
              <a:t> </a:t>
            </a:r>
          </a:p>
          <a:p>
            <a:r>
              <a:rPr lang="en-US" dirty="0" err="1"/>
              <a:t>Intraventricular</a:t>
            </a:r>
            <a:r>
              <a:rPr lang="en-US" dirty="0"/>
              <a:t> hemorrhage </a:t>
            </a:r>
          </a:p>
          <a:p>
            <a:r>
              <a:rPr lang="en-US" dirty="0"/>
              <a:t>Hypothermia , Hypoglycemia </a:t>
            </a:r>
          </a:p>
          <a:p>
            <a:r>
              <a:rPr lang="en-US" dirty="0" err="1"/>
              <a:t>Bronchopulmonary</a:t>
            </a:r>
            <a:r>
              <a:rPr lang="en-US" dirty="0"/>
              <a:t> dysplasia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4686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Screening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884" y="3025811"/>
            <a:ext cx="9108498" cy="326350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Cervical length &lt; 3 cm  at </a:t>
            </a:r>
            <a:r>
              <a:rPr lang="th-TH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16 – 24 </a:t>
            </a:r>
            <a:r>
              <a:rPr lang="en-US" sz="2400" dirty="0" err="1">
                <a:solidFill>
                  <a:srgbClr val="FF0000"/>
                </a:solidFill>
              </a:rPr>
              <a:t>wks</a:t>
            </a:r>
            <a:r>
              <a:rPr lang="th-TH" sz="2400" dirty="0">
                <a:solidFill>
                  <a:srgbClr val="FF00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(normal 4 – 5 cm)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Vaginal and cervical </a:t>
            </a:r>
            <a:r>
              <a:rPr lang="en-US" sz="2400" dirty="0" err="1">
                <a:solidFill>
                  <a:srgbClr val="FF0000"/>
                </a:solidFill>
              </a:rPr>
              <a:t>fibronectin</a:t>
            </a:r>
            <a:r>
              <a:rPr lang="en-US" sz="2400" dirty="0">
                <a:solidFill>
                  <a:srgbClr val="FF0000"/>
                </a:solidFill>
              </a:rPr>
              <a:t> &gt; 50 </a:t>
            </a:r>
            <a:r>
              <a:rPr lang="en-US" sz="2400" dirty="0" err="1">
                <a:solidFill>
                  <a:srgbClr val="FF0000"/>
                </a:solidFill>
              </a:rPr>
              <a:t>ng</a:t>
            </a:r>
            <a:r>
              <a:rPr lang="en-US" sz="2400" dirty="0">
                <a:solidFill>
                  <a:srgbClr val="FF0000"/>
                </a:solidFill>
              </a:rPr>
              <a:t>/ml             22 </a:t>
            </a:r>
            <a:r>
              <a:rPr lang="en-US" sz="2400" dirty="0" err="1">
                <a:solidFill>
                  <a:srgbClr val="FF0000"/>
                </a:solidFill>
              </a:rPr>
              <a:t>wks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Risk scoring system </a:t>
            </a:r>
          </a:p>
          <a:p>
            <a:r>
              <a:rPr lang="en-US" sz="2400" dirty="0"/>
              <a:t>Cervical dilatation 				    26 – 30 </a:t>
            </a:r>
            <a:r>
              <a:rPr lang="en-US" sz="2400" dirty="0" err="1"/>
              <a:t>wks</a:t>
            </a:r>
            <a:endParaRPr lang="en-US" sz="2400" dirty="0"/>
          </a:p>
          <a:p>
            <a:r>
              <a:rPr lang="en-US" sz="2400" dirty="0"/>
              <a:t>Home uterine-activity monitoring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8805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Criteria Preterm Labor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Regular uterine contraction </a:t>
            </a:r>
          </a:p>
          <a:p>
            <a:pPr lvl="1"/>
            <a:r>
              <a:rPr lang="en-US" dirty="0"/>
              <a:t>4 times in 20 minutes </a:t>
            </a:r>
          </a:p>
          <a:p>
            <a:pPr lvl="1"/>
            <a:r>
              <a:rPr lang="en-US" dirty="0"/>
              <a:t>8 times in 60 minutes </a:t>
            </a:r>
          </a:p>
          <a:p>
            <a:r>
              <a:rPr lang="en-US" dirty="0"/>
              <a:t>2. Cervical changed </a:t>
            </a:r>
          </a:p>
          <a:p>
            <a:pPr lvl="1"/>
            <a:r>
              <a:rPr lang="en-US" dirty="0"/>
              <a:t>Dilatation greater 1 cm </a:t>
            </a:r>
          </a:p>
          <a:p>
            <a:pPr lvl="1"/>
            <a:r>
              <a:rPr lang="en-US" dirty="0"/>
              <a:t>Effacement 80%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GA &lt; 37 weeks!!</a:t>
            </a:r>
          </a:p>
        </p:txBody>
      </p:sp>
    </p:spTree>
    <p:extLst>
      <p:ext uri="{BB962C8B-B14F-4D97-AF65-F5344CB8AC3E}">
        <p14:creationId xmlns:p14="http://schemas.microsoft.com/office/powerpoint/2010/main" val="349094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Close observe</a:t>
            </a:r>
          </a:p>
          <a:p>
            <a:r>
              <a:rPr lang="en-US" dirty="0"/>
              <a:t>IV fluid</a:t>
            </a:r>
          </a:p>
          <a:p>
            <a:r>
              <a:rPr lang="en-US" dirty="0"/>
              <a:t>Monitor uterine contraction, FHR</a:t>
            </a:r>
          </a:p>
          <a:p>
            <a:r>
              <a:rPr lang="en-US" dirty="0"/>
              <a:t>PV </a:t>
            </a:r>
            <a:r>
              <a:rPr lang="th-TH" dirty="0"/>
              <a:t>และประเมินประวัติถุงน้ำแตกร่วม</a:t>
            </a:r>
            <a:endParaRPr lang="en-US" dirty="0"/>
          </a:p>
          <a:p>
            <a:r>
              <a:rPr lang="en-US" dirty="0"/>
              <a:t>Cause: cervix, uterine, placenta, infection</a:t>
            </a:r>
          </a:p>
          <a:p>
            <a:r>
              <a:rPr lang="en-US" dirty="0"/>
              <a:t>Review ANC </a:t>
            </a:r>
            <a:r>
              <a:rPr lang="en-US" dirty="0" err="1"/>
              <a:t>Hx</a:t>
            </a:r>
            <a:r>
              <a:rPr lang="en-US" dirty="0"/>
              <a:t>. </a:t>
            </a:r>
            <a:r>
              <a:rPr lang="th-TH" dirty="0"/>
              <a:t>เพื่อดูอายุครรภ์</a:t>
            </a:r>
            <a:endParaRPr lang="en-US" dirty="0"/>
          </a:p>
          <a:p>
            <a:r>
              <a:rPr lang="en-US" dirty="0"/>
              <a:t>Ultrasonography</a:t>
            </a:r>
          </a:p>
          <a:p>
            <a:r>
              <a:rPr lang="en-US" dirty="0" err="1">
                <a:solidFill>
                  <a:srgbClr val="FF0000"/>
                </a:solidFill>
              </a:rPr>
              <a:t>Tocolysis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Corticosteroid</a:t>
            </a:r>
          </a:p>
          <a:p>
            <a:r>
              <a:rPr lang="en-US" dirty="0">
                <a:solidFill>
                  <a:srgbClr val="FF0000"/>
                </a:solidFill>
              </a:rPr>
              <a:t>Antibiotic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3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1258</Words>
  <Application>Microsoft Office PowerPoint</Application>
  <PresentationFormat>Widescreen</PresentationFormat>
  <Paragraphs>220</Paragraphs>
  <Slides>23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Angsana New</vt:lpstr>
      <vt:lpstr>Arial</vt:lpstr>
      <vt:lpstr>Calibri</vt:lpstr>
      <vt:lpstr>Century Gothic</vt:lpstr>
      <vt:lpstr>Cordia New</vt:lpstr>
      <vt:lpstr>Wingdings</vt:lpstr>
      <vt:lpstr>Wingdings 3</vt:lpstr>
      <vt:lpstr>Ion Boardroom</vt:lpstr>
      <vt:lpstr>PowerPoint Presentation</vt:lpstr>
      <vt:lpstr>Preterm labor </vt:lpstr>
      <vt:lpstr>Definition </vt:lpstr>
      <vt:lpstr>Cause </vt:lpstr>
      <vt:lpstr>Cause </vt:lpstr>
      <vt:lpstr>Complication of preterm infants</vt:lpstr>
      <vt:lpstr>Screening </vt:lpstr>
      <vt:lpstr>Diagnostic Criteria Preterm Labor </vt:lpstr>
      <vt:lpstr>Management</vt:lpstr>
      <vt:lpstr>Management </vt:lpstr>
      <vt:lpstr>Tocolytic drug</vt:lpstr>
      <vt:lpstr>Contraindication</vt:lpstr>
      <vt:lpstr>Beta – adrenergic Receptor Agonists</vt:lpstr>
      <vt:lpstr>Beta – adrenergic Receptor Agonists</vt:lpstr>
      <vt:lpstr>Magnesium sulfate</vt:lpstr>
      <vt:lpstr>Prostaglandin synthetase inhibitors</vt:lpstr>
      <vt:lpstr>Prostaglandin synthetase inhibitors</vt:lpstr>
      <vt:lpstr>Calcium channel blockers</vt:lpstr>
      <vt:lpstr>Corticosteroids </vt:lpstr>
      <vt:lpstr>Corticosteroids </vt:lpstr>
      <vt:lpstr>Corticosteroids </vt:lpstr>
      <vt:lpstr>Prevention 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Pawin PPP</dc:creator>
  <cp:lastModifiedBy>Pawin PPP</cp:lastModifiedBy>
  <cp:revision>1</cp:revision>
  <dcterms:created xsi:type="dcterms:W3CDTF">2016-10-28T04:59:29Z</dcterms:created>
  <dcterms:modified xsi:type="dcterms:W3CDTF">2016-10-28T05:28:08Z</dcterms:modified>
</cp:coreProperties>
</file>