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25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31"/>
              <a:t>Body Level One</a:t>
            </a:r>
          </a:p>
          <a:p>
            <a:pPr lvl="1">
              <a:defRPr sz="1800"/>
            </a:pPr>
            <a:r>
              <a:rPr sz="2531"/>
              <a:t>Body Level Two</a:t>
            </a:r>
          </a:p>
          <a:p>
            <a:pPr lvl="2">
              <a:defRPr sz="1800"/>
            </a:pPr>
            <a:r>
              <a:rPr sz="2531"/>
              <a:t>Body Level Three</a:t>
            </a:r>
          </a:p>
          <a:p>
            <a:pPr lvl="3">
              <a:defRPr sz="1800"/>
            </a:pPr>
            <a:r>
              <a:rPr sz="2531"/>
              <a:t>Body Level Four</a:t>
            </a:r>
          </a:p>
          <a:p>
            <a:pPr lvl="4">
              <a:defRPr sz="1800"/>
            </a:pPr>
            <a:r>
              <a:rPr sz="2531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18244415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892970" y="892970"/>
            <a:ext cx="10406063" cy="5072063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531"/>
              <a:t>Body Level One</a:t>
            </a:r>
          </a:p>
          <a:p>
            <a:pPr lvl="1">
              <a:defRPr sz="1800"/>
            </a:pPr>
            <a:r>
              <a:rPr sz="2531"/>
              <a:t>Body Level Two</a:t>
            </a:r>
          </a:p>
          <a:p>
            <a:pPr lvl="2">
              <a:defRPr sz="1800"/>
            </a:pPr>
            <a:r>
              <a:rPr sz="2531"/>
              <a:t>Body Level Three</a:t>
            </a:r>
          </a:p>
          <a:p>
            <a:pPr lvl="3">
              <a:defRPr sz="1800"/>
            </a:pPr>
            <a:r>
              <a:rPr sz="2531"/>
              <a:t>Body Level Four</a:t>
            </a:r>
          </a:p>
          <a:p>
            <a:pPr lvl="4">
              <a:defRPr sz="1800"/>
            </a:pPr>
            <a:r>
              <a:rPr sz="2531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56862900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19-Oct-16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>
                <a:solidFill>
                  <a:schemeClr val="accent2">
                    <a:lumMod val="75000"/>
                  </a:schemeClr>
                </a:solidFill>
              </a:rPr>
              <a:t>polypectomy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Facilitator: Pawin Puapornpong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707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40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011063" y="498764"/>
            <a:ext cx="7989752" cy="881802"/>
          </a:xfrm>
        </p:spPr>
        <p:txBody>
          <a:bodyPr>
            <a:noAutofit/>
          </a:bodyPr>
          <a:lstStyle/>
          <a:p>
            <a:r>
              <a:rPr lang="en-US" sz="4400" b="1" dirty="0" err="1"/>
              <a:t>Polypectomy</a:t>
            </a:r>
            <a:endParaRPr lang="th-TH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202390" y="1876579"/>
            <a:ext cx="846561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US" sz="4000" b="1" dirty="0">
                <a:solidFill>
                  <a:srgbClr val="0070C0"/>
                </a:solidFill>
              </a:rPr>
              <a:t>Indication</a:t>
            </a:r>
            <a:endParaRPr lang="en-US" sz="4000" b="1" baseline="30000" dirty="0">
              <a:solidFill>
                <a:srgbClr val="0070C0"/>
              </a:solidFill>
            </a:endParaRPr>
          </a:p>
          <a:p>
            <a:pPr defTabSz="321457">
              <a:defRPr sz="1800"/>
            </a:pPr>
            <a:r>
              <a:rPr lang="th-TH" sz="2800" dirty="0"/>
              <a:t>	</a:t>
            </a:r>
            <a:r>
              <a:rPr lang="th-TH" sz="2800" dirty="0">
                <a:solidFill>
                  <a:srgbClr val="666666"/>
                </a:solidFill>
                <a:latin typeface="Helvetica"/>
                <a:ea typeface="Helvetica"/>
                <a:cs typeface="Helvetica"/>
                <a:sym typeface="Helvetica"/>
              </a:rPr>
              <a:t>ผู้ป่วยที่มีติ่งเนื้อที่ปากมดลูกหรือติ่งเนื้อที่ยื่นออกมาจากปากมดลูก</a:t>
            </a:r>
          </a:p>
          <a:p>
            <a:endParaRPr lang="th-TH" sz="36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6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Contraindication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92187" y="2809920"/>
            <a:ext cx="93282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lang="th-TH" sz="2800" dirty="0">
                <a:latin typeface="+mj-lt"/>
              </a:rPr>
              <a:t>		</a:t>
            </a:r>
            <a:r>
              <a:rPr lang="en-US" sz="2800" dirty="0">
                <a:latin typeface="+mj-lt"/>
              </a:rPr>
              <a:t>- </a:t>
            </a:r>
            <a:r>
              <a:rPr lang="th-TH" sz="28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ห้ามทำหัตถการการตัดติ่งเนื้อที่ยื่นออกมาจากปากมดลูกในผู้ป่วยที่มีปัญหาเกี่ยวกับการแข็งตัวของเลือด หรือรับประทานสมุนไพรที่มีผลต่อการแข็งตัวของเลือด</a:t>
            </a: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lang="th-TH" sz="28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</a:t>
            </a:r>
            <a:r>
              <a:rPr lang="en-US" sz="28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- </a:t>
            </a:r>
            <a:r>
              <a:rPr lang="th-TH" sz="28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ห้ามทำหัตถการการตัดติ่งเนื้อที่ยื่นออกมาจากปากมดลูกในหญิงตั้งครรภ์ ยกเว้น กรณีที่สงสัยว่าเป็น โรคที่ร้ายแรง เช่น มะเร็งปากมดลูก</a:t>
            </a:r>
          </a:p>
        </p:txBody>
      </p:sp>
    </p:spTree>
    <p:extLst>
      <p:ext uri="{BB962C8B-B14F-4D97-AF65-F5344CB8AC3E}">
        <p14:creationId xmlns:p14="http://schemas.microsoft.com/office/powerpoint/2010/main" val="21068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929890" y="1089958"/>
            <a:ext cx="8738111" cy="25343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defRPr sz="1800"/>
            </a:pPr>
            <a:r>
              <a:rPr sz="3200" b="1" dirty="0" err="1">
                <a:solidFill>
                  <a:srgbClr val="0433FF"/>
                </a:solidFill>
                <a:latin typeface="+mj-lt"/>
                <a:ea typeface="Helvetica"/>
                <a:cs typeface="Helvetica"/>
                <a:sym typeface="Helvetica"/>
              </a:rPr>
              <a:t>ขั้นตอนการทำ</a:t>
            </a:r>
            <a:r>
              <a:rPr sz="3200" b="1" dirty="0">
                <a:solidFill>
                  <a:srgbClr val="0433FF"/>
                </a:solidFill>
                <a:latin typeface="+mj-lt"/>
                <a:ea typeface="Helvetica"/>
                <a:cs typeface="Helvetica"/>
                <a:sym typeface="Helvetica"/>
              </a:rPr>
              <a:t> Cervical </a:t>
            </a:r>
            <a:r>
              <a:rPr sz="3200" b="1" dirty="0" err="1">
                <a:solidFill>
                  <a:srgbClr val="0433FF"/>
                </a:solidFill>
                <a:latin typeface="+mj-lt"/>
                <a:ea typeface="Helvetica"/>
                <a:cs typeface="Helvetica"/>
                <a:sym typeface="Helvetica"/>
              </a:rPr>
              <a:t>polypectomy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defTabSz="321457">
              <a:defRPr sz="1800"/>
            </a:pPr>
            <a:r>
              <a:rPr sz="3200" b="1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การเตรียม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1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เตรียมเครื่องมือเเละอุปกรณ์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2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เตรียมผู้รับการตรวจ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3	</a:t>
            </a:r>
            <a:r>
              <a:rPr sz="320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เตรียม</a:t>
            </a:r>
            <a:r>
              <a:rPr sz="320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ผู้ตรวจ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783077369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solidFill>
                  <a:srgbClr val="0433FF"/>
                </a:solidFill>
                <a:ea typeface="Helvetica"/>
                <a:cs typeface="Helvetica"/>
                <a:sym typeface="Helvetica"/>
              </a:rPr>
              <a:t>การปฏิบัติ</a:t>
            </a:r>
            <a:endParaRPr lang="en-US" sz="44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736751" y="2905636"/>
            <a:ext cx="909750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lang="th-TH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1</a:t>
            </a:r>
            <a:r>
              <a:rPr lang="en-US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.</a:t>
            </a:r>
            <a:r>
              <a:rPr lang="th-TH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ใช้น้ำยาฆ่าเชื้อทำความสะอาดบริเวณอวัยวะสืบพันธุ์ภายนอก</a:t>
            </a: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lang="th-TH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2</a:t>
            </a:r>
            <a:r>
              <a:rPr lang="en-US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.</a:t>
            </a:r>
            <a:r>
              <a:rPr lang="th-TH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ถ่างขยายช่องคลอดด้วย </a:t>
            </a:r>
            <a:r>
              <a:rPr lang="en-US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Bivalve speculum</a:t>
            </a: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lang="en-US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3.	</a:t>
            </a:r>
            <a:r>
              <a:rPr lang="th-TH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ประเมินขนาดขั้วของติ่งเนื้อ โดยใช้ไม้พันสำลีหรือ </a:t>
            </a:r>
            <a:r>
              <a:rPr lang="en-US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Ring forceps </a:t>
            </a:r>
            <a:r>
              <a:rPr lang="th-TH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ช่วยขยับติ่งเนื้อเพื่อให้เห็นขั้วได้ชัดขึ้น</a:t>
            </a: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lang="th-TH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4</a:t>
            </a:r>
            <a:r>
              <a:rPr lang="en-US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.</a:t>
            </a:r>
            <a:r>
              <a:rPr lang="th-TH" sz="28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ทำความสะอาดบริเวณช่องคลอดและปาดมดลูกด้วยน้ำยาฆ่าเชื้อ</a:t>
            </a:r>
          </a:p>
        </p:txBody>
      </p:sp>
    </p:spTree>
    <p:extLst>
      <p:ext uri="{BB962C8B-B14F-4D97-AF65-F5344CB8AC3E}">
        <p14:creationId xmlns:p14="http://schemas.microsoft.com/office/powerpoint/2010/main" val="16583852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929889" y="737487"/>
            <a:ext cx="8545607" cy="45041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5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ถ้าเป็น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cervical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หรือ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endocervical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polyp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ที่ขั้วมีขนาดเล็ก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ให้จับติ่งเนื้อด้วย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ring forceps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และทำการหมุนบิดขั้วพร้อมกับออกแรงดึงเล็กน้อย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จนกระทั่งติ่งเนื้อหลุดออกมา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ถ้าขั้วมีขนาดใหญ่ต้องทำหัตถการในห้องผ่าตัด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และผูกขั้วด้วย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absorbable suture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แล้วตัดแทนการบิดขั้ว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หรือทำการตัดในขณะทำ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Hysteroscopy</a:t>
            </a: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6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นำติ่งเนื้อวางไว้บนผ้ากอซหรือส่งให้ผู้ช่วย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838044347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730409" y="1448785"/>
            <a:ext cx="864805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7</a:t>
            </a:r>
            <a:r>
              <a:rPr lang="en-US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.</a:t>
            </a: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ใช้ผ้ากอซหรือสำลีเช็ดบริเวณฐานของขั้วที่ตัดออกไป ถ้ามีเลือดออกให้ทำการกดห้ามเลือดไว้ชั่วครู่ กรณีที่เลือดไม่หยุดไหล สามารถใช้ </a:t>
            </a:r>
            <a:r>
              <a:rPr lang="en-US" sz="3200" dirty="0" err="1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Monsel's</a:t>
            </a:r>
            <a:r>
              <a:rPr lang="en-US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 solution </a:t>
            </a: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หรือ </a:t>
            </a:r>
            <a:r>
              <a:rPr lang="en-US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silver nitrate </a:t>
            </a: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ป้ายบริเวณแผลเพื่อทำการห้ามเลือด</a:t>
            </a: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8</a:t>
            </a:r>
            <a:r>
              <a:rPr lang="en-US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.</a:t>
            </a: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ถอด </a:t>
            </a:r>
            <a:r>
              <a:rPr lang="en-US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Bivalve speculum </a:t>
            </a: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ออกจากช่องคลอด</a:t>
            </a: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9</a:t>
            </a:r>
            <a:r>
              <a:rPr lang="en-US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.</a:t>
            </a: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	ส่งชิ้นเนื้อตรวจทางพยาธิวิทยา</a:t>
            </a:r>
          </a:p>
          <a:p>
            <a:pPr defTabSz="321457">
              <a:defRPr sz="1800"/>
            </a:pPr>
            <a:r>
              <a:rPr lang="th-TH" sz="3200" dirty="0">
                <a:solidFill>
                  <a:srgbClr val="666666"/>
                </a:solidFill>
                <a:ea typeface="Helvetica"/>
                <a:cs typeface="Helvetica"/>
                <a:sym typeface="Helvetica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37388825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625" dirty="0">
                <a:solidFill>
                  <a:srgbClr val="0070C0"/>
                </a:solidFill>
              </a:rPr>
              <a:t>complication 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1982529" y="3241964"/>
            <a:ext cx="7804548" cy="160789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  <a:defRPr sz="1800"/>
            </a:pPr>
            <a:r>
              <a:rPr sz="4000" dirty="0"/>
              <a:t>1 bleeding</a:t>
            </a:r>
          </a:p>
          <a:p>
            <a:pPr marL="0" indent="0">
              <a:buNone/>
              <a:defRPr sz="1800"/>
            </a:pPr>
            <a:r>
              <a:rPr sz="4000" dirty="0"/>
              <a:t>2 infection</a:t>
            </a:r>
          </a:p>
        </p:txBody>
      </p:sp>
    </p:spTree>
    <p:extLst>
      <p:ext uri="{BB962C8B-B14F-4D97-AF65-F5344CB8AC3E}">
        <p14:creationId xmlns:p14="http://schemas.microsoft.com/office/powerpoint/2010/main" val="406081851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/>
        </p:nvSpPr>
        <p:spPr>
          <a:xfrm>
            <a:off x="1943471" y="443701"/>
            <a:ext cx="8793801" cy="59814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5719" tIns="35719" rIns="35719" bIns="35719" anchor="ctr">
            <a:spAutoFit/>
          </a:bodyPr>
          <a:lstStyle/>
          <a:p>
            <a:pPr defTabSz="321457">
              <a:defRPr sz="1800"/>
            </a:pPr>
            <a:endParaRPr sz="3200" b="1" dirty="0">
              <a:solidFill>
                <a:srgbClr val="0433FF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defTabSz="321457">
              <a:defRPr sz="1800"/>
            </a:pPr>
            <a:r>
              <a:rPr sz="3200" b="1" dirty="0" err="1">
                <a:solidFill>
                  <a:srgbClr val="0433FF"/>
                </a:solidFill>
                <a:latin typeface="+mj-lt"/>
                <a:ea typeface="Helvetica"/>
                <a:cs typeface="Helvetica"/>
                <a:sym typeface="Helvetica"/>
              </a:rPr>
              <a:t>การให้คำแนะนำผู้ป่วยหลังทำหัตถการ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1</a:t>
            </a:r>
            <a:r>
              <a:rPr lang="en-US"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.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อาจมีเลือดออกหรือคราบน้ำยาห้ามเลือดออกจากช่องคลอดได้เล็กน้อยภายหลังจากการทำหัตถการ</a:t>
            </a: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2</a:t>
            </a:r>
            <a:r>
              <a:rPr lang="en-US"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.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ห้ามสวนล้างช่องคลอด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ใช้ผ้าอนามัยแบบสอด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หรือมีเพศสัมพันธ์เป็นเวลาอย่างน้อย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 1 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สัปดาห์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3</a:t>
            </a:r>
            <a:r>
              <a:rPr lang="en-US"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.</a:t>
            </a: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กรณีที่มีอาการดังต่อไปนี้ให้กลับมาพบแพทย์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642915" indent="-642915" defTabSz="321457">
              <a:tabLst>
                <a:tab pos="419680" algn="l"/>
                <a:tab pos="642915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มีเลือดออกมาก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642915" indent="-642915" defTabSz="321457">
              <a:tabLst>
                <a:tab pos="419680" algn="l"/>
                <a:tab pos="642915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มีตกขาวมีกลิ่นหรือมีลักษณะคล้ายหนอง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642915" indent="-642915" defTabSz="321457">
              <a:tabLst>
                <a:tab pos="419680" algn="l"/>
                <a:tab pos="642915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มีอาการปวดท้องน้อย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642915" indent="-642915" defTabSz="321457">
              <a:tabLst>
                <a:tab pos="419680" algn="l"/>
                <a:tab pos="642915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	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มีไข้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  <a:p>
            <a:pPr marL="321457" indent="-321457" defTabSz="321457">
              <a:tabLst>
                <a:tab pos="98223" algn="l"/>
                <a:tab pos="321457" algn="l"/>
              </a:tabLst>
              <a:defRPr sz="1800"/>
            </a:pPr>
            <a:r>
              <a:rPr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	4	</a:t>
            </a:r>
            <a:r>
              <a:rPr lang="en-US" sz="3200" dirty="0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.</a:t>
            </a:r>
            <a:r>
              <a:rPr sz="3200" dirty="0" err="1">
                <a:solidFill>
                  <a:srgbClr val="666666"/>
                </a:solidFill>
                <a:latin typeface="+mj-lt"/>
                <a:ea typeface="Helvetica"/>
                <a:cs typeface="Helvetica"/>
                <a:sym typeface="Helvetica"/>
              </a:rPr>
              <a:t>ให้มาฟังผลชิ้นเนื้อทางพยาธิวิทยาตามวันและเวลาที่นัด</a:t>
            </a:r>
            <a:endParaRPr sz="3200" dirty="0">
              <a:solidFill>
                <a:srgbClr val="666666"/>
              </a:solidFill>
              <a:latin typeface="+mj-lt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68858565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11</TotalTime>
  <Words>33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Cordia New</vt:lpstr>
      <vt:lpstr>Gill Sans MT</vt:lpstr>
      <vt:lpstr>Helvetica</vt:lpstr>
      <vt:lpstr>Parcel</vt:lpstr>
      <vt:lpstr>polypectomy</vt:lpstr>
      <vt:lpstr>Polypectomy</vt:lpstr>
      <vt:lpstr>Contraindication</vt:lpstr>
      <vt:lpstr>PowerPoint Presentation</vt:lpstr>
      <vt:lpstr>การปฏิบัติ</vt:lpstr>
      <vt:lpstr>PowerPoint Presentation</vt:lpstr>
      <vt:lpstr>PowerPoint Presentation</vt:lpstr>
      <vt:lpstr>complication 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polypectomy</dc:title>
  <dc:creator>Pawin PPP</dc:creator>
  <cp:lastModifiedBy>Pawin PPP</cp:lastModifiedBy>
  <cp:revision>1</cp:revision>
  <dcterms:created xsi:type="dcterms:W3CDTF">2016-10-19T04:58:34Z</dcterms:created>
  <dcterms:modified xsi:type="dcterms:W3CDTF">2016-10-19T05:10:15Z</dcterms:modified>
</cp:coreProperties>
</file>