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256" r:id="rId2"/>
    <p:sldId id="300" r:id="rId3"/>
    <p:sldId id="301" r:id="rId4"/>
    <p:sldId id="303" r:id="rId5"/>
    <p:sldId id="259" r:id="rId6"/>
    <p:sldId id="260" r:id="rId7"/>
    <p:sldId id="261" r:id="rId8"/>
    <p:sldId id="308" r:id="rId9"/>
    <p:sldId id="309" r:id="rId10"/>
    <p:sldId id="310" r:id="rId11"/>
    <p:sldId id="262" r:id="rId12"/>
    <p:sldId id="263" r:id="rId13"/>
    <p:sldId id="264" r:id="rId14"/>
    <p:sldId id="312" r:id="rId15"/>
    <p:sldId id="311" r:id="rId16"/>
    <p:sldId id="313" r:id="rId17"/>
    <p:sldId id="267" r:id="rId18"/>
    <p:sldId id="268" r:id="rId19"/>
    <p:sldId id="298" r:id="rId20"/>
    <p:sldId id="299" r:id="rId21"/>
    <p:sldId id="269" r:id="rId22"/>
    <p:sldId id="294" r:id="rId23"/>
    <p:sldId id="295" r:id="rId24"/>
    <p:sldId id="296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304" r:id="rId35"/>
    <p:sldId id="305" r:id="rId36"/>
    <p:sldId id="306" r:id="rId37"/>
    <p:sldId id="307" r:id="rId38"/>
    <p:sldId id="282" r:id="rId39"/>
    <p:sldId id="283" r:id="rId40"/>
    <p:sldId id="284" r:id="rId41"/>
    <p:sldId id="285" r:id="rId42"/>
    <p:sldId id="286" r:id="rId43"/>
    <p:sldId id="289" r:id="rId44"/>
    <p:sldId id="290" r:id="rId45"/>
    <p:sldId id="291" r:id="rId46"/>
    <p:sldId id="292" r:id="rId47"/>
    <p:sldId id="293" r:id="rId48"/>
    <p:sldId id="288" r:id="rId49"/>
    <p:sldId id="314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45" autoAdjust="0"/>
  </p:normalViewPr>
  <p:slideViewPr>
    <p:cSldViewPr snapToGrid="0" snapToObjects="1">
      <p:cViewPr varScale="1">
        <p:scale>
          <a:sx n="55" d="100"/>
          <a:sy n="55" d="100"/>
        </p:scale>
        <p:origin x="17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C1CC0-C797-CC44-A53C-E7B2F2D54365}" type="datetimeFigureOut">
              <a:rPr lang="en-US" smtClean="0"/>
              <a:pPr/>
              <a:t>28-Oct-16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84E83-D8AE-3142-8228-5AC122C24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61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th/url?sa=t&amp;rct=j&amp;q&amp;esrc=s&amp;source=web&amp;cd=6&amp;cad=rja&amp;uact=8&amp;ved=0CEsQFjAFahUKEwi0iO_1xrDHAhUDG44KHZw7Cb8&amp;url=https://www.ranzcog.edu.au/doc/hormone-replacement-therapy-advice.html&amp;ei=Cg7SVbTbDoO2uASc96T4Cw&amp;usg=AFQjCNGbVGffNs5u7oGQl0Ns3pD4Qro3Hw&amp;bvm=bv.99804247,d.c2E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84E83-D8AE-3142-8228-5AC122C2444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reference.medscape.com</a:t>
            </a:r>
            <a:r>
              <a:rPr lang="en-US" dirty="0"/>
              <a:t>/drug/nolvadex-soltamox-tamoxifen-342183</a:t>
            </a:r>
          </a:p>
          <a:p>
            <a:r>
              <a:rPr lang="en-US" dirty="0"/>
              <a:t>Breast cancer</a:t>
            </a:r>
          </a:p>
          <a:p>
            <a:r>
              <a:rPr lang="en-US" dirty="0"/>
              <a:t>	-Treatment of metastatic breast cancer (estrogen receptor positive tumors = more benefit)</a:t>
            </a:r>
          </a:p>
          <a:p>
            <a:r>
              <a:rPr lang="en-US" dirty="0"/>
              <a:t>	-Adjuvant treatment of node-positive and axillary node-negative breast cancer in postmenopausal women following mastectomy, axillary dissection and breast irradiation	</a:t>
            </a:r>
          </a:p>
          <a:p>
            <a:r>
              <a:rPr lang="en-US" dirty="0"/>
              <a:t>	-Adjuvant treatment to reduces occurrence of contralateral breast cancer</a:t>
            </a:r>
          </a:p>
          <a:p>
            <a:r>
              <a:rPr lang="en-US" dirty="0"/>
              <a:t>Ductal</a:t>
            </a:r>
            <a:r>
              <a:rPr lang="en-US" baseline="0" dirty="0"/>
              <a:t> carcinoma in situ</a:t>
            </a:r>
          </a:p>
          <a:p>
            <a:r>
              <a:rPr lang="en-US" baseline="0" dirty="0"/>
              <a:t>	-ductal carcinoma in situ following breast surgery and radiation to reduce risk of invasive breast cancer</a:t>
            </a:r>
          </a:p>
          <a:p>
            <a:endParaRPr lang="en-US" baseline="0" dirty="0"/>
          </a:p>
          <a:p>
            <a:r>
              <a:rPr lang="en-US" baseline="0" dirty="0"/>
              <a:t>Breast cancer prevention</a:t>
            </a:r>
          </a:p>
          <a:p>
            <a:r>
              <a:rPr lang="en-US" baseline="0" dirty="0"/>
              <a:t>	-reduce incidence of breast cancer in women at high risk (age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≥35 years with a 5-year predicted risk of breast cancer ≥1.67%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6E342-69A4-B84D-92FE-F107C815996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96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 risk of breast cancer is defined as at least 1 breast biopsy showing lobular carcinoma in situ (LCIS) or atypical hyperplasia, 1 or more first-degree relatives with breast cancer, or a 5-year predicted risk of breast cancer &gt;1.66% (based on the modified Gail model)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6E342-69A4-B84D-92FE-F107C815996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23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84E83-D8AE-3142-8228-5AC122C2444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86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MHT is also effective and appropriate for the prevention of osteoporosis related fracture in at risk women within 10 years of the menopause</a:t>
            </a:r>
          </a:p>
          <a:p>
            <a:r>
              <a:rPr lang="en-US" dirty="0"/>
              <a:t>The risk of VTE and stroke increases with oral MHT but the absolute risk is rare before age 60.</a:t>
            </a:r>
          </a:p>
          <a:p>
            <a:r>
              <a:rPr lang="en-US" dirty="0"/>
              <a:t>In women within 10 years of the menopause MHT does not increase the risk of coronary heart disease.</a:t>
            </a:r>
          </a:p>
          <a:p>
            <a:r>
              <a:rPr lang="en-US" dirty="0"/>
              <a:t>Combined MHT use for more than 5 years may be associated with an increased risk of breast cancer. This risk appears to be related to the use of a Progestogen and duration of therapy.</a:t>
            </a:r>
          </a:p>
          <a:p>
            <a:r>
              <a:rPr lang="en-US" dirty="0" err="1"/>
              <a:t>Oestrogen</a:t>
            </a:r>
            <a:r>
              <a:rPr lang="en-US" dirty="0"/>
              <a:t> only MHT does not increase risk of breast cancer</a:t>
            </a:r>
          </a:p>
          <a:p>
            <a:r>
              <a:rPr lang="en-US" dirty="0" err="1"/>
              <a:t>Oestrogen</a:t>
            </a:r>
            <a:r>
              <a:rPr lang="en-US" dirty="0"/>
              <a:t> only therapy is appropriate for women who have undergone. Hysterectomy. </a:t>
            </a:r>
            <a:r>
              <a:rPr lang="en-US" dirty="0" err="1"/>
              <a:t>Oestrogen</a:t>
            </a:r>
            <a:r>
              <a:rPr lang="en-US" dirty="0"/>
              <a:t> plus Progestogen should be used in women with an intact uterus.</a:t>
            </a:r>
          </a:p>
          <a:p>
            <a:endParaRPr lang="en-US" dirty="0"/>
          </a:p>
          <a:p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google.co.th/url?sa=t&amp;rct=j&amp;q=&amp;esrc=s&amp;source=web&amp;cd=6&amp;cad=rja&amp;uact=8&amp;ved=0CEsQFjAFahUKEwi0iO_1xrDHAhUDG44KHZw7Cb8&amp;url=https%3A%2F%2Fwww.ranzcog.edu.au%2Fdoc%2Fhormone-replacement-therapy-advice.html&amp;ei=Cg7SVbTbDoO2uASc96T4Cw&amp;usg=AFQjCNGbVGffNs5u7oGQl0Ns3pD4Qro3Hw&amp;bvm=bv.99804247,d.c2E</a:t>
            </a:r>
            <a:endParaRPr lang="en-US" sz="1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http://emedicine.medscape.com/article/276104-overview#a6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D1584-B8FA-46AA-B53B-BA1D97554D74}" type="slidenum">
              <a:rPr lang="th-TH" smtClean="0"/>
              <a:pPr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73233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http://reference.medscape.com/drug/estrace-vivelle-dot-estradiol-342766#4</a:t>
            </a:r>
          </a:p>
          <a:p>
            <a:endParaRPr lang="en-US" dirty="0"/>
          </a:p>
          <a:p>
            <a:r>
              <a:rPr lang="en-US" dirty="0"/>
              <a:t>http://reference.medscape.com/drug/estrogens-esterified-menest-342778</a:t>
            </a:r>
          </a:p>
          <a:p>
            <a:endParaRPr lang="en-US" dirty="0"/>
          </a:p>
          <a:p>
            <a:r>
              <a:rPr lang="en-US" dirty="0"/>
              <a:t>http://reference.medscape.com/drug/duavee-bazedoxifene-conjugated-estrogens-999876</a:t>
            </a:r>
          </a:p>
          <a:p>
            <a:endParaRPr lang="en-US" dirty="0"/>
          </a:p>
          <a:p>
            <a:r>
              <a:rPr lang="en-US" dirty="0"/>
              <a:t>http://reference.medscape.com/drug/premarin-estrogens-conjugated-342771</a:t>
            </a:r>
          </a:p>
          <a:p>
            <a:endParaRPr lang="en-US" dirty="0"/>
          </a:p>
          <a:p>
            <a:r>
              <a:rPr lang="en-US" dirty="0"/>
              <a:t>http://reference.medscape.com/drug/premarin-vaginal-cream-conjugated-estrogens-vaginal-999949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D1584-B8FA-46AA-B53B-BA1D97554D74}" type="slidenum">
              <a:rPr lang="th-TH" smtClean="0"/>
              <a:pPr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3512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5818" indent="-28300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2027" indent="-22640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4838" indent="-22640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7649" indent="-22640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0460" indent="-2264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3271" indent="-2264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6082" indent="-2264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8892" indent="-2264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A6E06F-A3AB-4EF1-BD18-BAD879CACFE5}" type="slidenum">
              <a:rPr lang="en-US"/>
              <a:pPr eaLnBrk="1" hangingPunct="1"/>
              <a:t>33</a:t>
            </a:fld>
            <a:endParaRPr lang="en-US"/>
          </a:p>
        </p:txBody>
      </p:sp>
      <p:sp>
        <p:nvSpPr>
          <p:cNvPr id="128003" name="Rectangle 2"/>
          <p:cNvSpPr>
            <a:spLocks noChangeArrowheads="1"/>
          </p:cNvSpPr>
          <p:nvPr/>
        </p:nvSpPr>
        <p:spPr bwMode="auto">
          <a:xfrm>
            <a:off x="4164403" y="1"/>
            <a:ext cx="3184912" cy="45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562" tIns="45281" rIns="90562" bIns="45281" anchor="ctr"/>
          <a:lstStyle/>
          <a:p>
            <a:endParaRPr lang="en-US"/>
          </a:p>
        </p:txBody>
      </p:sp>
      <p:sp>
        <p:nvSpPr>
          <p:cNvPr id="128004" name="Rectangle 3"/>
          <p:cNvSpPr>
            <a:spLocks noChangeArrowheads="1"/>
          </p:cNvSpPr>
          <p:nvPr/>
        </p:nvSpPr>
        <p:spPr bwMode="auto">
          <a:xfrm>
            <a:off x="4164403" y="8685856"/>
            <a:ext cx="3184912" cy="45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906" tIns="0" rIns="18906" bIns="0" anchor="b"/>
          <a:lstStyle/>
          <a:p>
            <a:pPr algn="r" defTabSz="929206" eaLnBrk="0" hangingPunct="0"/>
            <a:r>
              <a:rPr lang="en-US" sz="1000" i="1">
                <a:latin typeface="Times New Roman" pitchFamily="1" charset="0"/>
              </a:rPr>
              <a:t>35</a:t>
            </a:r>
          </a:p>
        </p:txBody>
      </p:sp>
      <p:sp>
        <p:nvSpPr>
          <p:cNvPr id="128005" name="Rectangle 4"/>
          <p:cNvSpPr>
            <a:spLocks noChangeArrowheads="1"/>
          </p:cNvSpPr>
          <p:nvPr/>
        </p:nvSpPr>
        <p:spPr bwMode="auto">
          <a:xfrm>
            <a:off x="-1570" y="8685856"/>
            <a:ext cx="3184913" cy="45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562" tIns="45281" rIns="90562" bIns="45281" anchor="ctr"/>
          <a:lstStyle/>
          <a:p>
            <a:endParaRPr lang="en-US"/>
          </a:p>
        </p:txBody>
      </p:sp>
      <p:sp>
        <p:nvSpPr>
          <p:cNvPr id="128006" name="Rectangle 5"/>
          <p:cNvSpPr>
            <a:spLocks noChangeArrowheads="1"/>
          </p:cNvSpPr>
          <p:nvPr/>
        </p:nvSpPr>
        <p:spPr bwMode="auto">
          <a:xfrm>
            <a:off x="-1570" y="1"/>
            <a:ext cx="3184913" cy="45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562" tIns="45281" rIns="90562" bIns="45281" anchor="ctr"/>
          <a:lstStyle/>
          <a:p>
            <a:endParaRPr lang="en-US"/>
          </a:p>
        </p:txBody>
      </p:sp>
      <p:sp>
        <p:nvSpPr>
          <p:cNvPr id="12800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96913"/>
            <a:ext cx="4538662" cy="3405187"/>
          </a:xfr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2800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14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http://emedicine.medscape.com/article/276104-overview</a:t>
            </a:r>
          </a:p>
          <a:p>
            <a:endParaRPr lang="en-US" dirty="0"/>
          </a:p>
          <a:p>
            <a:r>
              <a:rPr lang="en-US" dirty="0"/>
              <a:t>http://reference.medscape.com/drug/aygestin-norethindrone-acetate-342789#5</a:t>
            </a:r>
          </a:p>
          <a:p>
            <a:r>
              <a:rPr lang="en-US" dirty="0"/>
              <a:t>http://reference.medscape.com/drug/depo-provera-depo-subq-provera-104-medroxyprogesterone-342782#5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D1584-B8FA-46AA-B53B-BA1D97554D74}" type="slidenum">
              <a:rPr lang="th-TH" smtClean="0"/>
              <a:pPr/>
              <a:t>34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3293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</a:t>
            </a:r>
            <a:r>
              <a:rPr lang="en-US" baseline="0" dirty="0"/>
              <a:t> progestin to prevent endometrial hyperplasia &amp; carcinoma. – lower rate of this + ovarian CA</a:t>
            </a:r>
          </a:p>
          <a:p>
            <a:r>
              <a:rPr lang="en-US" baseline="0" dirty="0"/>
              <a:t>if pt has underdone hysterectomy then there’s no need.</a:t>
            </a:r>
          </a:p>
          <a:p>
            <a:endParaRPr lang="en-US" baseline="0" dirty="0"/>
          </a:p>
          <a:p>
            <a:r>
              <a:rPr lang="en-US" baseline="0" dirty="0"/>
              <a:t> Cyclical for </a:t>
            </a:r>
            <a:r>
              <a:rPr lang="en-US" baseline="0" dirty="0" err="1"/>
              <a:t>perimenopause</a:t>
            </a:r>
            <a:r>
              <a:rPr lang="en-US" baseline="0" dirty="0"/>
              <a:t> with irregular menstrual cycle + want normal cycle</a:t>
            </a:r>
          </a:p>
          <a:p>
            <a:r>
              <a:rPr lang="en-US" baseline="0" dirty="0"/>
              <a:t>Continuous for 1 </a:t>
            </a:r>
            <a:r>
              <a:rPr lang="en-US" baseline="0" dirty="0" err="1"/>
              <a:t>yr</a:t>
            </a:r>
            <a:r>
              <a:rPr lang="en-US" baseline="0" dirty="0"/>
              <a:t> post menopause + don’t want </a:t>
            </a:r>
            <a:r>
              <a:rPr lang="en-US" baseline="0" dirty="0" err="1"/>
              <a:t>mens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5FB11-CF2C-FB48-8F3D-D0B6B5F7768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95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www.cbh.moph.go.th</a:t>
            </a:r>
            <a:r>
              <a:rPr lang="en-US" dirty="0"/>
              <a:t>/app/intranet/files/km/1385341275_Menopause.pdf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5FB11-CF2C-FB48-8F3D-D0B6B5F7768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13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for: </a:t>
            </a:r>
            <a:r>
              <a:rPr lang="th-TH" dirty="0"/>
              <a:t>หมดปจด.มา </a:t>
            </a:r>
            <a:r>
              <a:rPr lang="en-US" dirty="0"/>
              <a:t>1 </a:t>
            </a:r>
            <a:r>
              <a:rPr lang="th-TH" dirty="0"/>
              <a:t>ปี </a:t>
            </a:r>
            <a:r>
              <a:rPr lang="en-US" dirty="0"/>
              <a:t>+ </a:t>
            </a:r>
            <a:r>
              <a:rPr lang="th-TH" dirty="0"/>
              <a:t>ไม่ต้องการมีอีก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** </a:t>
            </a:r>
            <a:r>
              <a:rPr lang="th-TH" dirty="0"/>
              <a:t>อาจมี </a:t>
            </a:r>
            <a:r>
              <a:rPr lang="en-US" dirty="0"/>
              <a:t>breakthrough bleeding</a:t>
            </a:r>
          </a:p>
          <a:p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www.med.cmu.ac.th</a:t>
            </a:r>
            <a:r>
              <a:rPr lang="en-US" dirty="0"/>
              <a:t>/</a:t>
            </a:r>
            <a:r>
              <a:rPr lang="en-US" dirty="0" err="1"/>
              <a:t>dept</a:t>
            </a:r>
            <a:r>
              <a:rPr lang="en-US" dirty="0"/>
              <a:t>/</a:t>
            </a:r>
            <a:r>
              <a:rPr lang="en-US" dirty="0" err="1"/>
              <a:t>obgyn</a:t>
            </a:r>
            <a:r>
              <a:rPr lang="en-US" dirty="0"/>
              <a:t>/2011/</a:t>
            </a:r>
            <a:r>
              <a:rPr lang="en-US" dirty="0" err="1"/>
              <a:t>index.php?option</a:t>
            </a:r>
            <a:r>
              <a:rPr lang="en-US" dirty="0"/>
              <a:t>=</a:t>
            </a:r>
            <a:r>
              <a:rPr lang="en-US" dirty="0" err="1"/>
              <a:t>com_content&amp;view</a:t>
            </a:r>
            <a:r>
              <a:rPr lang="en-US" dirty="0"/>
              <a:t>=</a:t>
            </a:r>
            <a:r>
              <a:rPr lang="en-US" dirty="0" err="1"/>
              <a:t>article&amp;id</a:t>
            </a:r>
            <a:r>
              <a:rPr lang="en-US" dirty="0"/>
              <a:t>=1009:benefit-and-risk-of-postmenopausal-hormone-therapy&amp;catid=45&amp;Itemid=561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5FB11-CF2C-FB48-8F3D-D0B6B5F7768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04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62D5-7A4A-ED4C-8AFB-15BE5D45EAB2}" type="datetimeFigureOut">
              <a:rPr lang="en-US" smtClean="0"/>
              <a:pPr/>
              <a:t>28-Oct-16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B9BB-770C-8A44-A50D-EE89561FD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9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62D5-7A4A-ED4C-8AFB-15BE5D45EAB2}" type="datetimeFigureOut">
              <a:rPr lang="en-US" smtClean="0"/>
              <a:pPr/>
              <a:t>28-Oct-16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B9BB-770C-8A44-A50D-EE89561FD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8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62D5-7A4A-ED4C-8AFB-15BE5D45EAB2}" type="datetimeFigureOut">
              <a:rPr lang="en-US" smtClean="0"/>
              <a:pPr/>
              <a:t>28-Oct-16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B9BB-770C-8A44-A50D-EE89561FD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57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/>
              <a:t>Body Level One</a:t>
            </a:r>
          </a:p>
          <a:p>
            <a:pPr lvl="1">
              <a:defRPr sz="1800"/>
            </a:pPr>
            <a:r>
              <a:rPr sz="2500"/>
              <a:t>Body Level Two</a:t>
            </a:r>
          </a:p>
          <a:p>
            <a:pPr lvl="2">
              <a:defRPr sz="1800"/>
            </a:pPr>
            <a:r>
              <a:rPr sz="2500"/>
              <a:t>Body Level Three</a:t>
            </a:r>
          </a:p>
          <a:p>
            <a:pPr lvl="3">
              <a:defRPr sz="1800"/>
            </a:pPr>
            <a:r>
              <a:rPr sz="2500"/>
              <a:t>Body Level Four</a:t>
            </a:r>
          </a:p>
          <a:p>
            <a:pPr lvl="4">
              <a:defRPr sz="1800"/>
            </a:pPr>
            <a:r>
              <a:rPr sz="25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97952020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62D5-7A4A-ED4C-8AFB-15BE5D45EAB2}" type="datetimeFigureOut">
              <a:rPr lang="en-US" smtClean="0"/>
              <a:pPr/>
              <a:t>28-Oct-16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B9BB-770C-8A44-A50D-EE89561FD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43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62D5-7A4A-ED4C-8AFB-15BE5D45EAB2}" type="datetimeFigureOut">
              <a:rPr lang="en-US" smtClean="0"/>
              <a:pPr/>
              <a:t>28-Oct-16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B9BB-770C-8A44-A50D-EE89561FD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7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62D5-7A4A-ED4C-8AFB-15BE5D45EAB2}" type="datetimeFigureOut">
              <a:rPr lang="en-US" smtClean="0"/>
              <a:pPr/>
              <a:t>28-Oct-16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B9BB-770C-8A44-A50D-EE89561FD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4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62D5-7A4A-ED4C-8AFB-15BE5D45EAB2}" type="datetimeFigureOut">
              <a:rPr lang="en-US" smtClean="0"/>
              <a:pPr/>
              <a:t>28-Oct-16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B9BB-770C-8A44-A50D-EE89561FD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3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62D5-7A4A-ED4C-8AFB-15BE5D45EAB2}" type="datetimeFigureOut">
              <a:rPr lang="en-US" smtClean="0"/>
              <a:pPr/>
              <a:t>28-Oct-16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B9BB-770C-8A44-A50D-EE89561FD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1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62D5-7A4A-ED4C-8AFB-15BE5D45EAB2}" type="datetimeFigureOut">
              <a:rPr lang="en-US" smtClean="0"/>
              <a:pPr/>
              <a:t>28-Oct-16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B9BB-770C-8A44-A50D-EE89561FD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23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62D5-7A4A-ED4C-8AFB-15BE5D45EAB2}" type="datetimeFigureOut">
              <a:rPr lang="en-US" smtClean="0"/>
              <a:pPr/>
              <a:t>28-Oct-16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B9BB-770C-8A44-A50D-EE89561FD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42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62D5-7A4A-ED4C-8AFB-15BE5D45EAB2}" type="datetimeFigureOut">
              <a:rPr lang="en-US" smtClean="0"/>
              <a:pPr/>
              <a:t>28-Oct-16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B9BB-770C-8A44-A50D-EE89561FD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09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2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C62D5-7A4A-ED4C-8AFB-15BE5D45EAB2}" type="datetimeFigureOut">
              <a:rPr lang="en-US" smtClean="0"/>
              <a:pPr/>
              <a:t>28-Oct-16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BB9BB-770C-8A44-A50D-EE89561FD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?term=Assouline%20S%5bAuthor%5d&amp;cauthor=true&amp;cauthor_uid=18081598" TargetMode="External"/><Relationship Id="rId2" Type="http://schemas.openxmlformats.org/officeDocument/2006/relationships/hyperlink" Target="http://www.ncbi.nlm.nih.gov/pubmed/?term=Dell'Aniello%20S%5bAuthor%5d&amp;cauthor=true&amp;cauthor_uid=1808159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/?term=Bushnell%20C%5bauth%5d" TargetMode="External"/><Relationship Id="rId5" Type="http://schemas.openxmlformats.org/officeDocument/2006/relationships/hyperlink" Target="http://www.ncbi.nlm.nih.gov/pubmed/18081598" TargetMode="External"/><Relationship Id="rId4" Type="http://schemas.openxmlformats.org/officeDocument/2006/relationships/hyperlink" Target="http://www.ncbi.nlm.nih.gov/pubmed/?term=Suissa%20S%5bAuthor%5d&amp;cauthor=true&amp;cauthor_uid=18081598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5500" y="1651000"/>
            <a:ext cx="7874000" cy="2539999"/>
          </a:xfrm>
          <a:solidFill>
            <a:schemeClr val="accent1">
              <a:lumMod val="40000"/>
              <a:lumOff val="60000"/>
              <a:alpha val="50000"/>
            </a:schemeClr>
          </a:solidFill>
        </p:spPr>
        <p:txBody>
          <a:bodyPr/>
          <a:lstStyle/>
          <a:p>
            <a:r>
              <a:rPr lang="en-US" dirty="0" err="1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Perimenopause</a:t>
            </a:r>
            <a:r>
              <a:rPr lang="en-US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&amp; </a:t>
            </a:r>
            <a:r>
              <a:rPr lang="en-US" dirty="0" err="1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Postmenopause</a:t>
            </a:r>
            <a:r>
              <a:rPr lang="en-US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Women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200" y="4906108"/>
            <a:ext cx="4519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Facilitator: Pawin Puapornpong</a:t>
            </a:r>
          </a:p>
        </p:txBody>
      </p:sp>
    </p:spTree>
    <p:extLst>
      <p:ext uri="{BB962C8B-B14F-4D97-AF65-F5344CB8AC3E}">
        <p14:creationId xmlns:p14="http://schemas.microsoft.com/office/powerpoint/2010/main" val="358790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Long term impacts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2"/>
              <a:buChar char="²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Cardiovascular diseases &amp; MI</a:t>
            </a:r>
          </a:p>
          <a:p>
            <a:pPr lvl="1">
              <a:buFont typeface="Courier New"/>
              <a:buChar char="o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Estrogen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fn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to </a:t>
            </a:r>
            <a:r>
              <a:rPr lang="en-US" dirty="0">
                <a:latin typeface="Helvetica" panose="020B0604020202020204" pitchFamily="34" charset="0"/>
                <a:ea typeface="Wingdings"/>
                <a:cs typeface="Helvetica" panose="020B0604020202020204" pitchFamily="34" charset="0"/>
                <a:sym typeface="Wingdings"/>
              </a:rPr>
              <a:t>LDL  HDL</a:t>
            </a:r>
          </a:p>
          <a:p>
            <a:pPr lvl="1">
              <a:buFont typeface="Courier New"/>
              <a:buChar char="o"/>
            </a:pPr>
            <a:r>
              <a:rPr lang="en-US" dirty="0">
                <a:latin typeface="Helvetica" panose="020B0604020202020204" pitchFamily="34" charset="0"/>
                <a:ea typeface="Wingdings"/>
                <a:cs typeface="Helvetica" panose="020B0604020202020204" pitchFamily="34" charset="0"/>
                <a:sym typeface="Wingdings"/>
              </a:rPr>
              <a:t>Thus, estrogen = increasing the risk of atherosclerosis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charset="2"/>
              <a:buChar char="²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Osteoporosis </a:t>
            </a:r>
          </a:p>
          <a:p>
            <a:pPr lvl="1">
              <a:buFont typeface="Courier New"/>
              <a:buChar char="o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Due to </a:t>
            </a:r>
            <a:r>
              <a:rPr lang="en-US" dirty="0">
                <a:latin typeface="Helvetica" panose="020B0604020202020204" pitchFamily="34" charset="0"/>
                <a:ea typeface="Wingdings"/>
                <a:cs typeface="Helvetica" panose="020B0604020202020204" pitchFamily="34" charset="0"/>
                <a:sym typeface="Wingdings"/>
              </a:rPr>
              <a:t> osteoclast activity &amp;  bone </a:t>
            </a:r>
            <a:r>
              <a:rPr lang="en-US" dirty="0" err="1">
                <a:latin typeface="Helvetica" panose="020B0604020202020204" pitchFamily="34" charset="0"/>
                <a:ea typeface="Wingdings"/>
                <a:cs typeface="Helvetica" panose="020B0604020202020204" pitchFamily="34" charset="0"/>
                <a:sym typeface="Wingdings"/>
              </a:rPr>
              <a:t>resorption</a:t>
            </a:r>
            <a:endParaRPr lang="en-US" dirty="0">
              <a:latin typeface="Helvetica" panose="020B0604020202020204" pitchFamily="34" charset="0"/>
              <a:ea typeface="Wingdings"/>
              <a:cs typeface="Helvetica" panose="020B0604020202020204" pitchFamily="34" charset="0"/>
              <a:sym typeface="Wingdings"/>
            </a:endParaRPr>
          </a:p>
          <a:p>
            <a:pPr lvl="1">
              <a:buFont typeface="Courier New"/>
              <a:buChar char="o"/>
            </a:pPr>
            <a:r>
              <a:rPr lang="en-US" dirty="0" err="1">
                <a:latin typeface="Helvetica" panose="020B0604020202020204" pitchFamily="34" charset="0"/>
                <a:ea typeface="Wingdings"/>
                <a:cs typeface="Helvetica" panose="020B0604020202020204" pitchFamily="34" charset="0"/>
                <a:sym typeface="Wingdings"/>
              </a:rPr>
              <a:t>Dx</a:t>
            </a:r>
            <a:r>
              <a:rPr lang="en-US" dirty="0">
                <a:latin typeface="Helvetica" panose="020B0604020202020204" pitchFamily="34" charset="0"/>
                <a:ea typeface="Wingdings"/>
                <a:cs typeface="Helvetica" panose="020B0604020202020204" pitchFamily="34" charset="0"/>
                <a:sym typeface="Wingdings"/>
              </a:rPr>
              <a:t>: Bone Mass Density (BMD) 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charset="2"/>
              <a:buChar char="²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4080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lvl="0">
              <a:defRPr sz="1800"/>
            </a:pPr>
            <a:r>
              <a:rPr sz="5600" dirty="0" err="1">
                <a:latin typeface="Helvetica" panose="020B0604020202020204" pitchFamily="34" charset="0"/>
                <a:cs typeface="Helvetica" panose="020B0604020202020204" pitchFamily="34" charset="0"/>
              </a:rPr>
              <a:t>Postmenopause</a:t>
            </a:r>
            <a:endParaRPr sz="5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669727" y="1830586"/>
            <a:ext cx="8157749" cy="28684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SzTx/>
              <a:buNone/>
            </a:lvl1pPr>
          </a:lstStyle>
          <a:p>
            <a:pPr lvl="0">
              <a:defRPr sz="1800"/>
            </a:pPr>
            <a:r>
              <a:rPr sz="2800" dirty="0">
                <a:latin typeface="Helvetica" panose="020B0604020202020204" pitchFamily="34" charset="0"/>
                <a:cs typeface="Helvetica" panose="020B0604020202020204" pitchFamily="34" charset="0"/>
              </a:rPr>
              <a:t>Meaning : วัยหลังหมดระดู </a:t>
            </a:r>
            <a:r>
              <a:rPr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โดยนับหลังจากมีประจำเดือนครั้ง</a:t>
            </a:r>
            <a:r>
              <a:rPr lang="th-TH" sz="2800" dirty="0">
                <a:latin typeface="Helvetica" panose="020B0604020202020204" pitchFamily="34" charset="0"/>
                <a:cs typeface="Helvetica" panose="020B0604020202020204" pitchFamily="34" charset="0"/>
              </a:rPr>
              <a:t>สุดท้า</a:t>
            </a:r>
            <a:r>
              <a:rPr sz="2800" dirty="0">
                <a:latin typeface="Helvetica" panose="020B0604020202020204" pitchFamily="34" charset="0"/>
                <a:cs typeface="Helvetica" panose="020B0604020202020204" pitchFamily="34" charset="0"/>
              </a:rPr>
              <a:t>ย 1 ปี</a:t>
            </a:r>
          </a:p>
        </p:txBody>
      </p:sp>
      <p:pic>
        <p:nvPicPr>
          <p:cNvPr id="3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5108" y="3928764"/>
            <a:ext cx="2678907" cy="23663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6892746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lvl="0">
              <a:defRPr sz="1800"/>
            </a:pPr>
            <a:r>
              <a:rPr sz="5600" dirty="0">
                <a:latin typeface="Helvetica" panose="020B0604020202020204" pitchFamily="34" charset="0"/>
                <a:cs typeface="Helvetica" panose="020B0604020202020204" pitchFamily="34" charset="0"/>
              </a:rPr>
              <a:t>Physiological change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253999" y="1515534"/>
            <a:ext cx="6163233" cy="510291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250022" indent="-250022" defTabSz="230021">
              <a:spcBef>
                <a:spcPts val="1617"/>
              </a:spcBef>
              <a:buSzPct val="100000"/>
              <a:buAutoNum type="arabicPeriod"/>
              <a:defRPr sz="1800"/>
            </a:pPr>
            <a:r>
              <a:rPr sz="1600" b="1" dirty="0">
                <a:latin typeface="Helvetica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Increased in FSH &amp; LH levels </a:t>
            </a:r>
          </a:p>
          <a:p>
            <a:pPr marL="0" indent="0" defTabSz="230021">
              <a:spcBef>
                <a:spcPts val="1617"/>
              </a:spcBef>
              <a:buNone/>
              <a:defRPr sz="1800"/>
            </a:pPr>
            <a:r>
              <a:rPr sz="1600" dirty="0">
                <a:latin typeface="Helvetica" panose="020B0604020202020204" pitchFamily="34" charset="0"/>
                <a:cs typeface="Helvetica" panose="020B0604020202020204" pitchFamily="34" charset="0"/>
              </a:rPr>
              <a:t>Gonadotropin increase to maximum level within 2-3 years after menopause, then gradually decrease</a:t>
            </a:r>
          </a:p>
          <a:p>
            <a:pPr marL="175016" indent="-175016" defTabSz="230021">
              <a:spcBef>
                <a:spcPts val="1617"/>
              </a:spcBef>
              <a:defRPr sz="1800"/>
            </a:pPr>
            <a:r>
              <a:rPr sz="1600" dirty="0">
                <a:latin typeface="Helvetica" panose="020B0604020202020204" pitchFamily="34" charset="0"/>
                <a:cs typeface="Helvetica" panose="020B0604020202020204" pitchFamily="34" charset="0"/>
              </a:rPr>
              <a:t>FSH:LH &gt; 1</a:t>
            </a:r>
          </a:p>
          <a:p>
            <a:pPr marL="175016" indent="-175016" defTabSz="230021">
              <a:spcBef>
                <a:spcPts val="1617"/>
              </a:spcBef>
              <a:defRPr sz="1800"/>
            </a:pPr>
            <a:r>
              <a:rPr sz="1600" dirty="0">
                <a:latin typeface="Helvetica" panose="020B0604020202020204" pitchFamily="34" charset="0"/>
                <a:cs typeface="Helvetica" panose="020B0604020202020204" pitchFamily="34" charset="0"/>
              </a:rPr>
              <a:t>cyclic or rhythmic release </a:t>
            </a:r>
          </a:p>
          <a:p>
            <a:pPr marL="250022" indent="-250022" defTabSz="230021">
              <a:spcBef>
                <a:spcPts val="1617"/>
              </a:spcBef>
              <a:buSzPct val="100000"/>
              <a:buAutoNum type="arabicPeriod" startAt="2"/>
              <a:defRPr sz="1800"/>
            </a:pPr>
            <a:r>
              <a:rPr sz="1600" b="1" dirty="0">
                <a:latin typeface="Helvetica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Decreased in Estrogen level</a:t>
            </a:r>
          </a:p>
          <a:p>
            <a:pPr marL="0" indent="0" defTabSz="230021">
              <a:spcBef>
                <a:spcPts val="1617"/>
              </a:spcBef>
              <a:buNone/>
              <a:defRPr sz="1800"/>
            </a:pPr>
            <a:r>
              <a:rPr sz="1600" dirty="0">
                <a:latin typeface="Helvetica" panose="020B0604020202020204" pitchFamily="34" charset="0"/>
                <a:cs typeface="Helvetica" panose="020B0604020202020204" pitchFamily="34" charset="0"/>
              </a:rPr>
              <a:t>Androstenedione and testosterone can still be produced by the ovary</a:t>
            </a:r>
          </a:p>
          <a:p>
            <a:pPr marL="175016" indent="-175016" defTabSz="230021">
              <a:spcBef>
                <a:spcPts val="1617"/>
              </a:spcBef>
              <a:defRPr sz="1800"/>
            </a:pPr>
            <a:r>
              <a:rPr sz="1600" dirty="0">
                <a:latin typeface="Helvetica" panose="020B0604020202020204" pitchFamily="34" charset="0"/>
                <a:cs typeface="Helvetica" panose="020B0604020202020204" pitchFamily="34" charset="0"/>
              </a:rPr>
              <a:t>Estrogen are in the form of estrone (from aromatization of androstenedione in fat tissue)</a:t>
            </a:r>
          </a:p>
          <a:p>
            <a:pPr marL="175016" indent="-175016" defTabSz="230021">
              <a:spcBef>
                <a:spcPts val="1617"/>
              </a:spcBef>
              <a:defRPr sz="1800"/>
            </a:pPr>
            <a:r>
              <a:rPr sz="1600" dirty="0">
                <a:latin typeface="Helvetica" panose="020B0604020202020204" pitchFamily="34" charset="0"/>
                <a:cs typeface="Helvetica" panose="020B0604020202020204" pitchFamily="34" charset="0"/>
              </a:rPr>
              <a:t>Increased in LDL levels </a:t>
            </a:r>
          </a:p>
          <a:p>
            <a:pPr marL="250022" indent="-250022" defTabSz="230021">
              <a:spcBef>
                <a:spcPts val="1617"/>
              </a:spcBef>
              <a:buSzPct val="100000"/>
              <a:buAutoNum type="arabicPeriod" startAt="3"/>
              <a:defRPr sz="1800"/>
            </a:pPr>
            <a:r>
              <a:rPr sz="1600" b="1" dirty="0">
                <a:latin typeface="Helvetica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Increased in Testosterone : Estrogen ratio</a:t>
            </a:r>
          </a:p>
          <a:p>
            <a:pPr marL="175016" indent="-175016" defTabSz="230021">
              <a:spcBef>
                <a:spcPts val="1617"/>
              </a:spcBef>
              <a:defRPr sz="1800"/>
            </a:pPr>
            <a:r>
              <a:rPr sz="1600" dirty="0">
                <a:latin typeface="Helvetica" panose="020B0604020202020204" pitchFamily="34" charset="0"/>
                <a:cs typeface="Helvetica" panose="020B0604020202020204" pitchFamily="34" charset="0"/>
              </a:rPr>
              <a:t>Mild hirsutism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588" y="4088430"/>
            <a:ext cx="1544212" cy="25300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326211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defTabSz="514095">
              <a:defRPr sz="7040"/>
            </a:lvl1pPr>
          </a:lstStyle>
          <a:p>
            <a:pPr lvl="0">
              <a:defRPr sz="1800"/>
            </a:pPr>
            <a:r>
              <a:rPr sz="4900" dirty="0" err="1">
                <a:latin typeface="Helvetica" panose="020B0604020202020204" pitchFamily="34" charset="0"/>
                <a:cs typeface="Helvetica" panose="020B0604020202020204" pitchFamily="34" charset="0"/>
              </a:rPr>
              <a:t>Postmenopause</a:t>
            </a:r>
            <a:r>
              <a:rPr sz="4900" dirty="0">
                <a:latin typeface="Helvetica" panose="020B0604020202020204" pitchFamily="34" charset="0"/>
                <a:cs typeface="Helvetica" panose="020B0604020202020204" pitchFamily="34" charset="0"/>
              </a:rPr>
              <a:t>: Pathology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698500" y="1816100"/>
            <a:ext cx="7988300" cy="42592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 dirty="0">
                <a:latin typeface="Helvetica" panose="020B0604020202020204" pitchFamily="34" charset="0"/>
                <a:cs typeface="Helvetica" panose="020B0604020202020204" pitchFamily="34" charset="0"/>
              </a:rPr>
              <a:t>Related primarily to estrogen deficiency</a:t>
            </a:r>
          </a:p>
          <a:p>
            <a:pPr lvl="0">
              <a:defRPr sz="1800"/>
            </a:pPr>
            <a:r>
              <a:rPr sz="2500" dirty="0">
                <a:latin typeface="Helvetica" panose="020B0604020202020204" pitchFamily="34" charset="0"/>
                <a:cs typeface="Helvetica" panose="020B0604020202020204" pitchFamily="34" charset="0"/>
              </a:rPr>
              <a:t>Principal health concerns in postmenopausal women: vasomotor symptoms, urogenital atrophy, osteoporosis, cardiovascular disease, cancer, cognitive decline, sexual problems</a:t>
            </a:r>
          </a:p>
        </p:txBody>
      </p:sp>
    </p:spTree>
    <p:extLst>
      <p:ext uri="{BB962C8B-B14F-4D97-AF65-F5344CB8AC3E}">
        <p14:creationId xmlns:p14="http://schemas.microsoft.com/office/powerpoint/2010/main" val="127714838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Vasomotor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5589" cy="5032875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Hot flashes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Driven by hypothalamus or noradrenergic, serotoninergic, dopaminergic activation</a:t>
            </a:r>
          </a:p>
          <a:p>
            <a:pPr lvl="1"/>
            <a:r>
              <a:rPr lang="en-US" dirty="0">
                <a:latin typeface="Helvetica" panose="020B0604020202020204" pitchFamily="34" charset="0"/>
                <a:ea typeface="Wingdings"/>
                <a:cs typeface="Helvetica" panose="020B0604020202020204" pitchFamily="34" charset="0"/>
                <a:sym typeface="Wingdings"/>
              </a:rPr>
              <a:t> core body temp. , metabolic rate, and skin temp</a:t>
            </a:r>
          </a:p>
          <a:p>
            <a:pPr marL="457200" lvl="1" indent="0">
              <a:buNone/>
            </a:pPr>
            <a:r>
              <a:rPr lang="en-US" dirty="0">
                <a:latin typeface="Helvetica" panose="020B0604020202020204" pitchFamily="34" charset="0"/>
                <a:ea typeface="Wingdings"/>
                <a:cs typeface="Helvetica" panose="020B0604020202020204" pitchFamily="34" charset="0"/>
                <a:sym typeface="Wingdings"/>
              </a:rPr>
              <a:t>		peripheral vasodilation &amp; sweating</a:t>
            </a:r>
          </a:p>
          <a:p>
            <a:pPr lvl="1"/>
            <a:r>
              <a:rPr lang="en-US" dirty="0">
                <a:latin typeface="Helvetica" panose="020B0604020202020204" pitchFamily="34" charset="0"/>
                <a:ea typeface="Wingdings"/>
                <a:cs typeface="Helvetica" panose="020B0604020202020204" pitchFamily="34" charset="0"/>
                <a:sym typeface="Wingdings"/>
              </a:rPr>
              <a:t>Due to estrogen withdrawal</a:t>
            </a:r>
          </a:p>
          <a:p>
            <a:pPr lvl="1"/>
            <a:r>
              <a:rPr lang="en-US" dirty="0">
                <a:latin typeface="Helvetica" panose="020B0604020202020204" pitchFamily="34" charset="0"/>
                <a:ea typeface="Wingdings"/>
                <a:cs typeface="Helvetica" panose="020B0604020202020204" pitchFamily="34" charset="0"/>
                <a:sym typeface="Wingdings"/>
              </a:rPr>
              <a:t>Last for 1-2 years after menopause (~10 </a:t>
            </a:r>
            <a:r>
              <a:rPr lang="en-US" dirty="0" err="1">
                <a:latin typeface="Helvetica" panose="020B0604020202020204" pitchFamily="34" charset="0"/>
                <a:ea typeface="Wingdings"/>
                <a:cs typeface="Helvetica" panose="020B0604020202020204" pitchFamily="34" charset="0"/>
                <a:sym typeface="Wingdings"/>
              </a:rPr>
              <a:t>yrs</a:t>
            </a:r>
            <a:r>
              <a:rPr lang="en-US" dirty="0">
                <a:latin typeface="Helvetica" panose="020B0604020202020204" pitchFamily="34" charset="0"/>
                <a:ea typeface="Wingdings"/>
                <a:cs typeface="Helvetica" panose="020B0604020202020204" pitchFamily="34" charset="0"/>
                <a:sym typeface="Wingdings"/>
              </a:rPr>
              <a:t>)</a:t>
            </a:r>
          </a:p>
          <a:p>
            <a:pPr lvl="1"/>
            <a:r>
              <a:rPr lang="en-US" sz="2200" dirty="0">
                <a:latin typeface="Helvetica" panose="020B0604020202020204" pitchFamily="34" charset="0"/>
                <a:ea typeface="Wingdings"/>
                <a:cs typeface="Helvetica" panose="020B0604020202020204" pitchFamily="34" charset="0"/>
                <a:sym typeface="Wingdings"/>
              </a:rPr>
              <a:t>Face, neck, head, chest  spread</a:t>
            </a:r>
          </a:p>
          <a:p>
            <a:pPr lvl="1"/>
            <a:r>
              <a:rPr lang="en-US" sz="2200" dirty="0">
                <a:latin typeface="Helvetica" panose="020B0604020202020204" pitchFamily="34" charset="0"/>
                <a:ea typeface="Wingdings"/>
                <a:cs typeface="Helvetica" panose="020B0604020202020204" pitchFamily="34" charset="0"/>
                <a:sym typeface="Wingdings"/>
              </a:rPr>
              <a:t>Associated with sweating, fatigue, irritation, insomnia, headache, palpitation : peripheral vasomotor instability</a:t>
            </a:r>
          </a:p>
        </p:txBody>
      </p:sp>
    </p:spTree>
    <p:extLst>
      <p:ext uri="{BB962C8B-B14F-4D97-AF65-F5344CB8AC3E}">
        <p14:creationId xmlns:p14="http://schemas.microsoft.com/office/powerpoint/2010/main" val="229326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Urogenital atrophy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130" y="1581826"/>
            <a:ext cx="8362670" cy="4768258"/>
          </a:xfrm>
        </p:spPr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/>
              <a:t>Estrogen deficiency </a:t>
            </a:r>
            <a:r>
              <a:rPr lang="en-US" dirty="0">
                <a:sym typeface="Wingdings"/>
              </a:rPr>
              <a:t> </a:t>
            </a:r>
            <a:r>
              <a:rPr lang="en-US" dirty="0">
                <a:latin typeface="Wingdings"/>
                <a:ea typeface="Wingdings"/>
                <a:cs typeface="Wingdings"/>
              </a:rPr>
              <a:t></a:t>
            </a:r>
            <a:r>
              <a:rPr lang="en-US" dirty="0">
                <a:ea typeface="Wingdings"/>
                <a:cs typeface="Wingdings"/>
              </a:rPr>
              <a:t>blood flow to urogenital organs</a:t>
            </a:r>
          </a:p>
          <a:p>
            <a:pPr marL="342900" lvl="1" indent="-342900">
              <a:buFont typeface="Arial"/>
              <a:buChar char="•"/>
            </a:pPr>
            <a:r>
              <a:rPr lang="th-TH" dirty="0">
                <a:sym typeface="Wingdings"/>
              </a:rPr>
              <a:t>ผิวหนังบางลง</a:t>
            </a:r>
            <a:r>
              <a:rPr lang="en-GB" dirty="0">
                <a:sym typeface="Wingdings"/>
              </a:rPr>
              <a:t>, </a:t>
            </a:r>
            <a:r>
              <a:rPr lang="th-TH" dirty="0">
                <a:sym typeface="Wingdings"/>
              </a:rPr>
              <a:t>ขนน้อยลง</a:t>
            </a:r>
            <a:r>
              <a:rPr lang="en-GB" dirty="0">
                <a:sym typeface="Wingdings"/>
              </a:rPr>
              <a:t>, </a:t>
            </a:r>
            <a:r>
              <a:rPr lang="th-TH" dirty="0">
                <a:sym typeface="Wingdings"/>
              </a:rPr>
              <a:t>ปากช่องคลอดแคบ</a:t>
            </a:r>
            <a:r>
              <a:rPr lang="en-GB" dirty="0">
                <a:sym typeface="Wingdings"/>
              </a:rPr>
              <a:t>, </a:t>
            </a:r>
            <a:r>
              <a:rPr lang="en-US" dirty="0"/>
              <a:t>Vaginal dryness</a:t>
            </a:r>
            <a:endParaRPr lang="th-TH" dirty="0"/>
          </a:p>
          <a:p>
            <a:pPr marL="0" lvl="1" indent="0">
              <a:buNone/>
            </a:pPr>
            <a:r>
              <a:rPr lang="th-TH" dirty="0"/>
              <a:t>		</a:t>
            </a:r>
            <a:r>
              <a:rPr lang="th-TH" dirty="0">
                <a:sym typeface="Wingdings"/>
              </a:rPr>
              <a:t></a:t>
            </a:r>
            <a:r>
              <a:rPr lang="en-GB" dirty="0">
                <a:sym typeface="Wingdings"/>
              </a:rPr>
              <a:t> atrophic vaginitis</a:t>
            </a:r>
            <a:r>
              <a:rPr lang="en-US" dirty="0">
                <a:sym typeface="Wingdings"/>
              </a:rPr>
              <a:t>, </a:t>
            </a:r>
            <a:r>
              <a:rPr lang="en-US" dirty="0"/>
              <a:t>dyspareunia</a:t>
            </a:r>
            <a:endParaRPr lang="th-TH" dirty="0">
              <a:ea typeface="Wingdings"/>
              <a:cs typeface="Wingdings"/>
            </a:endParaRPr>
          </a:p>
          <a:p>
            <a:pPr marL="342900" lvl="1" indent="-342900">
              <a:buFont typeface="Arial"/>
              <a:buChar char="•"/>
            </a:pPr>
            <a:r>
              <a:rPr lang="th-TH" dirty="0"/>
              <a:t>กล้ามเนื้อหูรูดท่อปัสสาวะ</a:t>
            </a:r>
            <a:endParaRPr lang="en-GB" dirty="0"/>
          </a:p>
          <a:p>
            <a:pPr marL="0" lvl="1" indent="0">
              <a:buNone/>
            </a:pPr>
            <a:r>
              <a:rPr lang="en-GB" dirty="0"/>
              <a:t>     </a:t>
            </a:r>
            <a:r>
              <a:rPr lang="th-TH" dirty="0"/>
              <a:t>อ่อนแอ</a:t>
            </a:r>
          </a:p>
          <a:p>
            <a:pPr marL="0" lvl="1" indent="0">
              <a:buNone/>
            </a:pPr>
            <a:r>
              <a:rPr lang="th-TH" dirty="0"/>
              <a:t>		</a:t>
            </a:r>
            <a:r>
              <a:rPr lang="th-TH" dirty="0">
                <a:sym typeface="Wingdings"/>
              </a:rPr>
              <a:t></a:t>
            </a:r>
            <a:r>
              <a:rPr lang="en-US" dirty="0">
                <a:sym typeface="Wingdings"/>
              </a:rPr>
              <a:t> </a:t>
            </a:r>
            <a:r>
              <a:rPr lang="th-TH" dirty="0">
                <a:sym typeface="Wingdings"/>
              </a:rPr>
              <a:t>อักเสบง่าย</a:t>
            </a:r>
            <a:r>
              <a:rPr lang="en-GB" dirty="0">
                <a:sym typeface="Wingdings"/>
              </a:rPr>
              <a:t>,</a:t>
            </a:r>
          </a:p>
          <a:p>
            <a:pPr marL="0" lvl="1" indent="0">
              <a:buNone/>
            </a:pPr>
            <a:r>
              <a:rPr lang="en-GB" dirty="0">
                <a:sym typeface="Wingdings"/>
              </a:rPr>
              <a:t>	 </a:t>
            </a:r>
            <a:r>
              <a:rPr lang="en-US" dirty="0"/>
              <a:t>dysuria, urinary urgency </a:t>
            </a:r>
          </a:p>
          <a:p>
            <a:pPr marL="0" lvl="1" indent="0">
              <a:buNone/>
            </a:pPr>
            <a:r>
              <a:rPr lang="en-US" dirty="0"/>
              <a:t>	+ </a:t>
            </a:r>
            <a:r>
              <a:rPr lang="en-US" dirty="0">
                <a:ea typeface="Wingdings"/>
                <a:cs typeface="Wingdings"/>
                <a:sym typeface="Wingdings"/>
              </a:rPr>
              <a:t> frequency</a:t>
            </a:r>
            <a:endParaRPr lang="en-US" dirty="0"/>
          </a:p>
          <a:p>
            <a:pPr marL="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172" y="3973889"/>
            <a:ext cx="4156698" cy="255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79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074"/>
            <a:ext cx="8229600" cy="106094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Osteoporosis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020"/>
            <a:ext cx="8365824" cy="5350413"/>
          </a:xfrm>
        </p:spPr>
        <p:txBody>
          <a:bodyPr>
            <a:normAutofit fontScale="92500" lnSpcReduction="10000"/>
          </a:bodyPr>
          <a:lstStyle/>
          <a:p>
            <a:r>
              <a:rPr lang="th-TH" dirty="0">
                <a:latin typeface="Helvetica" panose="020B0604020202020204" pitchFamily="34" charset="0"/>
              </a:rPr>
              <a:t>มวลกระดูกลดลง </a:t>
            </a:r>
            <a:r>
              <a:rPr lang="th-TH" dirty="0">
                <a:latin typeface="Helvetica" panose="020B0604020202020204" pitchFamily="34" charset="0"/>
                <a:sym typeface="Wingdings"/>
              </a:rPr>
              <a:t>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  <a:sym typeface="Wingdings"/>
              </a:rPr>
              <a:t> </a:t>
            </a:r>
            <a:r>
              <a:rPr lang="en-US" dirty="0">
                <a:latin typeface="Helvetica" panose="020B0604020202020204" pitchFamily="34" charset="0"/>
                <a:ea typeface="Wingdings"/>
                <a:cs typeface="Helvetica" panose="020B0604020202020204" pitchFamily="34" charset="0"/>
                <a:sym typeface="Wingdings"/>
              </a:rPr>
              <a:t></a:t>
            </a:r>
            <a:r>
              <a:rPr lang="en-GB" dirty="0">
                <a:latin typeface="Helvetica" panose="020B0604020202020204" pitchFamily="34" charset="0"/>
                <a:ea typeface="Wingdings"/>
                <a:cs typeface="Helvetica" panose="020B0604020202020204" pitchFamily="34" charset="0"/>
                <a:sym typeface="Wingdings"/>
              </a:rPr>
              <a:t> risk of fracture</a:t>
            </a:r>
          </a:p>
          <a:p>
            <a:pPr lvl="1"/>
            <a:r>
              <a:rPr lang="en-US" dirty="0">
                <a:latin typeface="Helvetica" panose="020B0604020202020204" pitchFamily="34" charset="0"/>
                <a:ea typeface="Wingdings"/>
                <a:cs typeface="Helvetica" panose="020B0604020202020204" pitchFamily="34" charset="0"/>
                <a:sym typeface="Wingdings"/>
              </a:rPr>
              <a:t></a:t>
            </a:r>
            <a:r>
              <a:rPr lang="en-US" dirty="0" err="1">
                <a:latin typeface="Helvetica" panose="020B0604020202020204" pitchFamily="34" charset="0"/>
                <a:ea typeface="Wingdings"/>
                <a:cs typeface="Helvetica" panose="020B0604020202020204" pitchFamily="34" charset="0"/>
                <a:sym typeface="Wingdings"/>
              </a:rPr>
              <a:t>osteoclastic</a:t>
            </a:r>
            <a:r>
              <a:rPr lang="en-US" dirty="0">
                <a:latin typeface="Helvetica" panose="020B0604020202020204" pitchFamily="34" charset="0"/>
                <a:ea typeface="Wingdings"/>
                <a:cs typeface="Helvetica" panose="020B0604020202020204" pitchFamily="34" charset="0"/>
                <a:sym typeface="Wingdings"/>
              </a:rPr>
              <a:t> activity  bone </a:t>
            </a:r>
            <a:r>
              <a:rPr lang="en-US" dirty="0" err="1">
                <a:latin typeface="Helvetica" panose="020B0604020202020204" pitchFamily="34" charset="0"/>
                <a:ea typeface="Wingdings"/>
                <a:cs typeface="Helvetica" panose="020B0604020202020204" pitchFamily="34" charset="0"/>
                <a:sym typeface="Wingdings"/>
              </a:rPr>
              <a:t>resorption</a:t>
            </a:r>
            <a:endParaRPr lang="en-GB" dirty="0">
              <a:latin typeface="Helvetica" panose="020B0604020202020204" pitchFamily="34" charset="0"/>
              <a:ea typeface="Wingdings"/>
              <a:cs typeface="Helvetica" panose="020B0604020202020204" pitchFamily="34" charset="0"/>
              <a:sym typeface="Wingdings"/>
            </a:endParaRPr>
          </a:p>
          <a:p>
            <a:r>
              <a:rPr lang="en-GB" dirty="0">
                <a:latin typeface="Helvetica" panose="020B0604020202020204" pitchFamily="34" charset="0"/>
                <a:ea typeface="Wingdings"/>
                <a:cs typeface="Helvetica" panose="020B0604020202020204" pitchFamily="34" charset="0"/>
                <a:sym typeface="Wingdings"/>
              </a:rPr>
              <a:t>M/C cause in females: </a:t>
            </a:r>
            <a:r>
              <a:rPr lang="en-GB" dirty="0" err="1">
                <a:latin typeface="Helvetica" panose="020B0604020202020204" pitchFamily="34" charset="0"/>
                <a:ea typeface="Wingdings"/>
                <a:cs typeface="Helvetica" panose="020B0604020202020204" pitchFamily="34" charset="0"/>
                <a:sym typeface="Wingdings"/>
              </a:rPr>
              <a:t>Estrogen</a:t>
            </a:r>
            <a:r>
              <a:rPr lang="en-GB" dirty="0">
                <a:latin typeface="Helvetica" panose="020B0604020202020204" pitchFamily="34" charset="0"/>
                <a:ea typeface="Wingdings"/>
                <a:cs typeface="Helvetica" panose="020B0604020202020204" pitchFamily="34" charset="0"/>
                <a:sym typeface="Wingdings"/>
              </a:rPr>
              <a:t> deficiency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  <a:sym typeface="Wingdings"/>
            </a:endParaRP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Risk factors</a:t>
            </a:r>
          </a:p>
          <a:p>
            <a:pPr lvl="2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Non-modifiable: age, family history, race, prior fracture, small body frame, early menopause</a:t>
            </a:r>
          </a:p>
          <a:p>
            <a:pPr lvl="2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Modifiable: smoking, </a:t>
            </a:r>
            <a:r>
              <a:rPr lang="en-US" dirty="0">
                <a:latin typeface="Helvetica" panose="020B0604020202020204" pitchFamily="34" charset="0"/>
                <a:ea typeface="Wingdings"/>
                <a:cs typeface="Helvetica" panose="020B0604020202020204" pitchFamily="34" charset="0"/>
                <a:sym typeface="Wingdings"/>
              </a:rPr>
              <a:t>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Wingdings"/>
              </a:rPr>
              <a:t> intake of calcium &amp;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  <a:sym typeface="Wingdings"/>
              </a:rPr>
              <a:t>vit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Wingdings"/>
              </a:rPr>
              <a:t> D 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Wingdings"/>
              </a:rPr>
              <a:t>Screening</a:t>
            </a:r>
          </a:p>
          <a:p>
            <a:pPr lvl="2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Bone mineral density of hip </a:t>
            </a:r>
          </a:p>
          <a:p>
            <a:pPr marL="914400" lvl="2" indent="0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and spine</a:t>
            </a:r>
          </a:p>
          <a:p>
            <a:pPr lvl="2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Dual x-ray absorptiometry of</a:t>
            </a:r>
          </a:p>
          <a:p>
            <a:pPr marL="914400" lvl="2" indent="0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hip and spine</a:t>
            </a:r>
          </a:p>
          <a:p>
            <a:pPr lvl="3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Lean body mass &amp; fat mass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126" y="4894276"/>
            <a:ext cx="3494898" cy="15447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70793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>
              <a:defRPr sz="1800"/>
            </a:pPr>
            <a:r>
              <a:rPr sz="4800" dirty="0">
                <a:latin typeface="Helvetica" panose="020B0604020202020204" pitchFamily="34" charset="0"/>
                <a:cs typeface="Helvetica" panose="020B0604020202020204" pitchFamily="34" charset="0"/>
              </a:rPr>
              <a:t>Cardiovascular Disease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393728" cy="45259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 dirty="0">
                <a:latin typeface="Helvetica" panose="020B0604020202020204" pitchFamily="34" charset="0"/>
                <a:cs typeface="Helvetica" panose="020B0604020202020204" pitchFamily="34" charset="0"/>
              </a:rPr>
              <a:t>WHI RCT: combination hormone therapy vs placebo</a:t>
            </a:r>
          </a:p>
          <a:p>
            <a:pPr lvl="0">
              <a:defRPr sz="1800"/>
            </a:pPr>
            <a:r>
              <a:rPr sz="2500" dirty="0">
                <a:latin typeface="Helvetica" panose="020B0604020202020204" pitchFamily="34" charset="0"/>
                <a:cs typeface="Helvetica" panose="020B0604020202020204" pitchFamily="34" charset="0"/>
              </a:rPr>
              <a:t>No evidence for hormone therapy as heart disease prevention</a:t>
            </a:r>
          </a:p>
          <a:p>
            <a:pPr lvl="0">
              <a:defRPr sz="1800"/>
            </a:pPr>
            <a:r>
              <a:rPr sz="2500" dirty="0">
                <a:latin typeface="Helvetica" panose="020B0604020202020204" pitchFamily="34" charset="0"/>
                <a:cs typeface="Helvetica" panose="020B0604020202020204" pitchFamily="34" charset="0"/>
              </a:rPr>
              <a:t>Reassurance that hormone therapy doesn’t increase risk of CVD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324" y="4199383"/>
            <a:ext cx="3112476" cy="24899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9815816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>
              <a:defRPr sz="1800"/>
            </a:pPr>
            <a:r>
              <a:rPr sz="5400" dirty="0">
                <a:latin typeface="Helvetica" panose="020B0604020202020204" pitchFamily="34" charset="0"/>
                <a:cs typeface="Helvetica" panose="020B0604020202020204" pitchFamily="34" charset="0"/>
              </a:rPr>
              <a:t>Breast Cancer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111493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>
              <a:defRPr sz="1800"/>
            </a:pPr>
            <a:r>
              <a:rPr sz="2500" dirty="0">
                <a:latin typeface="Helvetica" panose="020B0604020202020204" pitchFamily="34" charset="0"/>
                <a:cs typeface="Helvetica" panose="020B0604020202020204" pitchFamily="34" charset="0"/>
              </a:rPr>
              <a:t>WHI RCT: significant increase in risk of invasive breast cancer after ~5 years of hormone therapy</a:t>
            </a:r>
          </a:p>
          <a:p>
            <a:pPr lvl="0">
              <a:defRPr sz="1800"/>
            </a:pPr>
            <a:r>
              <a:rPr sz="2500" dirty="0">
                <a:latin typeface="Helvetica" panose="020B0604020202020204" pitchFamily="34" charset="0"/>
                <a:cs typeface="Helvetica" panose="020B0604020202020204" pitchFamily="34" charset="0"/>
              </a:rPr>
              <a:t>Hormone therapy contraindications</a:t>
            </a:r>
          </a:p>
          <a:p>
            <a:pPr lvl="1">
              <a:defRPr sz="1800"/>
            </a:pPr>
            <a:r>
              <a:rPr sz="2500" dirty="0">
                <a:latin typeface="Helvetica" panose="020B0604020202020204" pitchFamily="34" charset="0"/>
                <a:cs typeface="Helvetica" panose="020B0604020202020204" pitchFamily="34" charset="0"/>
              </a:rPr>
              <a:t>Previous history of breast cancer</a:t>
            </a:r>
          </a:p>
          <a:p>
            <a:pPr lvl="1">
              <a:defRPr sz="1800"/>
            </a:pPr>
            <a:r>
              <a:rPr sz="2500" dirty="0">
                <a:latin typeface="Helvetica" panose="020B0604020202020204" pitchFamily="34" charset="0"/>
                <a:cs typeface="Helvetica" panose="020B0604020202020204" pitchFamily="34" charset="0"/>
              </a:rPr>
              <a:t>High risk for breast cancer — use with carefull assessment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2847" y="1859063"/>
            <a:ext cx="4575307" cy="37691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065431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lvl="0">
              <a:defRPr sz="1800"/>
            </a:pPr>
            <a:r>
              <a:rPr sz="5600" dirty="0">
                <a:latin typeface="Helvetica" panose="020B0604020202020204" pitchFamily="34" charset="0"/>
                <a:cs typeface="Helvetica" panose="020B0604020202020204" pitchFamily="34" charset="0"/>
              </a:rPr>
              <a:t>Alzheimer’s disease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574679" cy="4525963"/>
          </a:xfrm>
          <a:prstGeom prst="rect">
            <a:avLst/>
          </a:prstGeom>
        </p:spPr>
        <p:txBody>
          <a:bodyPr/>
          <a:lstStyle/>
          <a:p>
            <a:pPr marL="238681" indent="-238681" defTabSz="406644">
              <a:spcBef>
                <a:spcPts val="2180"/>
              </a:spcBef>
              <a:defRPr sz="1800"/>
            </a:pPr>
            <a:r>
              <a:rPr sz="1900" dirty="0">
                <a:latin typeface="Helvetica" panose="020B0604020202020204" pitchFamily="34" charset="0"/>
                <a:cs typeface="Helvetica" panose="020B0604020202020204" pitchFamily="34" charset="0"/>
              </a:rPr>
              <a:t>Greater risk in F than M</a:t>
            </a:r>
          </a:p>
          <a:p>
            <a:pPr marL="238681" indent="-238681" defTabSz="406644">
              <a:spcBef>
                <a:spcPts val="2180"/>
              </a:spcBef>
              <a:defRPr sz="1800"/>
            </a:pPr>
            <a:r>
              <a:rPr sz="1900" dirty="0">
                <a:latin typeface="Helvetica" panose="020B0604020202020204" pitchFamily="34" charset="0"/>
                <a:cs typeface="Helvetica" panose="020B0604020202020204" pitchFamily="34" charset="0"/>
              </a:rPr>
              <a:t>RCT: hormone therapy neither slow disease progression nor improve cognition</a:t>
            </a:r>
          </a:p>
          <a:p>
            <a:pPr marL="238681" indent="-238681" defTabSz="406644">
              <a:spcBef>
                <a:spcPts val="2180"/>
              </a:spcBef>
              <a:defRPr sz="1800"/>
            </a:pPr>
            <a:r>
              <a:rPr sz="1900" dirty="0">
                <a:latin typeface="Helvetica" panose="020B0604020202020204" pitchFamily="34" charset="0"/>
                <a:cs typeface="Helvetica" panose="020B0604020202020204" pitchFamily="34" charset="0"/>
              </a:rPr>
              <a:t>WHIMS RCT: hormone therapy —&gt; 2x increased risk of dementia (Alzheimer’s)</a:t>
            </a:r>
          </a:p>
          <a:p>
            <a:pPr marL="238681" indent="-238681" defTabSz="406644">
              <a:spcBef>
                <a:spcPts val="2180"/>
              </a:spcBef>
              <a:defRPr sz="1800"/>
            </a:pPr>
            <a:r>
              <a:rPr sz="1900" dirty="0">
                <a:latin typeface="Helvetica" panose="020B0604020202020204" pitchFamily="34" charset="0"/>
                <a:cs typeface="Helvetica" panose="020B0604020202020204" pitchFamily="34" charset="0"/>
              </a:rPr>
              <a:t>Lower modified MMSE when on hormone therapy</a:t>
            </a:r>
          </a:p>
          <a:p>
            <a:pPr marL="238681" indent="-238681" defTabSz="406644">
              <a:spcBef>
                <a:spcPts val="2180"/>
              </a:spcBef>
              <a:defRPr sz="1800"/>
            </a:pPr>
            <a:r>
              <a:rPr sz="1900" dirty="0">
                <a:latin typeface="Helvetica" panose="020B0604020202020204" pitchFamily="34" charset="0"/>
                <a:cs typeface="Helvetica" panose="020B0604020202020204" pitchFamily="34" charset="0"/>
              </a:rPr>
              <a:t>Hypothesis: small, undetected cardiovascular events</a:t>
            </a:r>
          </a:p>
        </p:txBody>
      </p:sp>
      <p:pic>
        <p:nvPicPr>
          <p:cNvPr id="51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52480" y="2246907"/>
            <a:ext cx="3134320" cy="3232547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</p:spTree>
    <p:extLst>
      <p:ext uri="{BB962C8B-B14F-4D97-AF65-F5344CB8AC3E}">
        <p14:creationId xmlns:p14="http://schemas.microsoft.com/office/powerpoint/2010/main" val="239471895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Perimenopause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Menopausal transition - </a:t>
            </a:r>
            <a:r>
              <a:rPr lang="th-TH" dirty="0">
                <a:latin typeface="Helvetica" panose="020B0604020202020204" pitchFamily="34" charset="0"/>
              </a:rPr>
              <a:t>วัยก่อนหมดระดู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Av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era</a:t>
            </a:r>
            <a:r>
              <a:rPr lang="en-GB" dirty="0" err="1">
                <a:latin typeface="Helvetica" panose="020B0604020202020204" pitchFamily="34" charset="0"/>
                <a:cs typeface="Helvetica" panose="020B0604020202020204" pitchFamily="34" charset="0"/>
              </a:rPr>
              <a:t>ge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 2-8 </a:t>
            </a:r>
            <a:r>
              <a:rPr lang="en-GB" dirty="0" err="1">
                <a:latin typeface="Helvetica" panose="020B0604020202020204" pitchFamily="34" charset="0"/>
                <a:cs typeface="Helvetica" panose="020B0604020202020204" pitchFamily="34" charset="0"/>
              </a:rPr>
              <a:t>yrs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 – ends with last period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Transition towards permanent infertility</a:t>
            </a:r>
          </a:p>
        </p:txBody>
      </p:sp>
      <p:pic>
        <p:nvPicPr>
          <p:cNvPr id="2" name="Picture 1" descr="Perimenopause-3-Post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0" t="9489" r="4615" b="10221"/>
          <a:stretch/>
        </p:blipFill>
        <p:spPr>
          <a:xfrm>
            <a:off x="1587580" y="3528231"/>
            <a:ext cx="5944592" cy="31059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51149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>
              <a:defRPr sz="1800"/>
            </a:pPr>
            <a:r>
              <a:rPr sz="5400" dirty="0">
                <a:latin typeface="Helvetica" panose="020B0604020202020204" pitchFamily="34" charset="0"/>
                <a:cs typeface="Helvetica" panose="020B0604020202020204" pitchFamily="34" charset="0"/>
              </a:rPr>
              <a:t>Sexual dysfunction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 dirty="0">
                <a:latin typeface="Helvetica" panose="020B0604020202020204" pitchFamily="34" charset="0"/>
                <a:cs typeface="Helvetica" panose="020B0604020202020204" pitchFamily="34" charset="0"/>
              </a:rPr>
              <a:t>Increased pain during SI</a:t>
            </a:r>
          </a:p>
          <a:p>
            <a:pPr lvl="0">
              <a:defRPr sz="1800"/>
            </a:pPr>
            <a:r>
              <a:rPr sz="2500" dirty="0">
                <a:latin typeface="Helvetica" panose="020B0604020202020204" pitchFamily="34" charset="0"/>
                <a:cs typeface="Helvetica" panose="020B0604020202020204" pitchFamily="34" charset="0"/>
              </a:rPr>
              <a:t>Decreased sexual desire</a:t>
            </a:r>
          </a:p>
          <a:p>
            <a:pPr lvl="0">
              <a:defRPr sz="1800"/>
            </a:pPr>
            <a:r>
              <a:rPr sz="2500" dirty="0">
                <a:latin typeface="Helvetica" panose="020B0604020202020204" pitchFamily="34" charset="0"/>
                <a:cs typeface="Helvetica" panose="020B0604020202020204" pitchFamily="34" charset="0"/>
              </a:rPr>
              <a:t>Other factors: age, social, health factors, psychological factors</a:t>
            </a:r>
          </a:p>
        </p:txBody>
      </p:sp>
    </p:spTree>
    <p:extLst>
      <p:ext uri="{BB962C8B-B14F-4D97-AF65-F5344CB8AC3E}">
        <p14:creationId xmlns:p14="http://schemas.microsoft.com/office/powerpoint/2010/main" val="281689993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662" y="1795842"/>
            <a:ext cx="8229600" cy="1814689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given 5-10 years for symptom control</a:t>
            </a: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at least 10-20 years for osteoporosis &amp; CVD prevention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2662" y="685800"/>
            <a:ext cx="7244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Hormone therapy</a:t>
            </a:r>
          </a:p>
        </p:txBody>
      </p:sp>
    </p:spTree>
    <p:extLst>
      <p:ext uri="{BB962C8B-B14F-4D97-AF65-F5344CB8AC3E}">
        <p14:creationId xmlns:p14="http://schemas.microsoft.com/office/powerpoint/2010/main" val="651050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Indications for Hormone therapy</a:t>
            </a:r>
            <a:endParaRPr lang="th-TH" dirty="0">
              <a:latin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Alleviation of menopausal symptoms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Vasomotor symptoms</a:t>
            </a:r>
          </a:p>
          <a:p>
            <a:pPr lvl="2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Hot flushes</a:t>
            </a:r>
          </a:p>
          <a:p>
            <a:pPr lvl="2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Sweating</a:t>
            </a:r>
          </a:p>
          <a:p>
            <a:pPr lvl="2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palpitations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Urogenital symptoms</a:t>
            </a:r>
          </a:p>
          <a:p>
            <a:pPr lvl="2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Vaginal dryness</a:t>
            </a:r>
          </a:p>
          <a:p>
            <a:pPr lvl="2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Dyspareunia</a:t>
            </a:r>
          </a:p>
          <a:p>
            <a:pPr lvl="2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Urinary frequency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Osteoporosis: ↓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hip&amp;vertebral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fractures</a:t>
            </a:r>
          </a:p>
          <a:p>
            <a:pPr lvl="1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72767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Contraindications</a:t>
            </a:r>
            <a:endParaRPr lang="th-TH" dirty="0">
              <a:latin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 history of breast cancer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 history of endometrial cancer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Porphyria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Severe active liver disease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Hypertriglyceridemia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Thromboembolic disorders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Undiagnosed vaginal bleeding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Endometriosis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Fibroids</a:t>
            </a:r>
          </a:p>
        </p:txBody>
      </p:sp>
    </p:spTree>
    <p:extLst>
      <p:ext uri="{BB962C8B-B14F-4D97-AF65-F5344CB8AC3E}">
        <p14:creationId xmlns:p14="http://schemas.microsoft.com/office/powerpoint/2010/main" val="3355014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080767"/>
              </p:ext>
            </p:extLst>
          </p:nvPr>
        </p:nvGraphicFramePr>
        <p:xfrm>
          <a:off x="28620" y="116633"/>
          <a:ext cx="9115380" cy="601980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519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92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92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92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th-TH" sz="1800" dirty="0">
                        <a:latin typeface="Helvetica" panose="020B060402020202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Estradiol</a:t>
                      </a:r>
                      <a:endParaRPr lang="th-TH" sz="1800" dirty="0">
                        <a:latin typeface="Helvetica" panose="020B060402020202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Bazedoxifene</a:t>
                      </a:r>
                      <a:r>
                        <a:rPr lang="en-US" sz="1800" kern="12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(conjugated estrogen)</a:t>
                      </a:r>
                      <a:endParaRPr lang="th-TH" sz="1800" dirty="0">
                        <a:latin typeface="Helvetica" panose="020B060402020202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Premarin</a:t>
                      </a:r>
                      <a:r>
                        <a:rPr lang="en-US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(conjugated estrogen)</a:t>
                      </a:r>
                      <a:endParaRPr lang="th-TH" sz="1800" dirty="0">
                        <a:latin typeface="Helvetica" panose="020B060402020202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Menest</a:t>
                      </a:r>
                      <a:r>
                        <a:rPr lang="en-US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(esterified estrogen)</a:t>
                      </a:r>
                      <a:endParaRPr lang="th-TH" sz="1800" dirty="0">
                        <a:latin typeface="Helvetica" panose="020B060402020202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Premarin</a:t>
                      </a:r>
                      <a:r>
                        <a:rPr lang="en-US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vaginal cream</a:t>
                      </a:r>
                      <a:endParaRPr lang="th-TH" sz="18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28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Indications</a:t>
                      </a:r>
                      <a:endParaRPr lang="th-TH" sz="18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lvl="1" indent="0"/>
                      <a:r>
                        <a:rPr lang="en-US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Vulvar and vaginal atrophy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 kern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err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Pallitive</a:t>
                      </a:r>
                      <a:r>
                        <a:rPr lang="en-US" sz="18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for CA breast</a:t>
                      </a:r>
                      <a:endParaRPr lang="th-TH" sz="18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Dyspareunia</a:t>
                      </a:r>
                      <a:endParaRPr lang="th-TH" sz="18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th-TH" sz="18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1800" dirty="0">
                        <a:latin typeface="+mj-lt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Osteoporosis</a:t>
                      </a:r>
                      <a:endParaRPr lang="th-TH" sz="18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8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th-TH" sz="18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1800" dirty="0">
                        <a:latin typeface="+mj-l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th-TH" sz="18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Atrophic</a:t>
                      </a:r>
                      <a:r>
                        <a:rPr lang="en-US" sz="18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vaginitis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aseline="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th-TH" sz="18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180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Kraurosis vulvae</a:t>
                      </a:r>
                      <a:endParaRPr lang="th-TH" sz="18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endParaRPr lang="th-TH" sz="18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Vasomotor</a:t>
                      </a:r>
                      <a:r>
                        <a:rPr lang="en-US" sz="18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symptoms</a:t>
                      </a:r>
                      <a:endParaRPr lang="th-TH" sz="18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8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Warnings</a:t>
                      </a:r>
                      <a:endParaRPr lang="th-TH" sz="18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Helvetica" panose="020B0604020202020204" pitchFamily="34" charset="0"/>
                        </a:rPr>
                        <a:t>↑</a:t>
                      </a:r>
                      <a:r>
                        <a:rPr lang="en-US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CA endometrial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Endometrial hyperplasia</a:t>
                      </a:r>
                      <a:endParaRPr lang="en-US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/>
                      <a:r>
                        <a:rPr lang="th-TH" sz="180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stroke&amp;DVT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pPr algn="ctr"/>
                      <a:r>
                        <a:rPr lang="th-TH" sz="180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dementia</a:t>
                      </a:r>
                    </a:p>
                    <a:p>
                      <a:pPr algn="ctr"/>
                      <a:r>
                        <a:rPr lang="th-TH" sz="180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CA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breast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8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8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Contraindications</a:t>
                      </a:r>
                      <a:endParaRPr lang="th-TH" sz="18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Hypersensitivity,</a:t>
                      </a:r>
                      <a:r>
                        <a:rPr lang="en-US" sz="18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Known</a:t>
                      </a:r>
                      <a:r>
                        <a:rPr lang="en-US" sz="18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a</a:t>
                      </a:r>
                      <a:r>
                        <a:rPr lang="en-US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naphylactic reaction, </a:t>
                      </a:r>
                      <a:r>
                        <a:rPr lang="en-US" sz="1800" dirty="0" err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Thrombophilic</a:t>
                      </a:r>
                      <a:r>
                        <a:rPr lang="en-US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disorder, CA breast, Arterial thromboembolic disease, Estrogen-dependent neoplasia, HT, DM with vascular</a:t>
                      </a:r>
                      <a:r>
                        <a:rPr lang="en-US" sz="18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involvement, jaundice c previous OC use, Undiagnosed abnormal vaginal bleeding, Liver disease, Porphyria</a:t>
                      </a:r>
                      <a:endParaRPr lang="th-TH" sz="18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8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8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936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>
                <a:latin typeface="Helvetica" panose="020B0604020202020204" pitchFamily="34" charset="0"/>
                <a:cs typeface="Helvetica" panose="020B0604020202020204" pitchFamily="34" charset="0"/>
              </a:rPr>
              <a:t> </a:t>
            </a:r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Conjugated Estrogens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b="1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CONJUGATED EQUINE ESTROGENS (systemic)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</a:t>
            </a:r>
            <a:r>
              <a:rPr lang="en-US" sz="2400" b="1" dirty="0" err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Indications:Treatment</a:t>
            </a:r>
            <a:r>
              <a:rPr lang="en-US" sz="2400" b="1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th-TH" sz="2400" b="1" dirty="0">
              <a:solidFill>
                <a:schemeClr val="tx2"/>
              </a:solidFill>
              <a:latin typeface="Helvetica" panose="020B0604020202020204" pitchFamily="34" charset="0"/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h-TH" sz="2600" dirty="0">
                <a:latin typeface="Helvetica" panose="020B0604020202020204" pitchFamily="34" charset="0"/>
                <a:cs typeface="+mj-cs"/>
              </a:rPr>
              <a:t> 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vasomotor symptoms</a:t>
            </a:r>
            <a:r>
              <a:rPr lang="th-TH" sz="2600" dirty="0">
                <a:latin typeface="Helvetica" panose="020B0604020202020204" pitchFamily="34" charset="0"/>
                <a:cs typeface="+mj-cs"/>
              </a:rPr>
              <a:t>  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with </a:t>
            </a:r>
            <a:r>
              <a:rPr lang="en-US" sz="26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menopause</a:t>
            </a:r>
            <a:endParaRPr lang="th-TH" sz="2600" dirty="0">
              <a:solidFill>
                <a:schemeClr val="tx2"/>
              </a:solidFill>
              <a:latin typeface="Helvetica" panose="020B0604020202020204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h-TH" sz="2600" dirty="0">
                <a:latin typeface="Helvetica" panose="020B0604020202020204" pitchFamily="34" charset="0"/>
                <a:cs typeface="Arial" pitchFamily="34" charset="0"/>
              </a:rPr>
              <a:t> 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vulvar and vaginal atrophy due to </a:t>
            </a:r>
            <a:r>
              <a:rPr lang="en-US" sz="26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menopause</a:t>
            </a:r>
            <a:endParaRPr lang="th-TH" sz="2600" dirty="0">
              <a:solidFill>
                <a:schemeClr val="tx2"/>
              </a:solidFill>
              <a:latin typeface="Helvetica" panose="020B0604020202020204" pitchFamily="34" charset="0"/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hypoestrogenism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 (due to </a:t>
            </a:r>
            <a:r>
              <a:rPr lang="en-US" sz="2600" dirty="0" err="1">
                <a:latin typeface="Helvetica" panose="020B0604020202020204" pitchFamily="34" charset="0"/>
                <a:cs typeface="Helvetica" panose="020B0604020202020204" pitchFamily="34" charset="0"/>
              </a:rPr>
              <a:t>hypogonadism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, castration, or primary ovarian failure)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postmenopausal </a:t>
            </a:r>
            <a:r>
              <a:rPr lang="en-US" sz="26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osteoporosis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 (prophylaxis)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abnormal uterine bleeding </a:t>
            </a:r>
            <a:endParaRPr lang="th-TH" sz="2600" dirty="0">
              <a:solidFill>
                <a:schemeClr val="tx2"/>
              </a:solidFill>
              <a:latin typeface="Helvetica" panose="020B0604020202020204" pitchFamily="34" charset="0"/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 prostatic cancer (palliation)</a:t>
            </a:r>
            <a:r>
              <a:rPr lang="th-TH" sz="2600" dirty="0">
                <a:latin typeface="Helvetica" panose="020B0604020202020204" pitchFamily="34" charset="0"/>
                <a:cs typeface="+mj-cs"/>
              </a:rPr>
              <a:t> 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breast cancer (palliation)</a:t>
            </a:r>
            <a:endParaRPr lang="th-TH" sz="2600" dirty="0">
              <a:latin typeface="Helvetica" panose="020B0604020202020204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4196" y="6410348"/>
            <a:ext cx="80354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Arial" pitchFamily="34" charset="0"/>
                <a:cs typeface="Arial" pitchFamily="34" charset="0"/>
              </a:rPr>
              <a:t>F.D.A 2015 online  http://www.accessdata.fda.gov/drugsatfda_docs/label/2006/004782s147lbl.pdf</a:t>
            </a:r>
          </a:p>
        </p:txBody>
      </p:sp>
    </p:spTree>
    <p:extLst>
      <p:ext uri="{BB962C8B-B14F-4D97-AF65-F5344CB8AC3E}">
        <p14:creationId xmlns:p14="http://schemas.microsoft.com/office/powerpoint/2010/main" val="6366255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Conjugated Estrogens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46" y="1037053"/>
            <a:ext cx="5821907" cy="4525963"/>
          </a:xfrm>
        </p:spPr>
        <p:txBody>
          <a:bodyPr>
            <a:normAutofit/>
          </a:bodyPr>
          <a:lstStyle/>
          <a:p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Available dosage form in the hospital: </a:t>
            </a:r>
          </a:p>
          <a:p>
            <a:pPr>
              <a:buFont typeface="Wingdings" pitchFamily="2" charset="2"/>
              <a:buChar char="§"/>
            </a:pPr>
            <a:r>
              <a:rPr lang="th-TH" sz="1400" dirty="0">
                <a:latin typeface="Helvetica" panose="020B0604020202020204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Conjugated estrogens </a:t>
            </a:r>
            <a:r>
              <a:rPr lang="th-TH" sz="1800" dirty="0">
                <a:latin typeface="Helvetica" panose="020B0604020202020204" pitchFamily="34" charset="0"/>
                <a:cs typeface="Arial" pitchFamily="34" charset="0"/>
              </a:rPr>
              <a:t>   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0.625MG</a:t>
            </a:r>
            <a:r>
              <a:rPr lang="th-TH" sz="1800" dirty="0">
                <a:latin typeface="Helvetica" panose="020B0604020202020204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CREAM </a:t>
            </a:r>
          </a:p>
          <a:p>
            <a:pPr>
              <a:buFont typeface="Wingdings" pitchFamily="2" charset="2"/>
              <a:buChar char="§"/>
            </a:pPr>
            <a:r>
              <a:rPr lang="th-TH" sz="1800" dirty="0">
                <a:latin typeface="Helvetica" panose="020B0604020202020204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Conjugated estrogens </a:t>
            </a:r>
            <a:r>
              <a:rPr lang="th-TH" sz="1800" dirty="0">
                <a:latin typeface="Helvetica" panose="020B0604020202020204" pitchFamily="34" charset="0"/>
                <a:cs typeface="Arial" pitchFamily="34" charset="0"/>
              </a:rPr>
              <a:t>   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0.625MG</a:t>
            </a:r>
            <a:r>
              <a:rPr lang="th-TH" sz="1800" dirty="0">
                <a:latin typeface="Helvetica" panose="020B0604020202020204" pitchFamily="34" charset="0"/>
                <a:cs typeface="Arial" pitchFamily="34" charset="0"/>
              </a:rPr>
              <a:t> 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TAB </a:t>
            </a:r>
          </a:p>
          <a:p>
            <a:pPr>
              <a:buFont typeface="Wingdings" pitchFamily="2" charset="2"/>
              <a:buChar char="§"/>
            </a:pPr>
            <a:r>
              <a:rPr lang="th-TH" sz="1800" dirty="0">
                <a:latin typeface="Helvetica" panose="020B0604020202020204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Conjugated estrogens </a:t>
            </a:r>
            <a:r>
              <a:rPr lang="th-TH" sz="1800" dirty="0">
                <a:latin typeface="Helvetica" panose="020B0604020202020204" pitchFamily="34" charset="0"/>
                <a:cs typeface="Arial" pitchFamily="34" charset="0"/>
              </a:rPr>
              <a:t>   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1.25MG </a:t>
            </a:r>
            <a:r>
              <a:rPr lang="th-TH" sz="1800" dirty="0">
                <a:latin typeface="Helvetica" panose="020B0604020202020204" pitchFamily="34" charset="0"/>
                <a:cs typeface="Arial" pitchFamily="34" charset="0"/>
              </a:rPr>
              <a:t>   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TAB</a:t>
            </a:r>
          </a:p>
          <a:p>
            <a:pPr>
              <a:buFont typeface="Wingdings" pitchFamily="2" charset="2"/>
              <a:buChar char="§"/>
            </a:pP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Thai National list of Medicine 2013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Conjugated estrogens  tab</a:t>
            </a:r>
            <a:r>
              <a:rPr lang="th-TH" sz="1800" dirty="0">
                <a:latin typeface="Helvetica" panose="020B0604020202020204" pitchFamily="34" charset="0"/>
                <a:cs typeface="Arial" pitchFamily="34" charset="0"/>
              </a:rPr>
              <a:t>                  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h-TH" sz="1800" dirty="0">
                <a:latin typeface="Helvetica" panose="020B0604020202020204" pitchFamily="34" charset="0"/>
              </a:rPr>
              <a:t>บัญชียา ข</a:t>
            </a:r>
          </a:p>
          <a:p>
            <a:pPr>
              <a:buFont typeface="Wingdings" pitchFamily="2" charset="2"/>
              <a:buChar char="§"/>
            </a:pPr>
            <a:r>
              <a:rPr lang="th-TH" sz="1800" dirty="0">
                <a:latin typeface="Helvetica" panose="020B0604020202020204" pitchFamily="34" charset="0"/>
              </a:rPr>
              <a:t> 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Conjugated estrogens</a:t>
            </a:r>
            <a:r>
              <a:rPr lang="th-TH" sz="1800" dirty="0">
                <a:latin typeface="Helvetica" panose="020B0604020202020204" pitchFamily="34" charset="0"/>
              </a:rPr>
              <a:t> 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vaginal cream</a:t>
            </a:r>
            <a:r>
              <a:rPr lang="th-TH" sz="1800" dirty="0">
                <a:latin typeface="Helvetica" panose="020B0604020202020204" pitchFamily="34" charset="0"/>
                <a:cs typeface="Arial" pitchFamily="34" charset="0"/>
              </a:rPr>
              <a:t>   </a:t>
            </a:r>
            <a:r>
              <a:rPr lang="th-TH" sz="1800" dirty="0">
                <a:latin typeface="Helvetica" panose="020B0604020202020204" pitchFamily="34" charset="0"/>
              </a:rPr>
              <a:t> บัญชียา ข </a:t>
            </a:r>
          </a:p>
          <a:p>
            <a:pPr>
              <a:buFont typeface="Wingdings" pitchFamily="2" charset="2"/>
              <a:buChar char="§"/>
            </a:pPr>
            <a:r>
              <a:rPr lang="th-TH" sz="1800" dirty="0">
                <a:latin typeface="Helvetica" panose="020B0604020202020204" pitchFamily="34" charset="0"/>
              </a:rPr>
              <a:t> 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Conjugated estrogens</a:t>
            </a:r>
            <a:r>
              <a:rPr lang="th-TH" sz="1800" dirty="0">
                <a:latin typeface="Helvetica" panose="020B0604020202020204" pitchFamily="34" charset="0"/>
              </a:rPr>
              <a:t>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sterile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pwdr</a:t>
            </a:r>
            <a:r>
              <a:rPr lang="th-TH" sz="1800" dirty="0">
                <a:latin typeface="Helvetica" panose="020B0604020202020204" pitchFamily="34" charset="0"/>
              </a:rPr>
              <a:t>             บัญชียา  ค</a:t>
            </a:r>
          </a:p>
          <a:p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26" name="Picture 2" descr="http://himalayathai.net/img/premarin0625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65036"/>
            <a:ext cx="2375608" cy="179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hev7.net/images/550e753bce9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758110"/>
            <a:ext cx="2757608" cy="176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.medscape.com/pi/features/drugdirectory/octupdate/WYE074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4613145"/>
            <a:ext cx="2546445" cy="190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ll-creatures.org/anex/horse-pmu-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1200"/>
            <a:ext cx="291318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8962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96" y="633046"/>
            <a:ext cx="8759601" cy="48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4196" y="6463102"/>
            <a:ext cx="80354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Arial" pitchFamily="34" charset="0"/>
                <a:cs typeface="Arial" pitchFamily="34" charset="0"/>
              </a:rPr>
              <a:t>F.D.A 2015 online http://www.accessdata.fda.gov/drugsatfda_docs/label/2006/004782s147lbl.pdf</a:t>
            </a:r>
          </a:p>
        </p:txBody>
      </p:sp>
    </p:spTree>
    <p:extLst>
      <p:ext uri="{BB962C8B-B14F-4D97-AF65-F5344CB8AC3E}">
        <p14:creationId xmlns:p14="http://schemas.microsoft.com/office/powerpoint/2010/main" val="1720701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599"/>
            <a:ext cx="8863304" cy="373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57662"/>
            <a:ext cx="8913962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4196" y="6410348"/>
            <a:ext cx="80354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Arial" pitchFamily="34" charset="0"/>
                <a:cs typeface="Arial" pitchFamily="34" charset="0"/>
              </a:rPr>
              <a:t>F.D.A 2015 online http://www.accessdata.fda.gov/drugsatfda_docs/label/2006/004782s147lbl.pdf</a:t>
            </a:r>
          </a:p>
        </p:txBody>
      </p:sp>
    </p:spTree>
    <p:extLst>
      <p:ext uri="{BB962C8B-B14F-4D97-AF65-F5344CB8AC3E}">
        <p14:creationId xmlns:p14="http://schemas.microsoft.com/office/powerpoint/2010/main" val="3115317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4"/>
          <a:stretch/>
        </p:blipFill>
        <p:spPr bwMode="auto">
          <a:xfrm>
            <a:off x="292574" y="762000"/>
            <a:ext cx="8394227" cy="94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4196" y="289498"/>
            <a:ext cx="8755607" cy="2438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809"/>
          <a:stretch/>
        </p:blipFill>
        <p:spPr bwMode="auto">
          <a:xfrm>
            <a:off x="655947" y="1905000"/>
            <a:ext cx="8030854" cy="37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4" y="2895600"/>
            <a:ext cx="870072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4196" y="6410348"/>
            <a:ext cx="80354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Arial" pitchFamily="34" charset="0"/>
                <a:cs typeface="Arial" pitchFamily="34" charset="0"/>
              </a:rPr>
              <a:t>F.D.A 2015 online http://www.accessdata.fda.gov/drugsatfda_docs/label/2006/004782s147lbl.pdf</a:t>
            </a:r>
          </a:p>
        </p:txBody>
      </p:sp>
    </p:spTree>
    <p:extLst>
      <p:ext uri="{BB962C8B-B14F-4D97-AF65-F5344CB8AC3E}">
        <p14:creationId xmlns:p14="http://schemas.microsoft.com/office/powerpoint/2010/main" val="3835212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Perimenopause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- Physiology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6400" y="1582738"/>
            <a:ext cx="8534400" cy="4196775"/>
          </a:xfrm>
        </p:spPr>
        <p:txBody>
          <a:bodyPr/>
          <a:lstStyle/>
          <a:p>
            <a:r>
              <a:rPr lang="en-US" dirty="0"/>
              <a:t>↓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Follicle remains due to sharp decline = hypothalamus still intact &amp; over work (</a:t>
            </a:r>
            <a:r>
              <a:rPr lang="en-US" dirty="0"/>
              <a:t>↑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FSH) = recruit more follicles = </a:t>
            </a:r>
            <a:r>
              <a:rPr lang="en-US" dirty="0"/>
              <a:t>↑</a:t>
            </a:r>
            <a:r>
              <a:rPr lang="en-GB" dirty="0" err="1">
                <a:latin typeface="Helvetica" panose="020B0604020202020204" pitchFamily="34" charset="0"/>
                <a:cs typeface="Helvetica" panose="020B0604020202020204" pitchFamily="34" charset="0"/>
              </a:rPr>
              <a:t>Estrogen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Imbalance fluctuations</a:t>
            </a:r>
          </a:p>
          <a:p>
            <a:pPr lvl="1"/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Follicles may still be able to grow and ovulate but less = don’t ovulate every cycle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  <a:sym typeface="Wingdings"/>
              </a:rPr>
              <a:t> </a:t>
            </a:r>
            <a:r>
              <a:rPr lang="en-GB" dirty="0" err="1">
                <a:latin typeface="Helvetica" panose="020B0604020202020204" pitchFamily="34" charset="0"/>
                <a:cs typeface="Helvetica" panose="020B0604020202020204" pitchFamily="34" charset="0"/>
              </a:rPr>
              <a:t>perimenopausal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 symptoms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506387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As you get near menopause: </a:t>
            </a:r>
            <a:b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dirty="0"/>
              <a:t>↑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FSH but </a:t>
            </a:r>
            <a:r>
              <a:rPr lang="en-US" dirty="0"/>
              <a:t>↓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Follicle = </a:t>
            </a:r>
            <a:r>
              <a:rPr lang="en-US" dirty="0"/>
              <a:t>↓</a:t>
            </a:r>
            <a:r>
              <a:rPr lang="en-GB" dirty="0" err="1">
                <a:latin typeface="Helvetica" panose="020B0604020202020204" pitchFamily="34" charset="0"/>
                <a:cs typeface="Helvetica" panose="020B0604020202020204" pitchFamily="34" charset="0"/>
              </a:rPr>
              <a:t>Estrogen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718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 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Conjugated Estrogens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75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Adverse Effects &gt;10%</a:t>
            </a:r>
            <a:r>
              <a:rPr lang="en-GB" sz="18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[1]</a:t>
            </a:r>
            <a:endParaRPr lang="en-US" sz="1800" b="1" baseline="30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Abdominal pain (15-17%)      Back pain (13-14%)          Breast enlargement               Breast tenderness (7-12%)   Headache (26-32%)              Arthralgia (7-14%)</a:t>
            </a:r>
          </a:p>
          <a:p>
            <a:pPr marL="0" indent="0">
              <a:buNone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Pharyngitis (10-12%)            Sinusitis (6-11%)                   Diarrhea (6-7%)</a:t>
            </a:r>
          </a:p>
          <a:p>
            <a:pPr marL="0" indent="0"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1900" b="1" dirty="0">
                <a:latin typeface="Helvetica" panose="020B0604020202020204" pitchFamily="34" charset="0"/>
                <a:cs typeface="Helvetica" panose="020B0604020202020204" pitchFamily="34" charset="0"/>
              </a:rPr>
              <a:t>Black Box Warnings</a:t>
            </a:r>
          </a:p>
          <a:p>
            <a:pPr marL="0" indent="0">
              <a:buNone/>
            </a:pPr>
            <a:endParaRPr lang="en-US" sz="19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Estrogens</a:t>
            </a:r>
            <a:r>
              <a:rPr lang="en-GB" sz="1800" dirty="0">
                <a:latin typeface="Helvetica" panose="020B0604020202020204" pitchFamily="34" charset="0"/>
                <a:cs typeface="Helvetica" panose="020B0604020202020204" pitchFamily="34" charset="0"/>
              </a:rPr>
              <a:t> alone increase risk of endometrial cancer ; </a:t>
            </a:r>
            <a:r>
              <a:rPr lang="en-GB" sz="18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  1.6 </a:t>
            </a:r>
            <a:r>
              <a:rPr lang="en-GB" sz="1800" dirty="0">
                <a:latin typeface="Helvetica" panose="020B0604020202020204" pitchFamily="34" charset="0"/>
                <a:cs typeface="Helvetica" panose="020B0604020202020204" pitchFamily="34" charset="0"/>
              </a:rPr>
              <a:t>(95% CI = 1.1–2.4)  after 5 or more years </a:t>
            </a:r>
            <a:r>
              <a:rPr lang="en-US" sz="18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[2]</a:t>
            </a:r>
            <a:endParaRPr lang="en-GB" sz="1800" baseline="30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Estrogens</a:t>
            </a:r>
            <a:r>
              <a:rPr lang="en-GB" sz="1800" dirty="0">
                <a:latin typeface="Helvetica" panose="020B0604020202020204" pitchFamily="34" charset="0"/>
                <a:cs typeface="Helvetica" panose="020B0604020202020204" pitchFamily="34" charset="0"/>
              </a:rPr>
              <a:t> alone increased risk of breast cancer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en-GB" sz="18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RR 1.38</a:t>
            </a:r>
            <a:r>
              <a:rPr lang="th-TH" sz="1800" dirty="0">
                <a:solidFill>
                  <a:schemeClr val="tx2"/>
                </a:solidFill>
                <a:latin typeface="Helvetica" panose="020B0604020202020204" pitchFamily="34" charset="0"/>
              </a:rPr>
              <a:t>(</a:t>
            </a:r>
            <a:r>
              <a:rPr lang="en-US" sz="18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 95% CI 1.27-1.49</a:t>
            </a:r>
            <a:r>
              <a:rPr lang="th-TH" sz="1800" dirty="0">
                <a:solidFill>
                  <a:schemeClr val="tx2"/>
                </a:solidFill>
                <a:latin typeface="Helvetica" panose="020B0604020202020204" pitchFamily="34" charset="0"/>
              </a:rPr>
              <a:t>)</a:t>
            </a:r>
            <a:r>
              <a:rPr lang="en-GB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[3]</a:t>
            </a:r>
          </a:p>
          <a:p>
            <a:pPr>
              <a:buFont typeface="Wingdings" pitchFamily="2" charset="2"/>
              <a:buChar char="Ø"/>
            </a:pPr>
            <a:r>
              <a:rPr lang="en-GB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Estrogens</a:t>
            </a:r>
            <a:r>
              <a:rPr lang="en-GB" sz="1800" dirty="0">
                <a:latin typeface="Helvetica" panose="020B0604020202020204" pitchFamily="34" charset="0"/>
                <a:cs typeface="Helvetica" panose="020B0604020202020204" pitchFamily="34" charset="0"/>
              </a:rPr>
              <a:t> alone increase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Cardiovascular risks </a:t>
            </a:r>
            <a:r>
              <a:rPr lang="en-GB" sz="1800" dirty="0">
                <a:latin typeface="Helvetica" panose="020B0604020202020204" pitchFamily="34" charset="0"/>
                <a:cs typeface="Helvetica" panose="020B0604020202020204" pitchFamily="34" charset="0"/>
              </a:rPr>
              <a:t> less than 34 years (odds ratio </a:t>
            </a:r>
            <a:r>
              <a:rPr lang="en-GB" sz="18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[OR], 1.51; 95% CI, 1.13–2.03) </a:t>
            </a:r>
            <a:r>
              <a:rPr lang="en-US" sz="18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[4]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Estrogens</a:t>
            </a:r>
            <a:r>
              <a:rPr lang="en-GB" sz="1800" dirty="0">
                <a:latin typeface="Helvetica" panose="020B0604020202020204" pitchFamily="34" charset="0"/>
                <a:cs typeface="Helvetica" panose="020B0604020202020204" pitchFamily="34" charset="0"/>
              </a:rPr>
              <a:t> alone increase 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Dementia risks </a:t>
            </a:r>
            <a:r>
              <a:rPr lang="en-US" sz="18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[1]</a:t>
            </a:r>
          </a:p>
          <a:p>
            <a:pPr marL="0" indent="0">
              <a:buNone/>
            </a:pPr>
            <a:endParaRPr lang="en-GB" sz="1800" baseline="30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GB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      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61" y="5486400"/>
            <a:ext cx="94488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itchFamily="34" charset="0"/>
                <a:cs typeface="Arial" pitchFamily="34" charset="0"/>
              </a:rPr>
              <a:t>1   Medscape 2015 ; online reference.medscape.com/drug/premarin-estrogens-conjugated-342771#5</a:t>
            </a:r>
          </a:p>
          <a:p>
            <a:r>
              <a:rPr lang="en-US" sz="1100" dirty="0">
                <a:latin typeface="Arial" pitchFamily="34" charset="0"/>
                <a:cs typeface="Arial" pitchFamily="34" charset="0"/>
              </a:rPr>
              <a:t>2   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Elisabete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Weiderpass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,  et al </a:t>
            </a:r>
            <a:r>
              <a:rPr lang="en-GB" sz="1100" dirty="0">
                <a:latin typeface="Arial" pitchFamily="34" charset="0"/>
                <a:cs typeface="Arial" pitchFamily="34" charset="0"/>
              </a:rPr>
              <a:t>Risk of Endometrial Cancer Following </a:t>
            </a:r>
            <a:r>
              <a:rPr lang="en-GB" sz="1100" dirty="0" err="1">
                <a:latin typeface="Arial" pitchFamily="34" charset="0"/>
                <a:cs typeface="Arial" pitchFamily="34" charset="0"/>
              </a:rPr>
              <a:t>Estrogen</a:t>
            </a:r>
            <a:r>
              <a:rPr lang="en-GB" sz="1100" dirty="0">
                <a:latin typeface="Arial" pitchFamily="34" charset="0"/>
                <a:cs typeface="Arial" pitchFamily="34" charset="0"/>
              </a:rPr>
              <a:t> Replacement With and Without </a:t>
            </a:r>
            <a:r>
              <a:rPr lang="en-GB" sz="1100" dirty="0" err="1">
                <a:latin typeface="Arial" pitchFamily="34" charset="0"/>
                <a:cs typeface="Arial" pitchFamily="34" charset="0"/>
              </a:rPr>
              <a:t>Progestins</a:t>
            </a:r>
            <a:r>
              <a:rPr lang="en-GB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jn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 ci.oxfordjournals.org/content/91/13/1131</a:t>
            </a:r>
            <a:endParaRPr lang="th-TH" sz="1100" dirty="0">
              <a:latin typeface="Arial" pitchFamily="34" charset="0"/>
            </a:endParaRPr>
          </a:p>
          <a:p>
            <a:pPr marL="228600" indent="-228600">
              <a:buAutoNum type="arabicPeriod" startAt="3"/>
            </a:pPr>
            <a:r>
              <a:rPr lang="en-GB" sz="1100" dirty="0" err="1">
                <a:latin typeface="Arial" pitchFamily="34" charset="0"/>
                <a:cs typeface="Arial" pitchFamily="34" charset="0"/>
              </a:rPr>
              <a:t>Opatrny</a:t>
            </a:r>
            <a:r>
              <a:rPr lang="en-GB" sz="1100" dirty="0">
                <a:latin typeface="Arial" pitchFamily="34" charset="0"/>
                <a:cs typeface="Arial" pitchFamily="34" charset="0"/>
              </a:rPr>
              <a:t> L</a:t>
            </a:r>
            <a:r>
              <a:rPr lang="en-GB" sz="1100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en-GB" sz="1100" dirty="0">
                <a:latin typeface="Arial" pitchFamily="34" charset="0"/>
                <a:cs typeface="Arial" pitchFamily="34" charset="0"/>
              </a:rPr>
              <a:t>, </a:t>
            </a:r>
            <a:r>
              <a:rPr lang="en-GB" sz="1100" dirty="0" err="1">
                <a:latin typeface="Arial" pitchFamily="34" charset="0"/>
                <a:cs typeface="Arial" pitchFamily="34" charset="0"/>
                <a:hlinkClick r:id="rId2"/>
              </a:rPr>
              <a:t>Dell'Aniello</a:t>
            </a:r>
            <a:r>
              <a:rPr lang="en-GB" sz="1100" dirty="0">
                <a:latin typeface="Arial" pitchFamily="34" charset="0"/>
                <a:cs typeface="Arial" pitchFamily="34" charset="0"/>
                <a:hlinkClick r:id="rId2"/>
              </a:rPr>
              <a:t> S</a:t>
            </a:r>
            <a:r>
              <a:rPr lang="en-GB" sz="1100" dirty="0">
                <a:latin typeface="Arial" pitchFamily="34" charset="0"/>
                <a:cs typeface="Arial" pitchFamily="34" charset="0"/>
              </a:rPr>
              <a:t>, </a:t>
            </a:r>
            <a:r>
              <a:rPr lang="en-GB" sz="1100" dirty="0" err="1">
                <a:latin typeface="Arial" pitchFamily="34" charset="0"/>
                <a:cs typeface="Arial" pitchFamily="34" charset="0"/>
                <a:hlinkClick r:id="rId3"/>
              </a:rPr>
              <a:t>Assouline</a:t>
            </a:r>
            <a:r>
              <a:rPr lang="en-GB" sz="1100" dirty="0">
                <a:latin typeface="Arial" pitchFamily="34" charset="0"/>
                <a:cs typeface="Arial" pitchFamily="34" charset="0"/>
                <a:hlinkClick r:id="rId3"/>
              </a:rPr>
              <a:t> S</a:t>
            </a:r>
            <a:r>
              <a:rPr lang="en-GB" sz="1100" dirty="0">
                <a:latin typeface="Arial" pitchFamily="34" charset="0"/>
                <a:cs typeface="Arial" pitchFamily="34" charset="0"/>
              </a:rPr>
              <a:t>, </a:t>
            </a:r>
            <a:r>
              <a:rPr lang="en-GB" sz="1100" dirty="0" err="1">
                <a:latin typeface="Arial" pitchFamily="34" charset="0"/>
                <a:cs typeface="Arial" pitchFamily="34" charset="0"/>
                <a:hlinkClick r:id="rId4"/>
              </a:rPr>
              <a:t>Suissa</a:t>
            </a:r>
            <a:r>
              <a:rPr lang="en-GB" sz="1100" dirty="0">
                <a:latin typeface="Arial" pitchFamily="34" charset="0"/>
                <a:cs typeface="Arial" pitchFamily="34" charset="0"/>
                <a:hlinkClick r:id="rId4"/>
              </a:rPr>
              <a:t> S</a:t>
            </a:r>
            <a:r>
              <a:rPr lang="en-GB" sz="1100" dirty="0">
                <a:latin typeface="Arial" pitchFamily="34" charset="0"/>
                <a:cs typeface="Arial" pitchFamily="34" charset="0"/>
              </a:rPr>
              <a:t>.</a:t>
            </a:r>
            <a:r>
              <a:rPr lang="th-TH" sz="1100" dirty="0">
                <a:latin typeface="Arial" pitchFamily="34" charset="0"/>
              </a:rPr>
              <a:t> </a:t>
            </a:r>
            <a:r>
              <a:rPr lang="en-GB" sz="1100" dirty="0">
                <a:latin typeface="Arial" pitchFamily="34" charset="0"/>
                <a:cs typeface="Arial" pitchFamily="34" charset="0"/>
              </a:rPr>
              <a:t>Hormone replacement therapy use and variations in the risk of breast cancer.</a:t>
            </a:r>
            <a:r>
              <a:rPr lang="en-US" sz="1100" dirty="0">
                <a:latin typeface="Arial" pitchFamily="34" charset="0"/>
                <a:cs typeface="Arial" pitchFamily="34" charset="0"/>
                <a:hlinkClick r:id="rId5" tooltip="BJOG : an international journal of obstetrics and gynaecology."/>
              </a:rPr>
              <a:t> BJOG.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 2008 Jan;115(2):169-75; discussion 175.</a:t>
            </a:r>
          </a:p>
          <a:p>
            <a:pPr marL="228600" indent="-228600">
              <a:buFontTx/>
              <a:buAutoNum type="arabicPeriod" startAt="3"/>
            </a:pPr>
            <a:r>
              <a:rPr lang="en-US" sz="1100" dirty="0">
                <a:hlinkClick r:id="rId6"/>
              </a:rPr>
              <a:t>Cheryl Bushnell</a:t>
            </a:r>
            <a:r>
              <a:rPr lang="en-US" sz="1100" dirty="0"/>
              <a:t>, MD, MHS  </a:t>
            </a:r>
            <a:r>
              <a:rPr lang="en-GB" sz="1100" b="1" dirty="0"/>
              <a:t>Hormone Therapy and Stroke: Is It All About Timing? http://www.ncbi.nlm.nih.gov/pmc/articles/PMC3074540/ </a:t>
            </a:r>
          </a:p>
          <a:p>
            <a:pPr marL="228600" indent="-228600">
              <a:buAutoNum type="arabicPeriod" startAt="3"/>
            </a:pPr>
            <a:endParaRPr lang="en-GB" sz="1100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1404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Contraindications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Known </a:t>
            </a:r>
            <a:r>
              <a:rPr lang="en-US" sz="20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anaphylactic reaction or angioedema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Known protein C, protein S, or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antithrombin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deficiency; other known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thrombophilic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disorders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Active or history of breast cancer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Arterial thromboembolic disease (</a:t>
            </a:r>
            <a:r>
              <a:rPr lang="en-US" sz="20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stroke, MI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), thrombophlebitis, </a:t>
            </a:r>
            <a:r>
              <a:rPr lang="en-US" sz="20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DVT/PE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thrombogenic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valvular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disease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Liver disease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, liver tumors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Uncontrolled hypertension, diabetes mellitus with vascular involvement, jaundice with previous oral contraceptive use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Estrogen-dependent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neoplasia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Undiagnosed abnormal vaginal bleeding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 Conjugated Estrogens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6315164"/>
            <a:ext cx="9296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1   Medscape 2015  online : reference.medscape.com/drug/premarin-estrogens-conjugated-342771#5</a:t>
            </a:r>
          </a:p>
        </p:txBody>
      </p:sp>
    </p:spTree>
    <p:extLst>
      <p:ext uri="{BB962C8B-B14F-4D97-AF65-F5344CB8AC3E}">
        <p14:creationId xmlns:p14="http://schemas.microsoft.com/office/powerpoint/2010/main" val="16368320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Transdermal Estrogen</a:t>
            </a:r>
          </a:p>
        </p:txBody>
      </p:sp>
      <p:pic>
        <p:nvPicPr>
          <p:cNvPr id="5122" name="Picture 2" descr="https://encrypted-tbn2.gstatic.com/images?q=tbn:ANd9GcQ31BpiwBdRX1qoMZU9KZ525V9o44B8gSpaHTVzPx4Z1glXvt4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3464534" cy="259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visembryo.com/images/birthControlPatc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830327"/>
            <a:ext cx="2821966" cy="282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14800" y="234238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vasomotor symptoms</a:t>
            </a:r>
            <a:r>
              <a:rPr lang="th-TH" sz="2800" dirty="0">
                <a:latin typeface="Helvetica" panose="020B0604020202020204" pitchFamily="34" charset="0"/>
              </a:rPr>
              <a:t> </a:t>
            </a:r>
            <a:r>
              <a:rPr lang="en-GB" sz="2800" dirty="0">
                <a:latin typeface="Helvetica" panose="020B0604020202020204" pitchFamily="34" charset="0"/>
                <a:cs typeface="Helvetica" panose="020B0604020202020204" pitchFamily="34" charset="0"/>
              </a:rPr>
              <a:t>menopause  .</a:t>
            </a: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1639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2289175" y="5608638"/>
            <a:ext cx="20637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4157663" y="5608638"/>
            <a:ext cx="55245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120650" y="3509963"/>
            <a:ext cx="87313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4546600" y="4921250"/>
            <a:ext cx="16351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90000"/>
              </a:lnSpc>
            </a:pPr>
            <a:endParaRPr lang="en-US" sz="2400" b="1"/>
          </a:p>
        </p:txBody>
      </p:sp>
      <p:sp>
        <p:nvSpPr>
          <p:cNvPr id="194568" name="Rectangle 8"/>
          <p:cNvSpPr>
            <a:spLocks noGrp="1" noChangeArrowheads="1"/>
          </p:cNvSpPr>
          <p:nvPr>
            <p:ph type="title"/>
          </p:nvPr>
        </p:nvSpPr>
        <p:spPr>
          <a:xfrm>
            <a:off x="373063" y="406400"/>
            <a:ext cx="8382000" cy="76835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Transdermal Estrogen</a:t>
            </a:r>
          </a:p>
        </p:txBody>
      </p:sp>
      <p:sp>
        <p:nvSpPr>
          <p:cNvPr id="19456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8143" y="1455216"/>
            <a:ext cx="8480425" cy="45418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Estrogen and Thromboembolism Risk (ESTHER) study</a:t>
            </a:r>
            <a:r>
              <a:rPr lang="en-US" sz="20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Case-control study (271 cases, 610 controls)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Lower risk of VTE compared with </a:t>
            </a:r>
            <a:r>
              <a:rPr lang="en-US" sz="20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oral E2 (OR 4.2)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Markers of inflammation unaffected</a:t>
            </a:r>
            <a:r>
              <a:rPr lang="en-US" sz="20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  <a:r>
              <a:rPr lang="en-US" sz="20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triglycerides decreased</a:t>
            </a:r>
            <a:r>
              <a:rPr lang="en-US" sz="20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  <a:r>
              <a:rPr lang="en-US" sz="20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less effect on SHBG and TBG</a:t>
            </a:r>
            <a:r>
              <a:rPr lang="en-US" sz="20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Less favorable for HDL and LDL changes</a:t>
            </a:r>
            <a:r>
              <a:rPr lang="en-US" sz="20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Patient preference important (transdermal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vs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oral)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Wide range of dosing options (mg/d): 0.014, 0.025, 0.0375, 0.05, 0.075, 0.1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255588" y="6100763"/>
            <a:ext cx="84486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/>
              <a:t>1. </a:t>
            </a:r>
            <a:r>
              <a:rPr lang="en-US" sz="1400" dirty="0" err="1"/>
              <a:t>Canonico</a:t>
            </a:r>
            <a:r>
              <a:rPr lang="en-US" sz="1400" dirty="0"/>
              <a:t> M, et al. </a:t>
            </a:r>
            <a:r>
              <a:rPr lang="en-US" sz="1400" i="1" dirty="0"/>
              <a:t>Circulation.</a:t>
            </a:r>
            <a:r>
              <a:rPr lang="en-US" sz="1400" dirty="0"/>
              <a:t> 2007;115:840. 2. </a:t>
            </a:r>
            <a:r>
              <a:rPr lang="en-US" sz="1400" dirty="0" err="1"/>
              <a:t>Shifren</a:t>
            </a:r>
            <a:r>
              <a:rPr lang="en-US" sz="1400" dirty="0"/>
              <a:t> JL, et al. </a:t>
            </a:r>
            <a:r>
              <a:rPr lang="en-US" sz="1400" i="1" dirty="0" err="1"/>
              <a:t>Endocrinol</a:t>
            </a:r>
            <a:r>
              <a:rPr lang="en-US" sz="1400" i="1" dirty="0"/>
              <a:t> </a:t>
            </a:r>
            <a:r>
              <a:rPr lang="en-US" sz="1400" i="1" dirty="0" err="1"/>
              <a:t>Metab</a:t>
            </a:r>
            <a:r>
              <a:rPr lang="en-US" sz="1400" i="1" dirty="0"/>
              <a:t>.</a:t>
            </a:r>
            <a:r>
              <a:rPr lang="en-US" sz="1400" dirty="0"/>
              <a:t> 2008;93:1702. </a:t>
            </a:r>
            <a:br>
              <a:rPr lang="en-US" sz="1400" dirty="0"/>
            </a:br>
            <a:r>
              <a:rPr lang="en-US" sz="1400" dirty="0"/>
              <a:t>3. </a:t>
            </a:r>
            <a:r>
              <a:rPr lang="en-US" sz="1400" dirty="0" err="1"/>
              <a:t>Sanada</a:t>
            </a:r>
            <a:r>
              <a:rPr lang="en-US" sz="1400" dirty="0"/>
              <a:t> M, et al. </a:t>
            </a:r>
            <a:r>
              <a:rPr lang="en-US" sz="1400" i="1" dirty="0"/>
              <a:t>Menopause.</a:t>
            </a:r>
            <a:r>
              <a:rPr lang="en-US" sz="1400" dirty="0"/>
              <a:t> 2004;11:331. 4. Walsh BW, et al. </a:t>
            </a:r>
            <a:r>
              <a:rPr lang="en-US" sz="1400" i="1" dirty="0"/>
              <a:t>N </a:t>
            </a:r>
            <a:r>
              <a:rPr lang="en-US" sz="1400" i="1" dirty="0" err="1"/>
              <a:t>Engl</a:t>
            </a:r>
            <a:r>
              <a:rPr lang="en-US" sz="1400" i="1" dirty="0"/>
              <a:t> J Med.</a:t>
            </a:r>
            <a:r>
              <a:rPr lang="en-US" sz="1400" dirty="0"/>
              <a:t> 1991;325:1196.</a:t>
            </a: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304800" y="5867400"/>
            <a:ext cx="5946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SHBG = sex hormone-binding globulin; TBG = thyroxine-binding globulin.</a:t>
            </a:r>
          </a:p>
        </p:txBody>
      </p:sp>
    </p:spTree>
    <p:extLst>
      <p:ext uri="{BB962C8B-B14F-4D97-AF65-F5344CB8AC3E}">
        <p14:creationId xmlns:p14="http://schemas.microsoft.com/office/powerpoint/2010/main" val="230362617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9504"/>
            <a:ext cx="82296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Progestin</a:t>
            </a:r>
            <a:endParaRPr lang="th-TH" dirty="0">
              <a:latin typeface="Helvetica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5963095"/>
              </p:ext>
            </p:extLst>
          </p:nvPr>
        </p:nvGraphicFramePr>
        <p:xfrm>
          <a:off x="0" y="1364572"/>
          <a:ext cx="9144000" cy="41148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endParaRPr lang="th-TH" sz="16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Depo Provera</a:t>
                      </a:r>
                      <a:endParaRPr lang="th-TH" sz="1600" dirty="0">
                        <a:latin typeface="Helvetica" panose="020B0604020202020204" pitchFamily="34" charset="0"/>
                      </a:endParaRPr>
                    </a:p>
                    <a:p>
                      <a:r>
                        <a:rPr lang="en-US" sz="1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(Medroxyprogesterone)</a:t>
                      </a:r>
                      <a:endParaRPr lang="th-TH" sz="16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Aygestin</a:t>
                      </a:r>
                      <a:r>
                        <a:rPr lang="en-US" sz="1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, </a:t>
                      </a:r>
                      <a:r>
                        <a:rPr lang="en-US" sz="1600" dirty="0" err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Norlutate</a:t>
                      </a:r>
                      <a:r>
                        <a:rPr lang="en-US" sz="1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(</a:t>
                      </a:r>
                      <a:r>
                        <a:rPr lang="en-US" sz="1600" kern="120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norethindrone</a:t>
                      </a:r>
                      <a:r>
                        <a:rPr lang="en-US" sz="1600" kern="12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acetate)</a:t>
                      </a:r>
                      <a:endParaRPr lang="th-TH" sz="16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Indications</a:t>
                      </a:r>
                      <a:endParaRPr lang="th-TH" sz="16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Alleviation of menopausal symptoms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Warnings</a:t>
                      </a:r>
                      <a:endParaRPr lang="th-TH" sz="16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Helvetica" panose="020B0604020202020204" pitchFamily="34" charset="0"/>
                        </a:rPr>
                        <a:t>↓</a:t>
                      </a:r>
                      <a:r>
                        <a:rPr lang="en-US" sz="1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bone mineral</a:t>
                      </a:r>
                      <a:r>
                        <a:rPr lang="en-US" sz="16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density</a:t>
                      </a:r>
                    </a:p>
                    <a:p>
                      <a:r>
                        <a:rPr lang="en-US" sz="16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↑MI, stroke, invasive CA breast, PE, DVT</a:t>
                      </a:r>
                    </a:p>
                    <a:p>
                      <a:r>
                        <a:rPr lang="en-US" sz="1600" kern="12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↑dementia</a:t>
                      </a:r>
                      <a:endParaRPr lang="th-TH" sz="16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64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Contraindications</a:t>
                      </a:r>
                      <a:endParaRPr lang="th-TH" sz="1600" dirty="0">
                        <a:latin typeface="Helvetica" panose="020B0604020202020204" pitchFamily="34" charset="0"/>
                      </a:endParaRPr>
                    </a:p>
                    <a:p>
                      <a:endParaRPr lang="th-TH" sz="16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kern="12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Thromboembolic disorders, cerebral vascular disease, malignancy of breast</a:t>
                      </a:r>
                      <a:r>
                        <a:rPr lang="en-US" sz="1600" kern="1200" baseline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600" kern="12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or genital organs, Undiagnosed vaginal bleeding, estrogen-or progesterone-dependent neoplasia,</a:t>
                      </a:r>
                      <a:r>
                        <a:rPr lang="en-US" sz="1600" kern="1200" baseline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600" kern="12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Known anaphylactic reaction or angioedema, Known liver impairment or disease, Documented hypersensitivity</a:t>
                      </a:r>
                      <a:endParaRPr lang="en-US" sz="1600" b="0" i="0" kern="1200" dirty="0">
                        <a:solidFill>
                          <a:schemeClr val="dk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0">
                <a:tc vMerge="1">
                  <a:txBody>
                    <a:bodyPr/>
                    <a:lstStyle/>
                    <a:p>
                      <a:endParaRPr lang="th-TH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DM</a:t>
                      </a:r>
                      <a:r>
                        <a:rPr lang="en-US" sz="1600" kern="1200" baseline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600" kern="12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with vascular involvement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Jaundice with prior oral contraceptive use</a:t>
                      </a:r>
                      <a:endParaRPr lang="en-US" sz="1600" b="0" i="0" kern="1200" dirty="0">
                        <a:solidFill>
                          <a:schemeClr val="dk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4042" y="5704875"/>
            <a:ext cx="86044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http://emedicine.medscape.com/article/276104-overview</a:t>
            </a:r>
          </a:p>
          <a:p>
            <a:r>
              <a:rPr lang="en-US" sz="1600" dirty="0"/>
              <a:t>http://reference.medscape.com/drug/aygestin-norethindrone-acetate-342789#5</a:t>
            </a:r>
          </a:p>
          <a:p>
            <a:r>
              <a:rPr lang="en-US" sz="1600" dirty="0"/>
              <a:t>http://reference.medscape.com/drug/depo-provera-depo-subq-provera-104-medroxyprogesterone-342782#5</a:t>
            </a:r>
            <a:endParaRPr lang="th-TH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175484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32000"/>
          </a:blip>
          <a:stretch>
            <a:fillRect/>
          </a:stretch>
        </p:blipFill>
        <p:spPr>
          <a:xfrm>
            <a:off x="0" y="1742516"/>
            <a:ext cx="9144000" cy="5750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844" y="226184"/>
            <a:ext cx="7559639" cy="13208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/>
              <a:t>Adding Progestin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348" y="1100068"/>
            <a:ext cx="8754652" cy="4728631"/>
          </a:xfrm>
        </p:spPr>
        <p:txBody>
          <a:bodyPr>
            <a:no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en-US" i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Cyclical </a:t>
            </a:r>
            <a:r>
              <a:rPr lang="en-US" i="1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vs</a:t>
            </a:r>
            <a:r>
              <a:rPr lang="en-US" i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Continuous</a:t>
            </a:r>
          </a:p>
          <a:p>
            <a:pPr marL="342900" indent="-342900" algn="l">
              <a:buFontTx/>
              <a:buChar char="-"/>
            </a:pPr>
            <a:endParaRPr lang="en-US" sz="2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General S/E: breast tenderness, change in libido, abdominal pain, depression, nausea, weight gain, edema</a:t>
            </a:r>
            <a:endParaRPr lang="th-TH" sz="2800" dirty="0">
              <a:solidFill>
                <a:schemeClr val="tx1"/>
              </a:solidFill>
              <a:latin typeface="Helvetica" panose="020B0604020202020204" pitchFamily="34" charset="0"/>
            </a:endParaRPr>
          </a:p>
          <a:p>
            <a:pPr marL="342900" indent="-342900" algn="l">
              <a:buFontTx/>
              <a:buChar char="-"/>
            </a:pPr>
            <a:endParaRPr lang="en-US" sz="2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en-US" sz="28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Breakthrough bleeding</a:t>
            </a:r>
          </a:p>
          <a:p>
            <a:pPr marL="342900" indent="-342900" algn="l">
              <a:buFontTx/>
              <a:buChar char="-"/>
            </a:pPr>
            <a: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Endometrial hyperplasia / cancer </a:t>
            </a:r>
          </a:p>
          <a:p>
            <a:pPr marL="342900" indent="-342900" algn="l">
              <a:buFontTx/>
              <a:buChar char="-"/>
            </a:pPr>
            <a: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Ovarian cancer (rare: after 5-10 years of use)</a:t>
            </a:r>
          </a:p>
          <a:p>
            <a:pPr marL="342900" indent="-342900" algn="l">
              <a:buFontTx/>
              <a:buChar char="-"/>
            </a:pPr>
            <a:r>
              <a:rPr lang="en-US" sz="28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Breast cancer </a:t>
            </a:r>
            <a: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– after 5 </a:t>
            </a:r>
            <a:r>
              <a:rPr lang="en-US" sz="28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yrs</a:t>
            </a:r>
            <a:r>
              <a:rPr lang="en-US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of use</a:t>
            </a:r>
          </a:p>
        </p:txBody>
      </p:sp>
    </p:spTree>
    <p:extLst>
      <p:ext uri="{BB962C8B-B14F-4D97-AF65-F5344CB8AC3E}">
        <p14:creationId xmlns:p14="http://schemas.microsoft.com/office/powerpoint/2010/main" val="2016631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223"/>
            <a:ext cx="82296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Cyclic regimens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2" y="1417638"/>
            <a:ext cx="9144000" cy="5387683"/>
          </a:xfrm>
        </p:spPr>
        <p:txBody>
          <a:bodyPr>
            <a:normAutofit/>
          </a:bodyPr>
          <a:lstStyle/>
          <a:p>
            <a:pPr marL="342900" lvl="2" indent="-342900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Cyclic Estrogen + Cyclic Progestin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– natural cycle </a:t>
            </a:r>
          </a:p>
          <a:p>
            <a:pPr lvl="2"/>
            <a:r>
              <a:rPr lang="en-US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Climen</a:t>
            </a:r>
            <a:r>
              <a:rPr lang="en-US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Estradiol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valerate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2 mg (21 d) +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Cyproterone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1 mg (10 d)</a:t>
            </a:r>
          </a:p>
          <a:p>
            <a:pPr lvl="3"/>
            <a:r>
              <a:rPr lang="th-TH" sz="1800" dirty="0">
                <a:latin typeface="Helvetica" panose="020B0604020202020204" pitchFamily="34" charset="0"/>
              </a:rPr>
              <a:t>1 tab oral OD hs เว้นระหว่างแผง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7 </a:t>
            </a:r>
            <a:r>
              <a:rPr lang="th-TH" sz="1800" dirty="0">
                <a:latin typeface="Helvetica" panose="020B0604020202020204" pitchFamily="34" charset="0"/>
              </a:rPr>
              <a:t>วัน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/>
            <a:r>
              <a:rPr lang="en-US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Cycloprogynova</a:t>
            </a:r>
            <a:r>
              <a:rPr lang="en-US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Estradiol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valerate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2 mg (21 d) +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Levonorgestrel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250 mg (10 d)</a:t>
            </a:r>
            <a:endParaRPr lang="th-TH" sz="1800" dirty="0">
              <a:latin typeface="Helvetica" panose="020B0604020202020204" pitchFamily="34" charset="0"/>
            </a:endParaRPr>
          </a:p>
          <a:p>
            <a:pPr lvl="3"/>
            <a:r>
              <a:rPr lang="th-TH" sz="1800" dirty="0">
                <a:latin typeface="Helvetica" panose="020B0604020202020204" pitchFamily="34" charset="0"/>
              </a:rPr>
              <a:t>1 tab oral OD hs เว้นระหว่างแผง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7 </a:t>
            </a:r>
            <a:r>
              <a:rPr lang="th-TH" sz="1800" dirty="0">
                <a:latin typeface="Helvetica" panose="020B0604020202020204" pitchFamily="34" charset="0"/>
              </a:rPr>
              <a:t>วัน</a:t>
            </a:r>
          </a:p>
          <a:p>
            <a:pPr marL="1371600" lvl="3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371600" lvl="3" indent="0">
              <a:buNone/>
            </a:pPr>
            <a:endParaRPr lang="th-TH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371600" lvl="3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371600" lvl="3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Continuous Estrogen + Cyclic Progestin</a:t>
            </a:r>
          </a:p>
          <a:p>
            <a:pPr lvl="2"/>
            <a:r>
              <a:rPr lang="en-US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Premarin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(0.625) 1 tab OD (everyday) + </a:t>
            </a:r>
            <a:r>
              <a:rPr lang="en-US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Provera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2 tab OD (14 d)</a:t>
            </a:r>
          </a:p>
          <a:p>
            <a:pPr lvl="2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757" y="3262285"/>
            <a:ext cx="1902043" cy="19270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292" y="6295292"/>
            <a:ext cx="8370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http://www.cbh.moph.go.th/app/intranet/files/km/1385341275_Menopause.pdf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2017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Continuous combined regimens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791445"/>
          </a:xfrm>
        </p:spPr>
        <p:txBody>
          <a:bodyPr>
            <a:noAutofit/>
          </a:bodyPr>
          <a:lstStyle/>
          <a:p>
            <a:r>
              <a:rPr lang="th-TH" dirty="0">
                <a:latin typeface="Helvetica" panose="020B0604020202020204" pitchFamily="34" charset="0"/>
              </a:rPr>
              <a:t>ให้ทุกวัน ไม่มีวันหยุด →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endometrial atrophy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Activella</a:t>
            </a:r>
            <a:endParaRPr lang="en-US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Estradiol 17</a:t>
            </a:r>
            <a:r>
              <a:rPr lang="el-GR" sz="2000" dirty="0">
                <a:latin typeface="Helvetica" panose="020B0604020202020204" pitchFamily="34" charset="0"/>
                <a:cs typeface="Helvetica" panose="020B0604020202020204" pitchFamily="34" charset="0"/>
              </a:rPr>
              <a:t>β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1 mg +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Norethisterone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acitate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(NETA) 0.5 mg</a:t>
            </a:r>
          </a:p>
          <a:p>
            <a:r>
              <a:rPr lang="en-US" i="1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Angeliq</a:t>
            </a:r>
            <a:endParaRPr lang="en-US" i="1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/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Estradiol 1,2 mg +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Drosperienone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0.05 mg</a:t>
            </a:r>
          </a:p>
          <a:p>
            <a:r>
              <a:rPr lang="en-US" i="1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Femoston-conti</a:t>
            </a:r>
            <a:endParaRPr lang="en-US" i="1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Estradiol 2 mg +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Dydrogesterone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10 mg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4305300"/>
            <a:ext cx="2857500" cy="2552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086423"/>
            <a:ext cx="7913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http://www.med.cmu.ac.th/dept/obgyn/2011/index.php?option=com_content&amp;view=article&amp;id=1009:benefit-and-risk-of-postmenopausal-hormone-therapy&amp;catid=45&amp;Itemid=561</a:t>
            </a:r>
          </a:p>
        </p:txBody>
      </p:sp>
    </p:spTree>
    <p:extLst>
      <p:ext uri="{BB962C8B-B14F-4D97-AF65-F5344CB8AC3E}">
        <p14:creationId xmlns:p14="http://schemas.microsoft.com/office/powerpoint/2010/main" val="12769562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157" y="310242"/>
            <a:ext cx="8697686" cy="121375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Non-conventional hormone therapy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เนื้อหา 2"/>
          <p:cNvSpPr>
            <a:spLocks noGrp="1"/>
          </p:cNvSpPr>
          <p:nvPr/>
        </p:nvSpPr>
        <p:spPr>
          <a:xfrm>
            <a:off x="342900" y="1812130"/>
            <a:ext cx="8699500" cy="4487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Selective Estrogen Receptor Modulators ( SERM )</a:t>
            </a:r>
          </a:p>
          <a:p>
            <a:pPr lvl="1"/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Raloxifen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Tamoxifen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Specific tissue estrogenic activity regulator (STEAR)</a:t>
            </a:r>
          </a:p>
          <a:p>
            <a:pPr lvl="1"/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Tibolone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Phytoestrogen</a:t>
            </a:r>
          </a:p>
          <a:p>
            <a:pPr lvl="1"/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Isoflavones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: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soybeans,lentils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Ligans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: flaxseed, cereal</a:t>
            </a:r>
          </a:p>
          <a:p>
            <a:pPr lvl="1"/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Coumestans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: sprouts, sunflower seed</a:t>
            </a:r>
          </a:p>
        </p:txBody>
      </p:sp>
    </p:spTree>
    <p:extLst>
      <p:ext uri="{BB962C8B-B14F-4D97-AF65-F5344CB8AC3E}">
        <p14:creationId xmlns:p14="http://schemas.microsoft.com/office/powerpoint/2010/main" val="42681501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Phytoestrogens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429"/>
            <a:ext cx="8229600" cy="5406571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What is it?</a:t>
            </a:r>
          </a:p>
          <a:p>
            <a:pPr lvl="1"/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Nonsteroidal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, naturally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occuring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polyphenols that is structurally similar to estradiol but their potencies are ~1000x weaker than 17alpha estradiol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Indications 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menopausal vasomotor symptoms, osteoporosis, decrease risk of breast cancer and cardiovascular diseases</a:t>
            </a:r>
          </a:p>
        </p:txBody>
      </p:sp>
    </p:spTree>
    <p:extLst>
      <p:ext uri="{BB962C8B-B14F-4D97-AF65-F5344CB8AC3E}">
        <p14:creationId xmlns:p14="http://schemas.microsoft.com/office/powerpoint/2010/main" val="1224589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Perimenopause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- Physiology</a:t>
            </a:r>
          </a:p>
        </p:txBody>
      </p:sp>
      <p:pic>
        <p:nvPicPr>
          <p:cNvPr id="3" name="Content Placeholder 2" descr="perimenopause_0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33" r="-9033"/>
          <a:stretch>
            <a:fillRect/>
          </a:stretch>
        </p:blipFill>
        <p:spPr>
          <a:xfrm>
            <a:off x="457200" y="1600200"/>
            <a:ext cx="8229600" cy="49276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987182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Tamoxifen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Indications</a:t>
            </a:r>
          </a:p>
          <a:p>
            <a:pPr lvl="2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Breast cancer</a:t>
            </a:r>
          </a:p>
          <a:p>
            <a:pPr lvl="2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Ductal carcinoma in situ *</a:t>
            </a:r>
          </a:p>
          <a:p>
            <a:pPr lvl="2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Breast cancer prevention *</a:t>
            </a:r>
          </a:p>
          <a:p>
            <a:pPr lvl="2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Ovulation induction</a:t>
            </a:r>
          </a:p>
          <a:p>
            <a:pPr lvl="2"/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Mastalgia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Contraindications</a:t>
            </a:r>
          </a:p>
          <a:p>
            <a:pPr lvl="2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Hypersensitivity</a:t>
            </a:r>
          </a:p>
          <a:p>
            <a:pPr lvl="2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Undiagnosed vaginal bleeding</a:t>
            </a:r>
          </a:p>
          <a:p>
            <a:pPr lvl="2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History of thromboembolism *</a:t>
            </a:r>
          </a:p>
          <a:p>
            <a:pPr lvl="2"/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Courmarin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anticoagulation 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9908" y="6126163"/>
            <a:ext cx="793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http://reference.medscape.com/drug/nolvadex-soltamox-tamoxifen-342183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693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Raloxifen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Indications</a:t>
            </a:r>
          </a:p>
          <a:p>
            <a:pPr lvl="2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Osteoporosis in post-menopausal women</a:t>
            </a:r>
          </a:p>
          <a:p>
            <a:pPr lvl="2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Prevention of invasive breast cancer in high risk postmenopausal women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Contraindications</a:t>
            </a:r>
          </a:p>
          <a:p>
            <a:pPr lvl="2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Venous thromboembolism</a:t>
            </a:r>
          </a:p>
          <a:p>
            <a:pPr marL="914400" lvl="2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692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STEAR -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Tibolone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Indications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Postmenopausal osteoporosis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Contraindications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Breast cancer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Undiagnosed vaginal bleeding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Severe liver disease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High cardiovascular risk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Hypersensitivity</a:t>
            </a:r>
          </a:p>
        </p:txBody>
      </p:sp>
    </p:spTree>
    <p:extLst>
      <p:ext uri="{BB962C8B-B14F-4D97-AF65-F5344CB8AC3E}">
        <p14:creationId xmlns:p14="http://schemas.microsoft.com/office/powerpoint/2010/main" val="23052880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FFFF66"/>
          </a:solidFill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Non-Hormonal therapy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2415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274638"/>
            <a:ext cx="8559800" cy="1143000"/>
          </a:xfrm>
          <a:solidFill>
            <a:srgbClr val="FFFF66"/>
          </a:solidFill>
        </p:spPr>
        <p:txBody>
          <a:bodyPr>
            <a:normAutofit fontScale="90000"/>
          </a:bodyPr>
          <a:lstStyle/>
          <a:p>
            <a:r>
              <a:rPr lang="en-US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CONTROLLING HOT FLASHES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Paroxetine 12.5-25 mg orally daily</a:t>
            </a:r>
          </a:p>
          <a:p>
            <a:r>
              <a:rPr lang="en-US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Gabapentin 900 mg daily in divided doses</a:t>
            </a:r>
          </a:p>
          <a:p>
            <a:r>
              <a:rPr lang="en-US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Herbal treatments-Black cohosh, 40 mg orally daily</a:t>
            </a:r>
          </a:p>
          <a:p>
            <a:r>
              <a:rPr lang="en-US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Phytoestrogens- soybeans, chickpeas, lentils, flaxseed, lentils, grains, fruits, vegetables, and red clover</a:t>
            </a:r>
          </a:p>
        </p:txBody>
      </p:sp>
    </p:spTree>
    <p:extLst>
      <p:ext uri="{BB962C8B-B14F-4D97-AF65-F5344CB8AC3E}">
        <p14:creationId xmlns:p14="http://schemas.microsoft.com/office/powerpoint/2010/main" val="28660354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  <a:solidFill>
            <a:srgbClr val="FFFF66"/>
          </a:solidFill>
        </p:spPr>
        <p:txBody>
          <a:bodyPr>
            <a:normAutofit fontScale="90000"/>
          </a:bodyPr>
          <a:lstStyle/>
          <a:p>
            <a:r>
              <a:rPr lang="en-US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CONTROLLING HOT FLASHES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Antidepressants</a:t>
            </a:r>
          </a:p>
          <a:p>
            <a:pPr lvl="1"/>
            <a:r>
              <a:rPr lang="en-US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Fluoxetine, 20 mg orally </a:t>
            </a:r>
          </a:p>
          <a:p>
            <a:pPr lvl="1"/>
            <a:r>
              <a:rPr lang="en-US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Paroxetine, 12.5-25 mg orally daily </a:t>
            </a:r>
          </a:p>
          <a:p>
            <a:pPr lvl="1"/>
            <a:r>
              <a:rPr lang="en-US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Venlafaxine, 75 mg orally daily</a:t>
            </a:r>
          </a:p>
        </p:txBody>
      </p:sp>
    </p:spTree>
    <p:extLst>
      <p:ext uri="{BB962C8B-B14F-4D97-AF65-F5344CB8AC3E}">
        <p14:creationId xmlns:p14="http://schemas.microsoft.com/office/powerpoint/2010/main" val="29683670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31200" cy="1143000"/>
          </a:xfrm>
          <a:solidFill>
            <a:srgbClr val="FFFF66"/>
          </a:solidFill>
        </p:spPr>
        <p:txBody>
          <a:bodyPr>
            <a:normAutofit fontScale="90000"/>
          </a:bodyPr>
          <a:lstStyle/>
          <a:p>
            <a:r>
              <a:rPr lang="en-US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CONTROLLING HOT FLASHES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Progesterone</a:t>
            </a:r>
          </a:p>
          <a:p>
            <a:pPr lvl="1"/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Megestrol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 mg orally twice a day </a:t>
            </a:r>
          </a:p>
          <a:p>
            <a:pPr lvl="1"/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Medroxyprogesterone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acetate, 20 mg orally daily </a:t>
            </a:r>
          </a:p>
          <a:p>
            <a:pPr lvl="1"/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Medroxyprogesterone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acetate, 100 mg orally twice a day </a:t>
            </a:r>
          </a:p>
          <a:p>
            <a:pPr lvl="1"/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medroxyprogesterone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500 mg intramuscularly every 2 weeks 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Transdermal progesterone, 20 mg daily 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Transdermal progesterone, 32 mg daily</a:t>
            </a:r>
          </a:p>
        </p:txBody>
      </p:sp>
    </p:spTree>
    <p:extLst>
      <p:ext uri="{BB962C8B-B14F-4D97-AF65-F5344CB8AC3E}">
        <p14:creationId xmlns:p14="http://schemas.microsoft.com/office/powerpoint/2010/main" val="4375988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62231"/>
            <a:ext cx="7683500" cy="1047432"/>
          </a:xfrm>
          <a:solidFill>
            <a:srgbClr val="FFFF66"/>
          </a:solidFill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Osteoporosis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Life style modification</a:t>
            </a:r>
          </a:p>
          <a:p>
            <a:pPr lvl="1"/>
            <a:r>
              <a:rPr lang="en-US" dirty="0"/>
              <a:t>Exercise </a:t>
            </a:r>
          </a:p>
          <a:p>
            <a:pPr lvl="1"/>
            <a:r>
              <a:rPr lang="en-US" dirty="0"/>
              <a:t>Food</a:t>
            </a:r>
          </a:p>
          <a:p>
            <a:pPr lvl="1"/>
            <a:r>
              <a:rPr lang="en-US" dirty="0"/>
              <a:t>Safety environment</a:t>
            </a:r>
          </a:p>
          <a:p>
            <a:r>
              <a:rPr lang="en-US" dirty="0"/>
              <a:t>finally… Drug </a:t>
            </a:r>
          </a:p>
        </p:txBody>
      </p:sp>
    </p:spTree>
    <p:extLst>
      <p:ext uri="{BB962C8B-B14F-4D97-AF65-F5344CB8AC3E}">
        <p14:creationId xmlns:p14="http://schemas.microsoft.com/office/powerpoint/2010/main" val="9933747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Life style modification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Exercise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Diet modification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Maintain cool environment</a:t>
            </a:r>
          </a:p>
        </p:txBody>
      </p:sp>
    </p:spTree>
    <p:extLst>
      <p:ext uri="{BB962C8B-B14F-4D97-AF65-F5344CB8AC3E}">
        <p14:creationId xmlns:p14="http://schemas.microsoft.com/office/powerpoint/2010/main" val="18428200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8597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001525" y="2577432"/>
            <a:ext cx="6895754" cy="1268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FFFF"/>
            </a:solidFill>
          </a:ln>
        </p:spPr>
        <p:txBody>
          <a:bodyPr>
            <a:noAutofit/>
          </a:bodyPr>
          <a:lstStyle>
            <a:lvl1pPr defTabSz="490727">
              <a:defRPr sz="6719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200" dirty="0"/>
              <a:t>Perimenopause Symptoms</a:t>
            </a:r>
            <a:br>
              <a:rPr lang="en-US" sz="3200" dirty="0"/>
            </a:br>
            <a:r>
              <a:rPr sz="3200" dirty="0"/>
              <a:t> (45-54 years old)</a:t>
            </a:r>
          </a:p>
        </p:txBody>
      </p:sp>
    </p:spTree>
    <p:extLst>
      <p:ext uri="{BB962C8B-B14F-4D97-AF65-F5344CB8AC3E}">
        <p14:creationId xmlns:p14="http://schemas.microsoft.com/office/powerpoint/2010/main" val="90220998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13636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defTabSz="345030">
              <a:defRPr sz="1800"/>
            </a:pPr>
            <a:r>
              <a:rPr sz="4700" dirty="0">
                <a:latin typeface="Helvetica"/>
                <a:ea typeface="Helvetica"/>
                <a:cs typeface="Helvetica"/>
                <a:sym typeface="Helvetica"/>
              </a:rPr>
              <a:t>Vasomotor Symptoms</a:t>
            </a:r>
          </a:p>
          <a:p>
            <a:pPr defTabSz="345030">
              <a:defRPr sz="1800"/>
            </a:pPr>
            <a:r>
              <a:rPr sz="4700" dirty="0">
                <a:latin typeface="Helvetica"/>
                <a:ea typeface="Helvetica"/>
                <a:cs typeface="Helvetica"/>
                <a:sym typeface="Helvetica"/>
              </a:rPr>
              <a:t>(Hot flashes)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350003" y="1474986"/>
            <a:ext cx="8692397" cy="5217914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5016" indent="-175016" defTabSz="230021">
              <a:spcBef>
                <a:spcPts val="1617"/>
              </a:spcBef>
              <a:defRPr sz="1800"/>
            </a:pPr>
            <a:r>
              <a:rPr sz="1800" dirty="0">
                <a:solidFill>
                  <a:srgbClr val="274E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~75%</a:t>
            </a:r>
            <a:r>
              <a:rPr sz="1800" dirty="0">
                <a:latin typeface="Helvetica" panose="020B0604020202020204" pitchFamily="34" charset="0"/>
                <a:cs typeface="Helvetica" panose="020B0604020202020204" pitchFamily="34" charset="0"/>
              </a:rPr>
              <a:t> of perimenopause women</a:t>
            </a:r>
          </a:p>
          <a:p>
            <a:pPr marL="175016" indent="-175016" defTabSz="230021">
              <a:spcBef>
                <a:spcPts val="1617"/>
              </a:spcBef>
              <a:defRPr sz="1800"/>
            </a:pPr>
            <a:r>
              <a:rPr sz="1800" dirty="0">
                <a:latin typeface="Helvetica" panose="020B0604020202020204" pitchFamily="34" charset="0"/>
                <a:cs typeface="Helvetica" panose="020B0604020202020204" pitchFamily="34" charset="0"/>
              </a:rPr>
              <a:t>Last for 1-2 years after menopause but can be up to 10 years or longer in others</a:t>
            </a:r>
          </a:p>
          <a:p>
            <a:pPr marL="175016" indent="-175016" defTabSz="230021">
              <a:spcBef>
                <a:spcPts val="1617"/>
              </a:spcBef>
              <a:defRPr sz="1800"/>
            </a:pPr>
            <a:r>
              <a:rPr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1800" b="1" u="sng" dirty="0">
                <a:latin typeface="Helvetica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Character</a:t>
            </a:r>
            <a:r>
              <a:rPr sz="1800" dirty="0">
                <a:latin typeface="Helvetica" panose="020B0604020202020204" pitchFamily="34" charset="0"/>
                <a:cs typeface="Helvetica" panose="020B0604020202020204" pitchFamily="34" charset="0"/>
              </a:rPr>
              <a:t>: usually starts at </a:t>
            </a:r>
            <a:r>
              <a:rPr sz="1800" dirty="0">
                <a:solidFill>
                  <a:srgbClr val="274E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face/neck/head/chest/earlobe/forehead</a:t>
            </a:r>
            <a:r>
              <a:rPr sz="1800" dirty="0">
                <a:latin typeface="Helvetica" panose="020B0604020202020204" pitchFamily="34" charset="0"/>
                <a:cs typeface="Helvetica" panose="020B0604020202020204" pitchFamily="34" charset="0"/>
              </a:rPr>
              <a:t>, spreading to any directions</a:t>
            </a:r>
          </a:p>
          <a:p>
            <a:pPr marL="175016" indent="-175016" defTabSz="230021">
              <a:spcBef>
                <a:spcPts val="1617"/>
              </a:spcBef>
              <a:defRPr sz="1800"/>
            </a:pPr>
            <a:r>
              <a:rPr sz="1800" b="1" u="sng" dirty="0">
                <a:latin typeface="Helvetica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Duration</a:t>
            </a:r>
            <a:r>
              <a:rPr sz="1800" dirty="0">
                <a:latin typeface="Helvetica" panose="020B0604020202020204" pitchFamily="34" charset="0"/>
                <a:cs typeface="Helvetica" panose="020B0604020202020204" pitchFamily="34" charset="0"/>
              </a:rPr>
              <a:t>: sec-</a:t>
            </a:r>
            <a:r>
              <a:rPr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hrs</a:t>
            </a:r>
            <a:endParaRPr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5016" indent="-175016" defTabSz="230021">
              <a:spcBef>
                <a:spcPts val="1617"/>
              </a:spcBef>
              <a:defRPr sz="1800"/>
            </a:pPr>
            <a:r>
              <a:rPr sz="1800" b="1" u="sng" dirty="0">
                <a:latin typeface="Helvetica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+/- </a:t>
            </a:r>
            <a:r>
              <a:rPr sz="1800" b="1" u="sng" dirty="0" err="1">
                <a:latin typeface="Helvetica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Asss</a:t>
            </a:r>
            <a:r>
              <a:rPr sz="1800" b="1" u="sng" dirty="0">
                <a:latin typeface="Helvetica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 symptoms:</a:t>
            </a:r>
            <a:r>
              <a:rPr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1800" dirty="0" err="1">
                <a:solidFill>
                  <a:srgbClr val="DA266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เหงื่อออก</a:t>
            </a:r>
            <a:r>
              <a:rPr sz="1800" dirty="0">
                <a:solidFill>
                  <a:srgbClr val="DA266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 </a:t>
            </a:r>
            <a:r>
              <a:rPr sz="1800" dirty="0" err="1">
                <a:solidFill>
                  <a:srgbClr val="DA266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ผิวหนังร้อน</a:t>
            </a:r>
            <a:r>
              <a:rPr sz="1800" dirty="0">
                <a:solidFill>
                  <a:srgbClr val="DA266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 </a:t>
            </a:r>
            <a:r>
              <a:rPr sz="1800" dirty="0" err="1">
                <a:solidFill>
                  <a:srgbClr val="DA266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หงุดหงิด</a:t>
            </a:r>
            <a:r>
              <a:rPr sz="1800" dirty="0">
                <a:solidFill>
                  <a:srgbClr val="DA266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</a:t>
            </a:r>
            <a:r>
              <a:rPr sz="1800" dirty="0" err="1">
                <a:solidFill>
                  <a:srgbClr val="DA266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อ่อนเพลีย</a:t>
            </a:r>
            <a:r>
              <a:rPr sz="1800" dirty="0">
                <a:solidFill>
                  <a:srgbClr val="DA266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</a:t>
            </a:r>
            <a:r>
              <a:rPr sz="1800" dirty="0" err="1">
                <a:solidFill>
                  <a:srgbClr val="DA266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นอนไม่หลับ</a:t>
            </a:r>
            <a:r>
              <a:rPr sz="1800" dirty="0">
                <a:solidFill>
                  <a:srgbClr val="DA266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 </a:t>
            </a:r>
            <a:r>
              <a:rPr sz="1800" dirty="0" err="1">
                <a:solidFill>
                  <a:srgbClr val="DA266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ปวดหัว</a:t>
            </a:r>
            <a:r>
              <a:rPr sz="1800" dirty="0">
                <a:solidFill>
                  <a:srgbClr val="DA266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</a:t>
            </a:r>
            <a:r>
              <a:rPr sz="1800" dirty="0" err="1">
                <a:solidFill>
                  <a:srgbClr val="DA266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ใจสั่น</a:t>
            </a:r>
            <a:endParaRPr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5016" indent="-175016" defTabSz="230021">
              <a:spcBef>
                <a:spcPts val="1617"/>
              </a:spcBef>
              <a:defRPr sz="1800"/>
            </a:pPr>
            <a:r>
              <a:rPr sz="1800" dirty="0">
                <a:latin typeface="Helvetica" panose="020B0604020202020204" pitchFamily="34" charset="0"/>
                <a:cs typeface="Helvetica" panose="020B0604020202020204" pitchFamily="34" charset="0"/>
              </a:rPr>
              <a:t>Affects: daily activities &amp; sleep &amp; psychological</a:t>
            </a:r>
          </a:p>
          <a:p>
            <a:pPr marL="175016" indent="-175016" defTabSz="230021">
              <a:spcBef>
                <a:spcPts val="1617"/>
              </a:spcBef>
              <a:defRPr sz="1800"/>
            </a:pPr>
            <a:r>
              <a:rPr sz="1800" b="1" u="sng" dirty="0">
                <a:latin typeface="Helvetica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Severity</a:t>
            </a:r>
            <a:r>
              <a:rPr sz="1800" dirty="0">
                <a:latin typeface="Helvetica" panose="020B0604020202020204" pitchFamily="34" charset="0"/>
                <a:cs typeface="Helvetica" panose="020B0604020202020204" pitchFamily="34" charset="0"/>
              </a:rPr>
              <a:t>: increases in </a:t>
            </a:r>
            <a:r>
              <a:rPr sz="1800" dirty="0">
                <a:solidFill>
                  <a:srgbClr val="274E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over-weight &amp; smokers</a:t>
            </a:r>
            <a:endParaRPr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5016" indent="-175016" defTabSz="230021">
              <a:spcBef>
                <a:spcPts val="1617"/>
              </a:spcBef>
              <a:defRPr sz="1800"/>
            </a:pPr>
            <a:r>
              <a:rPr sz="1800" b="1" dirty="0">
                <a:latin typeface="Helvetica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MOA:</a:t>
            </a:r>
            <a:r>
              <a:rPr sz="1800" dirty="0">
                <a:latin typeface="Helvetica" panose="020B0604020202020204" pitchFamily="34" charset="0"/>
                <a:cs typeface="Helvetica" panose="020B0604020202020204" pitchFamily="34" charset="0"/>
              </a:rPr>
              <a:t> incompletely understood</a:t>
            </a:r>
          </a:p>
          <a:p>
            <a:pPr marL="350031" lvl="1" indent="-175016" defTabSz="230021">
              <a:spcBef>
                <a:spcPts val="1617"/>
              </a:spcBef>
              <a:defRPr sz="1800"/>
            </a:pPr>
            <a:r>
              <a:rPr sz="1800" dirty="0">
                <a:latin typeface="Helvetica" panose="020B0604020202020204" pitchFamily="34" charset="0"/>
                <a:cs typeface="Helvetica" panose="020B0604020202020204" pitchFamily="34" charset="0"/>
              </a:rPr>
              <a:t>Possibly  </a:t>
            </a:r>
            <a:r>
              <a:rPr sz="1800" dirty="0">
                <a:solidFill>
                  <a:srgbClr val="274E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Estrogen withdrawal</a:t>
            </a:r>
            <a:endParaRPr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50031" lvl="1" indent="-175016" defTabSz="230021">
              <a:spcBef>
                <a:spcPts val="1617"/>
              </a:spcBef>
              <a:defRPr sz="1800"/>
            </a:pPr>
            <a:r>
              <a:rPr sz="1800" dirty="0">
                <a:latin typeface="Helvetica" panose="020B0604020202020204" pitchFamily="34" charset="0"/>
                <a:cs typeface="Helvetica" panose="020B0604020202020204" pitchFamily="34" charset="0"/>
              </a:rPr>
              <a:t>Possibly </a:t>
            </a:r>
            <a:r>
              <a:rPr sz="1800" dirty="0">
                <a:solidFill>
                  <a:srgbClr val="274E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Peripheral </a:t>
            </a:r>
            <a:r>
              <a:rPr sz="1800" dirty="0" err="1">
                <a:solidFill>
                  <a:srgbClr val="274E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vasomoter</a:t>
            </a:r>
            <a:r>
              <a:rPr sz="1800" dirty="0">
                <a:solidFill>
                  <a:srgbClr val="274E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instability</a:t>
            </a:r>
            <a:r>
              <a:rPr sz="1800" dirty="0">
                <a:latin typeface="Helvetica" panose="020B0604020202020204" pitchFamily="34" charset="0"/>
                <a:cs typeface="Helvetica" panose="020B0604020202020204" pitchFamily="34" charset="0"/>
              </a:rPr>
              <a:t> in women with low estrogen levels </a:t>
            </a:r>
          </a:p>
        </p:txBody>
      </p:sp>
    </p:spTree>
    <p:extLst>
      <p:ext uri="{BB962C8B-B14F-4D97-AF65-F5344CB8AC3E}">
        <p14:creationId xmlns:p14="http://schemas.microsoft.com/office/powerpoint/2010/main" val="348298716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defTabSz="519937">
              <a:defRPr sz="7119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4800" dirty="0"/>
              <a:t>Psychological Symptoms 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470900" cy="5054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68765" indent="-168765" defTabSz="221806">
              <a:spcBef>
                <a:spcPts val="1547"/>
              </a:spcBef>
              <a:defRPr sz="1800"/>
            </a:pPr>
            <a:r>
              <a:rPr sz="1800" dirty="0">
                <a:latin typeface="Helvetica" panose="020B0604020202020204" pitchFamily="34" charset="0"/>
                <a:cs typeface="Helvetica" panose="020B0604020202020204" pitchFamily="34" charset="0"/>
              </a:rPr>
              <a:t>Common during perimenopause- worsen 2-3 years prior menopause</a:t>
            </a:r>
          </a:p>
          <a:p>
            <a:pPr marL="168765" indent="-168765" defTabSz="221806">
              <a:spcBef>
                <a:spcPts val="1547"/>
              </a:spcBef>
              <a:defRPr sz="1800"/>
            </a:pPr>
            <a:r>
              <a:rPr sz="1800" b="1" u="sng" dirty="0">
                <a:latin typeface="Helvetica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Symptoms:</a:t>
            </a:r>
            <a:r>
              <a:rPr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1800" i="1" dirty="0">
                <a:latin typeface="Helvetica" panose="020B0604020202020204" pitchFamily="34" charset="0"/>
                <a:cs typeface="Helvetica" panose="020B0604020202020204" pitchFamily="34" charset="0"/>
              </a:rPr>
              <a:t>frequent...</a:t>
            </a:r>
            <a:endParaRPr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37530" lvl="1" indent="-168765" defTabSz="221806">
              <a:spcBef>
                <a:spcPts val="1547"/>
              </a:spcBef>
              <a:defRPr sz="1800"/>
            </a:pPr>
            <a:r>
              <a:rPr sz="1800" dirty="0">
                <a:solidFill>
                  <a:srgbClr val="DA266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mood changes </a:t>
            </a:r>
            <a:r>
              <a:rPr sz="1800" dirty="0" err="1">
                <a:solidFill>
                  <a:srgbClr val="DA266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</a:t>
            </a:r>
            <a:r>
              <a:rPr sz="1800" dirty="0">
                <a:solidFill>
                  <a:srgbClr val="DA266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depression, anxiety, tiredness</a:t>
            </a:r>
          </a:p>
          <a:p>
            <a:pPr marL="337530" lvl="1" indent="-168765" defTabSz="221806">
              <a:spcBef>
                <a:spcPts val="1547"/>
              </a:spcBef>
              <a:defRPr sz="1800"/>
            </a:pPr>
            <a:r>
              <a:rPr sz="1800" dirty="0">
                <a:solidFill>
                  <a:srgbClr val="DA266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Decrease concentration at work</a:t>
            </a:r>
          </a:p>
          <a:p>
            <a:pPr marL="337530" lvl="1" indent="-168765" defTabSz="221806">
              <a:spcBef>
                <a:spcPts val="1547"/>
              </a:spcBef>
              <a:defRPr sz="1800"/>
            </a:pPr>
            <a:r>
              <a:rPr sz="1800" dirty="0">
                <a:solidFill>
                  <a:srgbClr val="DA266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Forgetful &amp; irritation</a:t>
            </a:r>
          </a:p>
          <a:p>
            <a:pPr marL="168765" indent="-168765" defTabSz="221806">
              <a:spcBef>
                <a:spcPts val="1547"/>
              </a:spcBef>
              <a:defRPr sz="1800"/>
            </a:pPr>
            <a:r>
              <a:rPr sz="1800" b="1" u="sng" dirty="0">
                <a:latin typeface="Helvetica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MOA: </a:t>
            </a:r>
          </a:p>
          <a:p>
            <a:pPr marL="337530" lvl="1" indent="-168765" defTabSz="221806">
              <a:spcBef>
                <a:spcPts val="1547"/>
              </a:spcBef>
              <a:defRPr sz="1800"/>
            </a:pPr>
            <a:r>
              <a:rPr sz="1800" dirty="0">
                <a:latin typeface="Helvetica" panose="020B0604020202020204" pitchFamily="34" charset="0"/>
                <a:cs typeface="Helvetica" panose="020B0604020202020204" pitchFamily="34" charset="0"/>
              </a:rPr>
              <a:t>Hormonal change</a:t>
            </a:r>
            <a:r>
              <a:rPr sz="1800" dirty="0">
                <a:solidFill>
                  <a:srgbClr val="274E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 decrease estrogen)</a:t>
            </a:r>
            <a:endParaRPr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06295" lvl="2" indent="-168765" defTabSz="221806">
              <a:spcBef>
                <a:spcPts val="1547"/>
              </a:spcBef>
              <a:defRPr sz="1800"/>
            </a:pPr>
            <a:r>
              <a:rPr sz="1800" dirty="0">
                <a:latin typeface="Helvetica" panose="020B0604020202020204" pitchFamily="34" charset="0"/>
                <a:cs typeface="Helvetica" panose="020B0604020202020204" pitchFamily="34" charset="0"/>
              </a:rPr>
              <a:t>May decrease responsiveness of </a:t>
            </a:r>
            <a:r>
              <a:rPr sz="1800" dirty="0">
                <a:solidFill>
                  <a:srgbClr val="1F43C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Dopamine receptor</a:t>
            </a:r>
            <a:endParaRPr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06295" lvl="2" indent="-168765" defTabSz="221806">
              <a:spcBef>
                <a:spcPts val="1547"/>
              </a:spcBef>
              <a:defRPr sz="1800"/>
            </a:pPr>
            <a:r>
              <a:rPr sz="1800" dirty="0">
                <a:latin typeface="Helvetica" panose="020B0604020202020204" pitchFamily="34" charset="0"/>
                <a:cs typeface="Helvetica" panose="020B0604020202020204" pitchFamily="34" charset="0"/>
              </a:rPr>
              <a:t>OR: decreases Tryptophan (</a:t>
            </a:r>
            <a:r>
              <a:rPr sz="1800" dirty="0">
                <a:solidFill>
                  <a:srgbClr val="274E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precursor of serotonin</a:t>
            </a:r>
            <a:r>
              <a:rPr sz="1800" dirty="0">
                <a:latin typeface="Helvetica" panose="020B0604020202020204" pitchFamily="34" charset="0"/>
                <a:cs typeface="Helvetica" panose="020B0604020202020204" pitchFamily="34" charset="0"/>
              </a:rPr>
              <a:t> neurotransmitter in CNS)</a:t>
            </a:r>
          </a:p>
          <a:p>
            <a:pPr marL="337530" lvl="1" indent="-168765" defTabSz="221806">
              <a:spcBef>
                <a:spcPts val="1547"/>
              </a:spcBef>
              <a:defRPr sz="1800"/>
            </a:pPr>
            <a:r>
              <a:rPr sz="1800" b="1" u="sng" dirty="0">
                <a:latin typeface="Helvetica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Severity</a:t>
            </a:r>
            <a:r>
              <a:rPr sz="1800" dirty="0">
                <a:latin typeface="Helvetica" panose="020B0604020202020204" pitchFamily="34" charset="0"/>
                <a:cs typeface="Helvetica" panose="020B0604020202020204" pitchFamily="34" charset="0"/>
              </a:rPr>
              <a:t>: environmental factors </a:t>
            </a:r>
            <a:r>
              <a:rPr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eg</a:t>
            </a:r>
            <a:r>
              <a:rPr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1800" dirty="0">
                <a:solidFill>
                  <a:srgbClr val="274EF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family &amp; social supports</a:t>
            </a:r>
            <a:endParaRPr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06295" lvl="2" indent="-168765" defTabSz="221806">
              <a:spcBef>
                <a:spcPts val="1547"/>
              </a:spcBef>
              <a:defRPr sz="1800"/>
            </a:pPr>
            <a:r>
              <a:rPr sz="1800" dirty="0">
                <a:latin typeface="Helvetica" panose="020B0604020202020204" pitchFamily="34" charset="0"/>
                <a:cs typeface="Helvetica" panose="020B0604020202020204" pitchFamily="34" charset="0"/>
              </a:rPr>
              <a:t>May worsen by Premenstrual Syndromes</a:t>
            </a:r>
          </a:p>
        </p:txBody>
      </p:sp>
    </p:spTree>
    <p:extLst>
      <p:ext uri="{BB962C8B-B14F-4D97-AF65-F5344CB8AC3E}">
        <p14:creationId xmlns:p14="http://schemas.microsoft.com/office/powerpoint/2010/main" val="44128850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Cognition and Alzheimer’s disease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Degeneration of neurotransmitters and neurons</a:t>
            </a:r>
          </a:p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Not related to the lack of estrogen but rather hot flashes</a:t>
            </a:r>
          </a:p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M/C: verbal memory deficit</a:t>
            </a:r>
          </a:p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Estrogen supplement only help if given as 1</a:t>
            </a:r>
            <a:r>
              <a:rPr lang="en-US" sz="24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o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prevention (before onset of symptoms)</a:t>
            </a:r>
          </a:p>
          <a:p>
            <a:endParaRPr lang="en-US" dirty="0"/>
          </a:p>
        </p:txBody>
      </p:sp>
      <p:pic>
        <p:nvPicPr>
          <p:cNvPr id="4" name="Picture 3" descr="Alzheimer-66ev0n5vzxoph9rfxozycvsxvnoidks7m7r759ugul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22" y="3948906"/>
            <a:ext cx="3755170" cy="25034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6332754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2300" y="286535"/>
            <a:ext cx="57785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Skin changes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Skin turgor </a:t>
            </a:r>
            <a:r>
              <a:rPr lang="en-US" dirty="0">
                <a:latin typeface="Helvetica" panose="020B0604020202020204" pitchFamily="34" charset="0"/>
                <a:ea typeface="Wingdings"/>
                <a:cs typeface="Helvetica" panose="020B0604020202020204" pitchFamily="34" charset="0"/>
                <a:sym typeface="Wingdings"/>
              </a:rPr>
              <a:t></a:t>
            </a:r>
          </a:p>
          <a:p>
            <a:r>
              <a:rPr lang="en-US" dirty="0">
                <a:latin typeface="Helvetica" panose="020B0604020202020204" pitchFamily="34" charset="0"/>
                <a:ea typeface="Wingdings"/>
                <a:cs typeface="Helvetica" panose="020B0604020202020204" pitchFamily="34" charset="0"/>
                <a:sym typeface="Wingdings"/>
              </a:rPr>
              <a:t>Dry and thin</a:t>
            </a:r>
          </a:p>
          <a:p>
            <a:r>
              <a:rPr lang="en-US" dirty="0">
                <a:latin typeface="Helvetica" panose="020B0604020202020204" pitchFamily="34" charset="0"/>
                <a:ea typeface="Wingdings"/>
                <a:cs typeface="Helvetica" panose="020B0604020202020204" pitchFamily="34" charset="0"/>
                <a:sym typeface="Wingdings"/>
              </a:rPr>
              <a:t>Fragile nails </a:t>
            </a:r>
          </a:p>
          <a:p>
            <a:r>
              <a:rPr lang="en-US" dirty="0">
                <a:latin typeface="Helvetica" panose="020B0604020202020204" pitchFamily="34" charset="0"/>
                <a:ea typeface="Wingdings"/>
                <a:cs typeface="Helvetica" panose="020B0604020202020204" pitchFamily="34" charset="0"/>
                <a:sym typeface="Wingdings"/>
              </a:rPr>
              <a:t>Alopecia</a:t>
            </a:r>
          </a:p>
          <a:p>
            <a:endParaRPr lang="en-US" dirty="0">
              <a:latin typeface="Helvetica" panose="020B0604020202020204" pitchFamily="34" charset="0"/>
              <a:ea typeface="Wingdings"/>
              <a:cs typeface="Helvetica" panose="020B0604020202020204" pitchFamily="34" charset="0"/>
              <a:sym typeface="Wingdings"/>
            </a:endParaRPr>
          </a:p>
          <a:p>
            <a:endParaRPr lang="en-US" dirty="0">
              <a:latin typeface="Helvetica" panose="020B0604020202020204" pitchFamily="34" charset="0"/>
              <a:ea typeface="Wingdings"/>
              <a:cs typeface="Helvetica" panose="020B0604020202020204" pitchFamily="34" charset="0"/>
              <a:sym typeface="Wingdings"/>
            </a:endParaRPr>
          </a:p>
          <a:p>
            <a:pPr>
              <a:buFont typeface="Wingdings" charset="2"/>
              <a:buChar char="²"/>
            </a:pPr>
            <a:r>
              <a:rPr lang="en-US" dirty="0">
                <a:latin typeface="Helvetica" panose="020B0604020202020204" pitchFamily="34" charset="0"/>
                <a:ea typeface="Wingdings"/>
                <a:cs typeface="Helvetica" panose="020B0604020202020204" pitchFamily="34" charset="0"/>
                <a:sym typeface="Wingdings"/>
              </a:rPr>
              <a:t>Due to loss of tissue collagen </a:t>
            </a:r>
            <a:endParaRPr lang="th-TH" dirty="0">
              <a:latin typeface="Helvetica" panose="020B0604020202020204" pitchFamily="34" charset="0"/>
              <a:ea typeface="Wingdings"/>
              <a:cs typeface="Wingdings"/>
              <a:sym typeface="Wingdings"/>
            </a:endParaRPr>
          </a:p>
          <a:p>
            <a:pPr marL="0" indent="0">
              <a:buNone/>
            </a:pPr>
            <a:r>
              <a:rPr lang="en-US" dirty="0">
                <a:latin typeface="Helvetica" panose="020B0604020202020204" pitchFamily="34" charset="0"/>
                <a:ea typeface="Wingdings"/>
                <a:cs typeface="Helvetica" panose="020B0604020202020204" pitchFamily="34" charset="0"/>
                <a:sym typeface="Wingdings"/>
              </a:rPr>
              <a:t>(~30% w/</a:t>
            </a:r>
            <a:r>
              <a:rPr lang="en-US" dirty="0" err="1">
                <a:latin typeface="Helvetica" panose="020B0604020202020204" pitchFamily="34" charset="0"/>
                <a:ea typeface="Wingdings"/>
                <a:cs typeface="Helvetica" panose="020B0604020202020204" pitchFamily="34" charset="0"/>
                <a:sym typeface="Wingdings"/>
              </a:rPr>
              <a:t>i</a:t>
            </a:r>
            <a:r>
              <a:rPr lang="en-US" dirty="0">
                <a:latin typeface="Helvetica" panose="020B0604020202020204" pitchFamily="34" charset="0"/>
                <a:ea typeface="Wingdings"/>
                <a:cs typeface="Helvetica" panose="020B0604020202020204" pitchFamily="34" charset="0"/>
                <a:sym typeface="Wingdings"/>
              </a:rPr>
              <a:t> 1</a:t>
            </a:r>
            <a:r>
              <a:rPr lang="en-US" baseline="30000" dirty="0">
                <a:latin typeface="Helvetica" panose="020B0604020202020204" pitchFamily="34" charset="0"/>
                <a:ea typeface="Wingdings"/>
                <a:cs typeface="Helvetica" panose="020B0604020202020204" pitchFamily="34" charset="0"/>
                <a:sym typeface="Wingdings"/>
              </a:rPr>
              <a:t>st</a:t>
            </a:r>
            <a:r>
              <a:rPr lang="en-US" dirty="0">
                <a:latin typeface="Helvetica" panose="020B0604020202020204" pitchFamily="34" charset="0"/>
                <a:ea typeface="Wingdings"/>
                <a:cs typeface="Helvetica" panose="020B0604020202020204" pitchFamily="34" charset="0"/>
                <a:sym typeface="Wingdings"/>
              </a:rPr>
              <a:t> year)</a:t>
            </a:r>
          </a:p>
          <a:p>
            <a:endParaRPr lang="en-US" dirty="0">
              <a:latin typeface="Helvetica" panose="020B0604020202020204" pitchFamily="34" charset="0"/>
              <a:ea typeface="Wingdings"/>
              <a:cs typeface="Helvetica" panose="020B0604020202020204" pitchFamily="34" charset="0"/>
              <a:sym typeface="Wingdings"/>
            </a:endParaRPr>
          </a:p>
          <a:p>
            <a:endParaRPr lang="en-US" dirty="0">
              <a:latin typeface="+mj-lt"/>
              <a:ea typeface="Wingdings"/>
              <a:cs typeface="Wingdings"/>
              <a:sym typeface="Wingdings"/>
            </a:endParaRPr>
          </a:p>
          <a:p>
            <a:endParaRPr lang="en-US" dirty="0">
              <a:latin typeface="+mj-lt"/>
              <a:ea typeface="Wingdings"/>
              <a:cs typeface="Wingdings"/>
              <a:sym typeface="Wingdings"/>
            </a:endParaRPr>
          </a:p>
          <a:p>
            <a:endParaRPr lang="en-US" dirty="0"/>
          </a:p>
        </p:txBody>
      </p:sp>
      <p:pic>
        <p:nvPicPr>
          <p:cNvPr id="4" name="Picture 3" descr="1186512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273" y="1600200"/>
            <a:ext cx="4272527" cy="302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7602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2618</Words>
  <Application>Microsoft Office PowerPoint</Application>
  <PresentationFormat>On-screen Show (4:3)</PresentationFormat>
  <Paragraphs>421</Paragraphs>
  <Slides>49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Angsana New</vt:lpstr>
      <vt:lpstr>Arial</vt:lpstr>
      <vt:lpstr>Calibri</vt:lpstr>
      <vt:lpstr>Cordia New</vt:lpstr>
      <vt:lpstr>Courier New</vt:lpstr>
      <vt:lpstr>Helvetica</vt:lpstr>
      <vt:lpstr>Tahoma</vt:lpstr>
      <vt:lpstr>Times New Roman</vt:lpstr>
      <vt:lpstr>Wingdings</vt:lpstr>
      <vt:lpstr>Office Theme</vt:lpstr>
      <vt:lpstr>Perimenopause &amp; Postmenopause Women</vt:lpstr>
      <vt:lpstr>Perimenopause</vt:lpstr>
      <vt:lpstr>Perimenopause - Physiology</vt:lpstr>
      <vt:lpstr>Perimenopause - Physiology</vt:lpstr>
      <vt:lpstr>Perimenopause Symptoms  (45-54 years old)</vt:lpstr>
      <vt:lpstr>Vasomotor Symptoms (Hot flashes)</vt:lpstr>
      <vt:lpstr>Psychological Symptoms </vt:lpstr>
      <vt:lpstr>Cognition and Alzheimer’s disease</vt:lpstr>
      <vt:lpstr>Skin changes</vt:lpstr>
      <vt:lpstr>Long term impacts</vt:lpstr>
      <vt:lpstr>Postmenopause</vt:lpstr>
      <vt:lpstr>Physiological change</vt:lpstr>
      <vt:lpstr>Postmenopause: Pathology</vt:lpstr>
      <vt:lpstr>Vasomotor Symptoms</vt:lpstr>
      <vt:lpstr>Urogenital atrophy</vt:lpstr>
      <vt:lpstr>Osteoporosis</vt:lpstr>
      <vt:lpstr>Cardiovascular Disease</vt:lpstr>
      <vt:lpstr>Breast Cancer</vt:lpstr>
      <vt:lpstr>Alzheimer’s disease</vt:lpstr>
      <vt:lpstr>Sexual dysfunction</vt:lpstr>
      <vt:lpstr>PowerPoint Presentation</vt:lpstr>
      <vt:lpstr>Indications for Hormone therapy</vt:lpstr>
      <vt:lpstr>Contraindications</vt:lpstr>
      <vt:lpstr>PowerPoint Presentation</vt:lpstr>
      <vt:lpstr> Conjugated Estrogens</vt:lpstr>
      <vt:lpstr>Conjugated Estrogens</vt:lpstr>
      <vt:lpstr>PowerPoint Presentation</vt:lpstr>
      <vt:lpstr>PowerPoint Presentation</vt:lpstr>
      <vt:lpstr>PowerPoint Presentation</vt:lpstr>
      <vt:lpstr> Conjugated Estrogens</vt:lpstr>
      <vt:lpstr> Conjugated Estrogens</vt:lpstr>
      <vt:lpstr>Transdermal Estrogen</vt:lpstr>
      <vt:lpstr>Transdermal Estrogen</vt:lpstr>
      <vt:lpstr>Progestin</vt:lpstr>
      <vt:lpstr>Adding Progestin</vt:lpstr>
      <vt:lpstr>Cyclic regimens</vt:lpstr>
      <vt:lpstr>Continuous combined regimens</vt:lpstr>
      <vt:lpstr>Non-conventional hormone therapy</vt:lpstr>
      <vt:lpstr>Phytoestrogens</vt:lpstr>
      <vt:lpstr>SERMs</vt:lpstr>
      <vt:lpstr>SERMs</vt:lpstr>
      <vt:lpstr>STEAR - Tibolone</vt:lpstr>
      <vt:lpstr>Non-Hormonal therapy</vt:lpstr>
      <vt:lpstr>CONTROLLING HOT FLASHES (1)</vt:lpstr>
      <vt:lpstr>CONTROLLING HOT FLASHES (2)</vt:lpstr>
      <vt:lpstr>CONTROLLING HOT FLASHES (3)</vt:lpstr>
      <vt:lpstr>Osteoporosis</vt:lpstr>
      <vt:lpstr>Life style modification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Vicky Koopredechat</dc:creator>
  <cp:lastModifiedBy>Pawin PPP</cp:lastModifiedBy>
  <cp:revision>47</cp:revision>
  <dcterms:created xsi:type="dcterms:W3CDTF">2015-08-18T12:52:17Z</dcterms:created>
  <dcterms:modified xsi:type="dcterms:W3CDTF">2016-10-28T06:09:39Z</dcterms:modified>
</cp:coreProperties>
</file>