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01" r:id="rId2"/>
    <p:sldId id="256" r:id="rId3"/>
    <p:sldId id="257" r:id="rId4"/>
    <p:sldId id="286" r:id="rId5"/>
    <p:sldId id="258" r:id="rId6"/>
    <p:sldId id="287" r:id="rId7"/>
    <p:sldId id="288" r:id="rId8"/>
    <p:sldId id="259" r:id="rId9"/>
    <p:sldId id="297" r:id="rId10"/>
    <p:sldId id="298" r:id="rId11"/>
    <p:sldId id="289" r:id="rId12"/>
    <p:sldId id="290" r:id="rId13"/>
    <p:sldId id="296" r:id="rId14"/>
    <p:sldId id="263" r:id="rId15"/>
    <p:sldId id="264" r:id="rId16"/>
    <p:sldId id="291" r:id="rId17"/>
    <p:sldId id="292" r:id="rId18"/>
    <p:sldId id="293" r:id="rId19"/>
    <p:sldId id="294" r:id="rId20"/>
    <p:sldId id="295" r:id="rId21"/>
    <p:sldId id="266" r:id="rId22"/>
    <p:sldId id="269" r:id="rId23"/>
    <p:sldId id="270" r:id="rId24"/>
    <p:sldId id="271" r:id="rId25"/>
    <p:sldId id="272" r:id="rId26"/>
    <p:sldId id="273" r:id="rId27"/>
    <p:sldId id="275" r:id="rId28"/>
    <p:sldId id="299" r:id="rId29"/>
    <p:sldId id="300" r:id="rId30"/>
    <p:sldId id="276" r:id="rId31"/>
    <p:sldId id="277" r:id="rId32"/>
    <p:sldId id="280" r:id="rId33"/>
    <p:sldId id="281" r:id="rId34"/>
    <p:sldId id="282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59" d="100"/>
          <a:sy n="59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EF781-E68D-46E9-91E6-6796BF2867DA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D0D09-045C-4491-8A00-43A2520B8D4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D0D09-045C-4491-8A00-43A2520B8D46}" type="slidenum">
              <a:rPr lang="th-TH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82160F-75EE-489A-962D-BC131E4FE226}" type="datetimeFigureOut">
              <a:rPr lang="th-TH" smtClean="0"/>
              <a:pPr/>
              <a:t>30/10/59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CA5F03-58BC-413F-B808-002039FDCCD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Facilitator: Pawin </a:t>
            </a:r>
            <a:r>
              <a:rPr lang="en-US" dirty="0" err="1"/>
              <a:t>Puapornpong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Journal club 4</a:t>
            </a:r>
          </a:p>
        </p:txBody>
      </p:sp>
    </p:spTree>
    <p:extLst>
      <p:ext uri="{BB962C8B-B14F-4D97-AF65-F5344CB8AC3E}">
        <p14:creationId xmlns:p14="http://schemas.microsoft.com/office/powerpoint/2010/main" val="391182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832648" cy="694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4572000" y="1052736"/>
            <a:ext cx="467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07904" y="2376000"/>
            <a:ext cx="3959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16216" y="237600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4008" y="1700808"/>
            <a:ext cx="467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08104" y="6192000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27784" y="619200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objectives</a:t>
            </a:r>
          </a:p>
          <a:p>
            <a:pPr lvl="1"/>
            <a:r>
              <a:rPr lang="en-US" dirty="0"/>
              <a:t>Pregnant women without HIV infection</a:t>
            </a:r>
          </a:p>
          <a:p>
            <a:pPr lvl="2"/>
            <a:r>
              <a:rPr lang="en-US" dirty="0"/>
              <a:t>Vaccine efficacy to protecting their infants against confirmed influenza through 24 weeks of age</a:t>
            </a:r>
          </a:p>
          <a:p>
            <a:pPr lvl="2"/>
            <a:r>
              <a:rPr lang="en-US" dirty="0"/>
              <a:t>Compare maternal immunogenicity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Pregnant women with HIV infection</a:t>
            </a:r>
          </a:p>
          <a:p>
            <a:pPr lvl="2"/>
            <a:r>
              <a:rPr lang="en-US" dirty="0"/>
              <a:t>Compare maternal immunogenicity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objectives</a:t>
            </a:r>
          </a:p>
          <a:p>
            <a:pPr lvl="1"/>
            <a:r>
              <a:rPr lang="en-US" dirty="0"/>
              <a:t>Pregnant women without HIV infection</a:t>
            </a:r>
          </a:p>
          <a:p>
            <a:pPr lvl="2"/>
            <a:r>
              <a:rPr lang="en-US" dirty="0"/>
              <a:t>Vaccine efficacy to pregnant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Pregnant women with HIV infection</a:t>
            </a:r>
          </a:p>
          <a:p>
            <a:pPr lvl="2"/>
            <a:r>
              <a:rPr lang="en-US" dirty="0"/>
              <a:t>Vaccine efficacy to pregnant and their infants through 24 weeks of age</a:t>
            </a:r>
          </a:p>
          <a:p>
            <a:pPr lvl="2"/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studies were approved by the Human Research Ethics Committee of the University of the Witwatersrand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Influenza vaccine (</a:t>
            </a:r>
            <a:r>
              <a:rPr lang="en-US" dirty="0" err="1"/>
              <a:t>Vaxigrip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A/California/7/2009(A/[H1N1]pdm09)</a:t>
            </a:r>
          </a:p>
          <a:p>
            <a:pPr lvl="1"/>
            <a:r>
              <a:rPr lang="en-US" dirty="0"/>
              <a:t>A/Victoria/210/2009 (A/H3N2)</a:t>
            </a:r>
          </a:p>
          <a:p>
            <a:pPr lvl="1"/>
            <a:r>
              <a:rPr lang="en-US" dirty="0"/>
              <a:t>B/Brisbane/60/2008–like virus (B/Victoria)</a:t>
            </a:r>
          </a:p>
          <a:p>
            <a:pPr lvl="1"/>
            <a:endParaRPr lang="en-US" dirty="0"/>
          </a:p>
          <a:p>
            <a:r>
              <a:rPr lang="en-US" dirty="0"/>
              <a:t>Recommended by WHO for the Southern Hemisphere in 2011 and 2012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Immunogenicity</a:t>
            </a:r>
          </a:p>
          <a:p>
            <a:pPr lvl="1"/>
            <a:r>
              <a:rPr lang="en-US" dirty="0"/>
              <a:t>Antibody testing : </a:t>
            </a:r>
            <a:r>
              <a:rPr lang="en-US" dirty="0" err="1"/>
              <a:t>Hemagglutination</a:t>
            </a:r>
            <a:r>
              <a:rPr lang="en-US" dirty="0"/>
              <a:t> Inhibition [HAI]</a:t>
            </a:r>
          </a:p>
          <a:p>
            <a:pPr lvl="1"/>
            <a:endParaRPr lang="en-US" dirty="0"/>
          </a:p>
          <a:p>
            <a:r>
              <a:rPr lang="en-US" dirty="0"/>
              <a:t>Vaccine Efficacy</a:t>
            </a:r>
          </a:p>
          <a:p>
            <a:pPr lvl="1"/>
            <a:r>
              <a:rPr lang="en-US" dirty="0"/>
              <a:t>Test for influenza virus : RT-PCR assay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  <a:p>
            <a:pPr lvl="1"/>
            <a:r>
              <a:rPr lang="en-US" dirty="0"/>
              <a:t>Pregnant women without HIV infection</a:t>
            </a:r>
          </a:p>
          <a:p>
            <a:pPr lvl="2"/>
            <a:r>
              <a:rPr lang="en-US" dirty="0"/>
              <a:t>Base on the primary outcome(vaccine efficacy in the infants)</a:t>
            </a:r>
          </a:p>
          <a:p>
            <a:pPr lvl="2"/>
            <a:r>
              <a:rPr lang="en-US" dirty="0"/>
              <a:t>At least 27 cases of confirmed illness caused by influenza virus in infants up to 24 weeks of age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Pregnant women with HIV infection</a:t>
            </a:r>
          </a:p>
          <a:p>
            <a:pPr lvl="2"/>
            <a:r>
              <a:rPr lang="en-US" dirty="0"/>
              <a:t>180 participants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intention-to-treat analyses</a:t>
            </a:r>
          </a:p>
          <a:p>
            <a:pPr lvl="1"/>
            <a:r>
              <a:rPr lang="en-US" dirty="0"/>
              <a:t>Maternal outcomes</a:t>
            </a:r>
          </a:p>
          <a:p>
            <a:pPr lvl="2"/>
            <a:r>
              <a:rPr lang="en-US" dirty="0"/>
              <a:t>Receipt of vaccine or placebo to 175 days after birth</a:t>
            </a:r>
          </a:p>
          <a:p>
            <a:pPr lvl="1"/>
            <a:r>
              <a:rPr lang="en-US" dirty="0"/>
              <a:t>Infant outcomes</a:t>
            </a:r>
          </a:p>
          <a:p>
            <a:pPr lvl="2"/>
            <a:r>
              <a:rPr lang="en-US" dirty="0"/>
              <a:t>Birth to 175 days of age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per-protocol analyses for vaccine efficacy</a:t>
            </a:r>
          </a:p>
          <a:p>
            <a:pPr lvl="1"/>
            <a:r>
              <a:rPr lang="en-US" dirty="0"/>
              <a:t>Maternal outcomes</a:t>
            </a:r>
          </a:p>
          <a:p>
            <a:pPr lvl="2"/>
            <a:r>
              <a:rPr lang="en-US" dirty="0"/>
              <a:t>14 or more days after receipt of vaccine or placebo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Infant outcomes</a:t>
            </a:r>
          </a:p>
          <a:p>
            <a:pPr lvl="2"/>
            <a:r>
              <a:rPr lang="en-US" dirty="0"/>
              <a:t>Born at least 28 days after their mother’s vaccination</a:t>
            </a:r>
          </a:p>
          <a:p>
            <a:pPr lvl="2"/>
            <a:r>
              <a:rPr lang="en-US" dirty="0"/>
              <a:t>Gestational age at birth was at least 37 weeks</a:t>
            </a:r>
          </a:p>
          <a:p>
            <a:pPr lvl="2"/>
            <a:r>
              <a:rPr lang="en-US" dirty="0"/>
              <a:t>Birth weight of at least 2500 g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per-protocol analyses for immunogenicity</a:t>
            </a:r>
          </a:p>
          <a:p>
            <a:pPr lvl="1"/>
            <a:r>
              <a:rPr lang="en-US" dirty="0"/>
              <a:t>Mother</a:t>
            </a:r>
          </a:p>
          <a:p>
            <a:pPr lvl="2"/>
            <a:r>
              <a:rPr lang="en-US" dirty="0"/>
              <a:t>Blood sample was obtained 28 to 35 days after vaccination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Infant</a:t>
            </a:r>
          </a:p>
          <a:p>
            <a:pPr lvl="2"/>
            <a:r>
              <a:rPr lang="en-US" dirty="0"/>
              <a:t>Blood sample was obtained within 7 days after birth</a:t>
            </a:r>
          </a:p>
          <a:p>
            <a:pPr lvl="2"/>
            <a:r>
              <a:rPr lang="en-US" dirty="0"/>
              <a:t>Gestational age of at least 37 weeks</a:t>
            </a:r>
          </a:p>
          <a:p>
            <a:pPr lvl="2"/>
            <a:r>
              <a:rPr lang="en-US" dirty="0"/>
              <a:t>Birth weight of at least 2500 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Influenza Vaccination of Pregnant Women</a:t>
            </a:r>
            <a:br>
              <a:rPr lang="en-US" dirty="0"/>
            </a:br>
            <a:r>
              <a:rPr lang="en-US" dirty="0"/>
              <a:t>and Protection of Their Infants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94928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Shabir</a:t>
            </a:r>
            <a:r>
              <a:rPr lang="en-US" sz="2000" dirty="0"/>
              <a:t> A. </a:t>
            </a:r>
            <a:r>
              <a:rPr lang="en-US" sz="2000" dirty="0" err="1"/>
              <a:t>Madhi</a:t>
            </a:r>
            <a:r>
              <a:rPr lang="en-US" sz="2000" dirty="0"/>
              <a:t>, M.D. and team</a:t>
            </a:r>
            <a:endParaRPr lang="th-TH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N </a:t>
            </a:r>
            <a:r>
              <a:rPr lang="en-US" sz="1800" b="1" dirty="0" err="1"/>
              <a:t>Engl</a:t>
            </a:r>
            <a:r>
              <a:rPr lang="en-US" sz="1800" b="1" dirty="0"/>
              <a:t> J Med 2014;371:918-31.</a:t>
            </a:r>
            <a:endParaRPr lang="th-TH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data were collected and managed with the use of Research Electronic Data Capture (</a:t>
            </a:r>
            <a:r>
              <a:rPr lang="en-US" dirty="0" err="1"/>
              <a:t>REDCap</a:t>
            </a:r>
            <a:r>
              <a:rPr lang="en-US" dirty="0"/>
              <a:t>), version 5.9.13</a:t>
            </a:r>
          </a:p>
          <a:p>
            <a:endParaRPr lang="en-US" dirty="0"/>
          </a:p>
          <a:p>
            <a:r>
              <a:rPr lang="en-US" dirty="0"/>
              <a:t>All statistical analyses were conducted with the use of </a:t>
            </a:r>
            <a:r>
              <a:rPr lang="en-US" dirty="0" err="1"/>
              <a:t>Stata</a:t>
            </a:r>
            <a:r>
              <a:rPr lang="en-US" dirty="0"/>
              <a:t> software, version 12.1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Result</a:t>
            </a:r>
            <a:endParaRPr lang="th-TH" sz="6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0405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79512" y="1628800"/>
            <a:ext cx="576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71800" y="908720"/>
            <a:ext cx="122413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1"/>
            <a:ext cx="9144000" cy="601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79512" y="692696"/>
            <a:ext cx="172819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84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79512" y="1484784"/>
            <a:ext cx="50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11760" y="836712"/>
            <a:ext cx="7920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79512" y="5013176"/>
            <a:ext cx="136815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05066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"/>
          <p:cNvPicPr>
            <a:picLocks noChangeAspect="1"/>
          </p:cNvPicPr>
          <p:nvPr/>
        </p:nvPicPr>
        <p:blipFill>
          <a:blip r:embed="rId2" cstate="print"/>
          <a:srcRect b="12959"/>
          <a:stretch>
            <a:fillRect/>
          </a:stretch>
        </p:blipFill>
        <p:spPr>
          <a:xfrm>
            <a:off x="0" y="620688"/>
            <a:ext cx="9144000" cy="554461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339752" y="836712"/>
            <a:ext cx="8640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35696" y="908720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55976" y="908720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32240" y="908720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9512" y="1628800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9512" y="4797152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-1332656" y="191683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23928" y="2564904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00192" y="2564904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04448" y="2564904"/>
            <a:ext cx="539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95736" y="27809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4008" y="27809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92280" y="27809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23928" y="3933056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67744" y="4293096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28384" y="4293096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92280" y="4293096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00192" y="3933056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44008" y="4293096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23928" y="450912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00192" y="450912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04448" y="4509120"/>
            <a:ext cx="539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23928" y="522920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00192" y="522920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604448" y="5229200"/>
            <a:ext cx="539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604448" y="5877272"/>
            <a:ext cx="539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23928" y="5877272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00192" y="5877272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1" y="332656"/>
            <a:ext cx="911665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851920" y="234888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51920" y="2996952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51920" y="386104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51920" y="4509120"/>
            <a:ext cx="360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1920" y="5085184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51920" y="602128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67744" y="342900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95736" y="5517232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32440" y="2996952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32440" y="386104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32440" y="602128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28184" y="386104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28184" y="5085184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28184" y="602128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28184" y="2996952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28184" y="234888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32440" y="234888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48264" y="342900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4008" y="342900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59832" y="3429000"/>
            <a:ext cx="360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6096" y="3429000"/>
            <a:ext cx="360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12360" y="3429000"/>
            <a:ext cx="360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12360" y="5517232"/>
            <a:ext cx="360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5517232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48264" y="5517232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32040" y="620688"/>
            <a:ext cx="93610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9512" y="1916832"/>
            <a:ext cx="4320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" y="2132856"/>
            <a:ext cx="913504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851920" y="4005064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228184" y="4005064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04448" y="4005064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51920" y="27809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28184" y="27809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04448" y="27809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28184" y="3356992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348880"/>
            <a:ext cx="6115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Pregnant women are heightened susceptibility to severe influenza</a:t>
            </a:r>
          </a:p>
          <a:p>
            <a:endParaRPr lang="en-US" dirty="0"/>
          </a:p>
          <a:p>
            <a:r>
              <a:rPr lang="en-US" dirty="0"/>
              <a:t>The efficacy of inactivated influenza vaccine (IIV) in pregnant women may differ from </a:t>
            </a:r>
            <a:r>
              <a:rPr lang="en-US" dirty="0" err="1"/>
              <a:t>nonpregnant</a:t>
            </a:r>
            <a:r>
              <a:rPr lang="en-US" dirty="0"/>
              <a:t> women</a:t>
            </a:r>
          </a:p>
          <a:p>
            <a:endParaRPr lang="en-US" dirty="0"/>
          </a:p>
          <a:p>
            <a:r>
              <a:rPr lang="en-US" dirty="0"/>
              <a:t>This difference is increase in pregnant women infected with the human immunodeficiency virus (HIV)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"/>
          <p:cNvPicPr>
            <a:picLocks noChangeAspect="1"/>
          </p:cNvPicPr>
          <p:nvPr/>
        </p:nvPicPr>
        <p:blipFill>
          <a:blip r:embed="rId2" cstate="print"/>
          <a:srcRect b="24266"/>
          <a:stretch>
            <a:fillRect/>
          </a:stretch>
        </p:blipFill>
        <p:spPr>
          <a:xfrm>
            <a:off x="0" y="692696"/>
            <a:ext cx="9194453" cy="511256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9512" y="1844824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9512" y="4005064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79712" y="980728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08104" y="980728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23928" y="2348880"/>
            <a:ext cx="2160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76056" y="270892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6056" y="234888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6056" y="45811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76056" y="486916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04448" y="45811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23928" y="2708920"/>
            <a:ext cx="2160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23928" y="4581128"/>
            <a:ext cx="2160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3928" y="4941168"/>
            <a:ext cx="2160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52320" y="4941168"/>
            <a:ext cx="28803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52320" y="4581128"/>
            <a:ext cx="28803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Disscussion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 of study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Conducted at a single center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Timing of enrollment was contingent on the commercial availability of IIV3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Some births </a:t>
            </a:r>
            <a:r>
              <a:rPr lang="en-US" dirty="0" err="1"/>
              <a:t>occurringafter</a:t>
            </a:r>
            <a:r>
              <a:rPr lang="en-US" dirty="0"/>
              <a:t> the influenza season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The difference in duration of exposure to the influenza virus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Lacked power to evaluate vaccine efficacy among the infants of HIV-infected women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IIV3 vaccination in pregnant HIV-uninfected and HIV infected African women was immunogenic and provided protection against confirmed influenza</a:t>
            </a:r>
          </a:p>
          <a:p>
            <a:endParaRPr lang="en-US" dirty="0"/>
          </a:p>
          <a:p>
            <a:r>
              <a:rPr lang="en-US" dirty="0"/>
              <a:t>The vaccination was also effective in HIV-unexposed infants up until 24 weeks after birth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Thank You</a:t>
            </a:r>
            <a:endParaRPr lang="th-TH" sz="8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Vaccines for preventing influenza</a:t>
            </a:r>
          </a:p>
          <a:p>
            <a:r>
              <a:rPr lang="en-US" dirty="0"/>
              <a:t>First published : 13 March 2014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Cochrane Database of Systemic Reviews</a:t>
            </a:r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evidence for the </a:t>
            </a:r>
            <a:r>
              <a:rPr lang="en-US" dirty="0" err="1"/>
              <a:t>utilisation</a:t>
            </a:r>
            <a:r>
              <a:rPr lang="en-US" dirty="0"/>
              <a:t> of vaccination against influenza as a routine public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adults</a:t>
            </a:r>
            <a:endParaRPr lang="th-TH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 </a:t>
            </a:r>
            <a:r>
              <a:rPr lang="en-US" dirty="0" err="1"/>
              <a:t>randomise</a:t>
            </a:r>
            <a:r>
              <a:rPr lang="en-US" dirty="0"/>
              <a:t> controlled trials (RCTs) assessing vaccination in pregnant women</a:t>
            </a:r>
          </a:p>
          <a:p>
            <a:endParaRPr lang="en-US" dirty="0"/>
          </a:p>
          <a:p>
            <a:r>
              <a:rPr lang="en-US" dirty="0"/>
              <a:t>Effectiveness against influenza-like illness (ILI)</a:t>
            </a:r>
          </a:p>
          <a:p>
            <a:pPr lvl="1"/>
            <a:r>
              <a:rPr lang="en-US" dirty="0"/>
              <a:t>Number needed to vaccine (NNV) = 92</a:t>
            </a:r>
          </a:p>
          <a:p>
            <a:pPr lvl="1"/>
            <a:endParaRPr lang="en-US" dirty="0"/>
          </a:p>
          <a:p>
            <a:r>
              <a:rPr lang="en-US" dirty="0"/>
              <a:t>Efficacy  against laboratory-confirmed influenza in newborn</a:t>
            </a:r>
          </a:p>
          <a:p>
            <a:pPr lvl="1"/>
            <a:r>
              <a:rPr lang="en-US" dirty="0"/>
              <a:t>Number needed to vaccine (NNV) = 27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Pregnant women</a:t>
            </a:r>
            <a:endParaRPr lang="th-TH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modest effect in reducing</a:t>
            </a:r>
          </a:p>
          <a:p>
            <a:pPr lvl="1"/>
            <a:r>
              <a:rPr lang="en-US" dirty="0"/>
              <a:t>Influenza symptoms</a:t>
            </a:r>
          </a:p>
          <a:p>
            <a:pPr lvl="1"/>
            <a:r>
              <a:rPr lang="en-US" dirty="0"/>
              <a:t>Working days lost</a:t>
            </a:r>
          </a:p>
          <a:p>
            <a:pPr lvl="1"/>
            <a:endParaRPr lang="en-US" dirty="0"/>
          </a:p>
          <a:p>
            <a:r>
              <a:rPr lang="en-US" dirty="0"/>
              <a:t>No evidence of association in serious adverse events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recent, no published randomized, controlled trial has assessed the efficacy of IIV</a:t>
            </a:r>
          </a:p>
          <a:p>
            <a:endParaRPr lang="en-US" dirty="0"/>
          </a:p>
          <a:p>
            <a:r>
              <a:rPr lang="en-US" dirty="0"/>
              <a:t>The infants 6 months of age or younger</a:t>
            </a:r>
          </a:p>
          <a:p>
            <a:pPr lvl="1"/>
            <a:r>
              <a:rPr lang="en-US" dirty="0"/>
              <a:t>High risk for influenza-associated hospitalization</a:t>
            </a:r>
          </a:p>
          <a:p>
            <a:pPr lvl="1"/>
            <a:r>
              <a:rPr lang="en-US" dirty="0"/>
              <a:t>Immune responses to IIV vaccination are poor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studies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Pregnant women without HIV infection</a:t>
            </a:r>
          </a:p>
          <a:p>
            <a:pPr marL="1234440" lvl="2" indent="-457200"/>
            <a:r>
              <a:rPr lang="en-US" dirty="0"/>
              <a:t>IIV</a:t>
            </a:r>
          </a:p>
          <a:p>
            <a:pPr marL="1234440" lvl="2" indent="-457200"/>
            <a:r>
              <a:rPr lang="en-US" dirty="0"/>
              <a:t>Placebo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Pregnant women with HIV infection</a:t>
            </a:r>
          </a:p>
          <a:p>
            <a:pPr marL="1234440" lvl="2" indent="-457200"/>
            <a:r>
              <a:rPr lang="en-US" dirty="0"/>
              <a:t>IIV</a:t>
            </a:r>
          </a:p>
          <a:p>
            <a:pPr marL="1234440" lvl="2" indent="-457200"/>
            <a:r>
              <a:rPr lang="en-US" dirty="0"/>
              <a:t>Placebo</a:t>
            </a:r>
          </a:p>
          <a:p>
            <a:pPr marL="1234440" lvl="2" indent="-457200"/>
            <a:endParaRPr lang="en-US" dirty="0"/>
          </a:p>
          <a:p>
            <a:pPr marL="502920" indent="-457200"/>
            <a:r>
              <a:rPr lang="en-US" dirty="0"/>
              <a:t>Evaluation</a:t>
            </a:r>
          </a:p>
          <a:p>
            <a:pPr marL="868680" lvl="1" indent="-457200"/>
            <a:r>
              <a:rPr lang="en-US" dirty="0"/>
              <a:t>Immunogenicity</a:t>
            </a:r>
          </a:p>
          <a:p>
            <a:pPr marL="868680" lvl="1" indent="-457200"/>
            <a:r>
              <a:rPr lang="en-US" dirty="0"/>
              <a:t>Vaccine efficacy</a:t>
            </a:r>
          </a:p>
          <a:p>
            <a:pPr marL="868680" lvl="1" indent="-457200"/>
            <a:r>
              <a:rPr lang="en-US" dirty="0"/>
              <a:t>Safety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Cohort study</a:t>
            </a:r>
          </a:p>
          <a:p>
            <a:endParaRPr lang="en-US" dirty="0"/>
          </a:p>
          <a:p>
            <a:r>
              <a:rPr lang="en-US" dirty="0"/>
              <a:t>Randomized (computer-generated assignments)</a:t>
            </a:r>
          </a:p>
          <a:p>
            <a:endParaRPr lang="en-US" dirty="0"/>
          </a:p>
          <a:p>
            <a:r>
              <a:rPr lang="en-US" dirty="0"/>
              <a:t>Double-blind placebo-controlled trials</a:t>
            </a:r>
          </a:p>
          <a:p>
            <a:endParaRPr lang="en-US" dirty="0"/>
          </a:p>
          <a:p>
            <a:r>
              <a:rPr lang="en-US" dirty="0"/>
              <a:t>Conducted in Soweto, South Africa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enrollment</a:t>
            </a:r>
          </a:p>
          <a:p>
            <a:pPr lvl="1"/>
            <a:r>
              <a:rPr lang="en-US" dirty="0"/>
              <a:t>Pregnant women without HIV infection</a:t>
            </a:r>
          </a:p>
          <a:p>
            <a:pPr lvl="2"/>
            <a:r>
              <a:rPr lang="en-US" dirty="0"/>
              <a:t>2011 and 2012 influenza season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Pregnant women with HIV infection</a:t>
            </a:r>
          </a:p>
          <a:p>
            <a:pPr lvl="2"/>
            <a:r>
              <a:rPr lang="en-US" dirty="0"/>
              <a:t>2011 influenza season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Inclusion criteria</a:t>
            </a:r>
          </a:p>
          <a:p>
            <a:pPr lvl="1"/>
            <a:r>
              <a:rPr lang="en-US" dirty="0"/>
              <a:t>Age of 18 to 38 years</a:t>
            </a:r>
          </a:p>
          <a:p>
            <a:pPr lvl="1"/>
            <a:r>
              <a:rPr lang="en-US" dirty="0"/>
              <a:t>Estimated gestation of 20 to 36 weeks</a:t>
            </a:r>
          </a:p>
          <a:p>
            <a:pPr lvl="1"/>
            <a:r>
              <a:rPr lang="en-US" dirty="0"/>
              <a:t>Ability to understand and comply with planned study procedures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0792"/>
            <a:ext cx="6264696" cy="68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644008" y="1700808"/>
            <a:ext cx="467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47864" y="3212976"/>
            <a:ext cx="467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20272" y="3212976"/>
            <a:ext cx="467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24000" y="4608000"/>
            <a:ext cx="467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92000" y="4608000"/>
            <a:ext cx="467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381</TotalTime>
  <Words>700</Words>
  <Application>Microsoft Office PowerPoint</Application>
  <PresentationFormat>On-screen Show (4:3)</PresentationFormat>
  <Paragraphs>136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Browallia New</vt:lpstr>
      <vt:lpstr>Calibri</vt:lpstr>
      <vt:lpstr>Constantia</vt:lpstr>
      <vt:lpstr>Cordia New</vt:lpstr>
      <vt:lpstr>Wingdings 2</vt:lpstr>
      <vt:lpstr>Paper</vt:lpstr>
      <vt:lpstr>Journal club 4</vt:lpstr>
      <vt:lpstr>Influenza Vaccination of Pregnant Women and Protection of Their Infants</vt:lpstr>
      <vt:lpstr>Introduction</vt:lpstr>
      <vt:lpstr>PowerPoint Presentation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Disscussion</vt:lpstr>
      <vt:lpstr>Conclusion</vt:lpstr>
      <vt:lpstr>Thank You</vt:lpstr>
      <vt:lpstr>Cochrane Database of Systemic Reviews</vt:lpstr>
      <vt:lpstr>Healthy adults</vt:lpstr>
      <vt:lpstr>Pregnant women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Skellum</dc:creator>
  <cp:lastModifiedBy>pawin</cp:lastModifiedBy>
  <cp:revision>31</cp:revision>
  <dcterms:created xsi:type="dcterms:W3CDTF">2015-03-29T13:46:28Z</dcterms:created>
  <dcterms:modified xsi:type="dcterms:W3CDTF">2016-10-30T04:40:54Z</dcterms:modified>
</cp:coreProperties>
</file>