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0" r:id="rId2"/>
    <p:sldId id="256" r:id="rId3"/>
    <p:sldId id="259" r:id="rId4"/>
    <p:sldId id="267" r:id="rId5"/>
    <p:sldId id="268" r:id="rId6"/>
    <p:sldId id="260" r:id="rId7"/>
    <p:sldId id="261" r:id="rId8"/>
    <p:sldId id="262" r:id="rId9"/>
    <p:sldId id="270" r:id="rId10"/>
    <p:sldId id="263" r:id="rId11"/>
    <p:sldId id="278" r:id="rId12"/>
    <p:sldId id="264" r:id="rId13"/>
    <p:sldId id="265" r:id="rId14"/>
    <p:sldId id="279" r:id="rId15"/>
    <p:sldId id="266" r:id="rId16"/>
    <p:sldId id="277" r:id="rId17"/>
    <p:sldId id="271" r:id="rId18"/>
    <p:sldId id="275" r:id="rId19"/>
    <p:sldId id="276" r:id="rId2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0629C-F4EA-49D0-99ED-3C5EE9091135}" type="datetimeFigureOut">
              <a:rPr lang="th-TH" smtClean="0"/>
              <a:t>30/10/59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2D784-A99F-451E-9AAB-EBD82840747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2D784-A99F-451E-9AAB-EBD82840747C}" type="slidenum">
              <a:rPr lang="th-TH" smtClean="0"/>
              <a:t>4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9F7959A-5A73-4449-AA79-8F9567E62E4C}" type="datetimeFigureOut">
              <a:rPr lang="th-TH" smtClean="0"/>
              <a:t>30/10/59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5CF05F3-BB79-42F4-89B1-4262B28771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59A-5A73-4449-AA79-8F9567E62E4C}" type="datetimeFigureOut">
              <a:rPr lang="th-TH" smtClean="0"/>
              <a:t>30/10/59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05F3-BB79-42F4-89B1-4262B28771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59A-5A73-4449-AA79-8F9567E62E4C}" type="datetimeFigureOut">
              <a:rPr lang="th-TH" smtClean="0"/>
              <a:t>30/10/59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05F3-BB79-42F4-89B1-4262B28771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59A-5A73-4449-AA79-8F9567E62E4C}" type="datetimeFigureOut">
              <a:rPr lang="th-TH" smtClean="0"/>
              <a:t>30/10/59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05F3-BB79-42F4-89B1-4262B28771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59A-5A73-4449-AA79-8F9567E62E4C}" type="datetimeFigureOut">
              <a:rPr lang="th-TH" smtClean="0"/>
              <a:t>30/10/59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05F3-BB79-42F4-89B1-4262B28771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59A-5A73-4449-AA79-8F9567E62E4C}" type="datetimeFigureOut">
              <a:rPr lang="th-TH" smtClean="0"/>
              <a:t>30/10/59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05F3-BB79-42F4-89B1-4262B28771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F7959A-5A73-4449-AA79-8F9567E62E4C}" type="datetimeFigureOut">
              <a:rPr lang="th-TH" smtClean="0"/>
              <a:t>30/10/59</a:t>
            </a:fld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CF05F3-BB79-42F4-89B1-4262B2877117}" type="slidenum">
              <a:rPr lang="th-TH" smtClean="0"/>
              <a:t>‹#›</a:t>
            </a:fld>
            <a:endParaRPr lang="th-TH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9F7959A-5A73-4449-AA79-8F9567E62E4C}" type="datetimeFigureOut">
              <a:rPr lang="th-TH" smtClean="0"/>
              <a:t>30/10/59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5CF05F3-BB79-42F4-89B1-4262B28771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59A-5A73-4449-AA79-8F9567E62E4C}" type="datetimeFigureOut">
              <a:rPr lang="th-TH" smtClean="0"/>
              <a:t>30/10/59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05F3-BB79-42F4-89B1-4262B28771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59A-5A73-4449-AA79-8F9567E62E4C}" type="datetimeFigureOut">
              <a:rPr lang="th-TH" smtClean="0"/>
              <a:t>30/10/59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05F3-BB79-42F4-89B1-4262B28771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7959A-5A73-4449-AA79-8F9567E62E4C}" type="datetimeFigureOut">
              <a:rPr lang="th-TH" smtClean="0"/>
              <a:t>30/10/59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F05F3-BB79-42F4-89B1-4262B287711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9F7959A-5A73-4449-AA79-8F9567E62E4C}" type="datetimeFigureOut">
              <a:rPr lang="th-TH" smtClean="0"/>
              <a:t>30/10/59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5CF05F3-BB79-42F4-89B1-4262B287711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nu.vatish@obs-gyn.ox.ac.uk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Journal club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Facilitator: Pawin </a:t>
            </a:r>
            <a:r>
              <a:rPr lang="en-US" dirty="0" err="1"/>
              <a:t>Puapornpong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en-US" dirty="0"/>
              <a:t>Methods : Data extraction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>
            <a:noAutofit/>
          </a:bodyPr>
          <a:lstStyle/>
          <a:p>
            <a:r>
              <a:rPr lang="en-US" sz="2400" dirty="0"/>
              <a:t>From eligible studies </a:t>
            </a:r>
          </a:p>
          <a:p>
            <a:pPr lvl="1"/>
            <a:r>
              <a:rPr lang="en-US" sz="2400" dirty="0"/>
              <a:t>We collected definition and diagnosis of pre-</a:t>
            </a:r>
            <a:r>
              <a:rPr lang="en-US" sz="2400" dirty="0" err="1"/>
              <a:t>eclampsia</a:t>
            </a:r>
            <a:r>
              <a:rPr lang="en-US" sz="2400" dirty="0"/>
              <a:t>, gestational age at testing and diagnosis, timing and method of triglyceride measurements and fasting or non-fasting status of the participants.</a:t>
            </a:r>
          </a:p>
          <a:p>
            <a:pPr lvl="1"/>
            <a:r>
              <a:rPr lang="en-US" sz="2400" dirty="0"/>
              <a:t>we extracted mean and standard deviations (SDs) of triglyceride measurements from women with pre-</a:t>
            </a:r>
            <a:r>
              <a:rPr lang="en-US" sz="2400" dirty="0" err="1"/>
              <a:t>eclampsia</a:t>
            </a:r>
            <a:r>
              <a:rPr lang="en-US" sz="2400" dirty="0"/>
              <a:t> compared with controls.</a:t>
            </a:r>
          </a:p>
          <a:p>
            <a:endParaRPr lang="en-US" sz="2400" dirty="0"/>
          </a:p>
          <a:p>
            <a:r>
              <a:rPr lang="en-US" sz="2400" dirty="0"/>
              <a:t>We completed the quality assessment using the Newcastle–Ottawa Quality Assessment Scales for observational studies.</a:t>
            </a:r>
            <a:endParaRPr lang="th-TH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125" t="10833" r="17500" b="5000"/>
          <a:stretch>
            <a:fillRect/>
          </a:stretch>
        </p:blipFill>
        <p:spPr bwMode="auto">
          <a:xfrm>
            <a:off x="928662" y="0"/>
            <a:ext cx="78765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en-US" dirty="0"/>
              <a:t>Methods : Data synthesis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786346"/>
          </a:xfrm>
        </p:spPr>
        <p:txBody>
          <a:bodyPr>
            <a:normAutofit/>
          </a:bodyPr>
          <a:lstStyle/>
          <a:p>
            <a:r>
              <a:rPr lang="en-US" sz="2400" dirty="0"/>
              <a:t>Triglyceride levels between women with pre-</a:t>
            </a:r>
            <a:r>
              <a:rPr lang="en-US" sz="2400" dirty="0" err="1"/>
              <a:t>eclampsia</a:t>
            </a:r>
            <a:r>
              <a:rPr lang="en-US" sz="2400" dirty="0"/>
              <a:t> compared with healthy women were compared by weighed mean differences (WMDs).</a:t>
            </a:r>
          </a:p>
          <a:p>
            <a:endParaRPr lang="en-US" sz="2400" dirty="0"/>
          </a:p>
          <a:p>
            <a:r>
              <a:rPr lang="en-US" sz="2400" dirty="0"/>
              <a:t>The WMDs from individual studies were meta-</a:t>
            </a:r>
            <a:r>
              <a:rPr lang="en-US" sz="2400" dirty="0" err="1"/>
              <a:t>analysed</a:t>
            </a:r>
            <a:r>
              <a:rPr lang="en-US" sz="2400" dirty="0"/>
              <a:t> using a random effects model.</a:t>
            </a:r>
          </a:p>
          <a:p>
            <a:endParaRPr lang="en-US" sz="2400" dirty="0"/>
          </a:p>
          <a:p>
            <a:r>
              <a:rPr lang="en-US" sz="2400" dirty="0"/>
              <a:t>Statistical analyses were performed using REVMAN 5.0 and STATA 9.0.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en-US" dirty="0"/>
              <a:t>Results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/>
          </a:bodyPr>
          <a:lstStyle/>
          <a:p>
            <a:r>
              <a:rPr lang="en-US" sz="2400" dirty="0"/>
              <a:t>The studies involved 5857 participants</a:t>
            </a:r>
          </a:p>
          <a:p>
            <a:pPr lvl="1"/>
            <a:r>
              <a:rPr lang="en-US" sz="2400" dirty="0"/>
              <a:t>1467 women with pre-</a:t>
            </a:r>
            <a:r>
              <a:rPr lang="en-US" sz="2400" dirty="0" err="1"/>
              <a:t>eclampsia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4400 healthy women.</a:t>
            </a:r>
          </a:p>
          <a:p>
            <a:pPr lvl="1"/>
            <a:endParaRPr lang="en-US" sz="2400" dirty="0"/>
          </a:p>
          <a:p>
            <a:r>
              <a:rPr lang="en-US" sz="2400" dirty="0"/>
              <a:t>Studies were mainly case–control studies carried out in the third trimester.</a:t>
            </a:r>
          </a:p>
          <a:p>
            <a:endParaRPr lang="en-US" sz="2400" dirty="0"/>
          </a:p>
          <a:p>
            <a:r>
              <a:rPr lang="en-US" sz="2400" dirty="0"/>
              <a:t>The cohort studies recruited women prospectively in the second trimester and followed up women during their pregnancy until the diagnosis of pre-</a:t>
            </a:r>
            <a:r>
              <a:rPr lang="en-US" sz="2400" dirty="0" err="1"/>
              <a:t>eclampsia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r>
              <a:rPr lang="en-US" dirty="0"/>
              <a:t>Results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/>
          </a:bodyPr>
          <a:lstStyle/>
          <a:p>
            <a:r>
              <a:rPr lang="en-US" sz="2400" dirty="0"/>
              <a:t>Meta-analysis of the results of the 24 case–control studies shows that pre-</a:t>
            </a:r>
            <a:r>
              <a:rPr lang="en-US" sz="2400" dirty="0" err="1"/>
              <a:t>eclampsia</a:t>
            </a:r>
            <a:r>
              <a:rPr lang="en-US" sz="2400" dirty="0"/>
              <a:t> is associated with higher levels of </a:t>
            </a:r>
            <a:r>
              <a:rPr lang="pt-BR" sz="2400" dirty="0"/>
              <a:t>serum triglycerides (WMD 0.78 mmol/l,  95% CI 0.60–0.96,  </a:t>
            </a:r>
            <a:r>
              <a:rPr lang="en-US" sz="2400" dirty="0"/>
              <a:t>P &lt; 0.00001).</a:t>
            </a:r>
          </a:p>
          <a:p>
            <a:endParaRPr lang="en-US" sz="2600" dirty="0"/>
          </a:p>
          <a:p>
            <a:r>
              <a:rPr lang="en-US" sz="2400" dirty="0"/>
              <a:t>Meta-analysis of the 5 prospective cohort studies confirms the association of </a:t>
            </a:r>
            <a:r>
              <a:rPr lang="en-US" sz="2400" dirty="0" err="1"/>
              <a:t>hypertriglyceridaemia</a:t>
            </a:r>
            <a:r>
              <a:rPr lang="en-US" sz="2400" dirty="0"/>
              <a:t>, when measured in the second trimester, with pre-</a:t>
            </a:r>
            <a:r>
              <a:rPr lang="en-US" sz="2400" dirty="0" err="1"/>
              <a:t>eclampsia</a:t>
            </a:r>
            <a:r>
              <a:rPr lang="en-US" sz="2400" dirty="0"/>
              <a:t> (WMD </a:t>
            </a:r>
            <a:r>
              <a:rPr lang="it-IT" sz="2400" dirty="0"/>
              <a:t>0.24 mmol/l, 95% CI 0.13–0.34, P &lt; 0.0001).</a:t>
            </a:r>
            <a:endParaRPr lang="en-US" sz="2400" dirty="0"/>
          </a:p>
          <a:p>
            <a:endParaRPr lang="th-TH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en-US" dirty="0"/>
              <a:t>Results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88610"/>
          </a:xfrm>
        </p:spPr>
        <p:txBody>
          <a:bodyPr>
            <a:normAutofit/>
          </a:bodyPr>
          <a:lstStyle/>
          <a:p>
            <a:r>
              <a:rPr lang="en-US" dirty="0"/>
              <a:t>We therefore undertook a subgroup analysis of studies according to the gestational age and found that triglycerides were significantly higher in the third trimester compared with the second trimester or postpartum </a:t>
            </a:r>
            <a:r>
              <a:rPr lang="it-IT" dirty="0"/>
              <a:t>(third trimester, WMD 0.86 mmol/l, 95% CI 0.64–1.09 versus </a:t>
            </a:r>
            <a:r>
              <a:rPr lang="en-US" dirty="0"/>
              <a:t>second trimester, WMD 0.23, 95% CI 0.10–0.36 and </a:t>
            </a:r>
            <a:r>
              <a:rPr lang="pl-PL" dirty="0"/>
              <a:t>postpartum, WMD 0.41, 95% CI 0.30–0.53, P &lt; 0.00001).</a:t>
            </a:r>
            <a:endParaRPr lang="en-US" dirty="0"/>
          </a:p>
          <a:p>
            <a:endParaRPr lang="th-T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8125" t="9166" r="17500" b="5000"/>
          <a:stretch>
            <a:fillRect/>
          </a:stretch>
        </p:blipFill>
        <p:spPr bwMode="auto">
          <a:xfrm>
            <a:off x="785786" y="-56039"/>
            <a:ext cx="7786710" cy="691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r>
              <a:rPr lang="en-US" dirty="0"/>
              <a:t>Discussion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7172"/>
          </a:xfrm>
        </p:spPr>
        <p:txBody>
          <a:bodyPr>
            <a:normAutofit/>
          </a:bodyPr>
          <a:lstStyle/>
          <a:p>
            <a:r>
              <a:rPr lang="en-US" sz="2400" dirty="0"/>
              <a:t>We found that </a:t>
            </a:r>
            <a:r>
              <a:rPr lang="en-US" sz="2400" dirty="0" err="1"/>
              <a:t>hypertriglyceridaemia</a:t>
            </a:r>
            <a:r>
              <a:rPr lang="en-US" sz="2400" dirty="0"/>
              <a:t> is associated with and precedes the onset of pre-</a:t>
            </a:r>
            <a:r>
              <a:rPr lang="en-US" sz="2400" dirty="0" err="1"/>
              <a:t>eclampsia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We found this association mostly in case-control studies performed in the third trimester, but also in cohort studies that included women from the second trimester of pregnancy.</a:t>
            </a:r>
          </a:p>
          <a:p>
            <a:endParaRPr lang="en-US" sz="2400" dirty="0"/>
          </a:p>
          <a:p>
            <a:r>
              <a:rPr lang="en-US" sz="2400" dirty="0"/>
              <a:t>The cohort design shows that </a:t>
            </a:r>
            <a:r>
              <a:rPr lang="en-US" sz="2400" dirty="0" err="1"/>
              <a:t>hypertriglyceridaemia</a:t>
            </a:r>
            <a:r>
              <a:rPr lang="en-US" sz="2400" dirty="0"/>
              <a:t> present in the second trimester preceded the onset of pre-</a:t>
            </a:r>
            <a:r>
              <a:rPr lang="en-US" sz="2400" dirty="0" err="1"/>
              <a:t>eclampsia</a:t>
            </a:r>
            <a:r>
              <a:rPr lang="en-US" sz="2400" dirty="0"/>
              <a:t>, which was often diagnosed in the 3</a:t>
            </a:r>
            <a:r>
              <a:rPr lang="en-US" sz="2400" baseline="30000" dirty="0"/>
              <a:t>rd</a:t>
            </a:r>
            <a:r>
              <a:rPr lang="en-US" sz="2400" dirty="0"/>
              <a:t>  trimester.</a:t>
            </a:r>
            <a:endParaRPr lang="th-TH" sz="2400" dirty="0"/>
          </a:p>
          <a:p>
            <a:endParaRPr lang="th-TH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en-US" dirty="0"/>
              <a:t>Conclusion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4296"/>
          </a:xfrm>
        </p:spPr>
        <p:txBody>
          <a:bodyPr>
            <a:normAutofit/>
          </a:bodyPr>
          <a:lstStyle/>
          <a:p>
            <a:r>
              <a:rPr lang="en-US" sz="2600" dirty="0"/>
              <a:t>The association between </a:t>
            </a:r>
            <a:r>
              <a:rPr lang="en-US" sz="2600" dirty="0" err="1"/>
              <a:t>hypertriglyceridaemia</a:t>
            </a:r>
            <a:r>
              <a:rPr lang="en-US" sz="2600" dirty="0"/>
              <a:t> and pre-</a:t>
            </a:r>
            <a:r>
              <a:rPr lang="en-US" sz="2600" dirty="0" err="1"/>
              <a:t>eclampsia</a:t>
            </a:r>
            <a:r>
              <a:rPr lang="en-US" sz="2600" dirty="0"/>
              <a:t> were significant in both analyses of case–control and cohort studies.</a:t>
            </a:r>
          </a:p>
          <a:p>
            <a:endParaRPr lang="en-US" sz="2600" dirty="0"/>
          </a:p>
          <a:p>
            <a:r>
              <a:rPr lang="en-US" sz="2400" dirty="0"/>
              <a:t>The measurement of triglycerides is well established in all clinical laboratories and is a cost-effective way of identifying at-risk pregnancies.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458200" cy="1470025"/>
          </a:xfrm>
        </p:spPr>
        <p:txBody>
          <a:bodyPr/>
          <a:lstStyle/>
          <a:p>
            <a:r>
              <a:rPr lang="en-US" dirty="0"/>
              <a:t>Thank you for your attention.</a:t>
            </a:r>
            <a:endParaRPr lang="th-TH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4143380"/>
            <a:ext cx="8001056" cy="1071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001156" cy="3857628"/>
          </a:xfrm>
        </p:spPr>
        <p:txBody>
          <a:bodyPr>
            <a:normAutofit fontScale="90000"/>
          </a:bodyPr>
          <a:lstStyle/>
          <a:p>
            <a:r>
              <a:rPr lang="en-US" dirty="0"/>
              <a:t>Pre-</a:t>
            </a:r>
            <a:r>
              <a:rPr lang="en-US" dirty="0" err="1"/>
              <a:t>eclampsia</a:t>
            </a:r>
            <a:r>
              <a:rPr lang="en-US" dirty="0"/>
              <a:t> is associated with, and preceded by, </a:t>
            </a:r>
            <a:r>
              <a:rPr lang="en-US" dirty="0" err="1"/>
              <a:t>hypertriglyceridaemia</a:t>
            </a:r>
            <a:r>
              <a:rPr lang="en-US" dirty="0"/>
              <a:t> : </a:t>
            </a:r>
            <a:br>
              <a:rPr lang="en-US" dirty="0"/>
            </a:br>
            <a:r>
              <a:rPr lang="en-US" dirty="0"/>
              <a:t>a meta-analysis</a:t>
            </a:r>
            <a:br>
              <a:rPr lang="en-US" sz="3600" dirty="0"/>
            </a:br>
            <a:br>
              <a:rPr lang="en-US" sz="1600" dirty="0"/>
            </a:br>
            <a:r>
              <a:rPr lang="en-US" sz="2200" dirty="0"/>
              <a:t>ID </a:t>
            </a:r>
            <a:r>
              <a:rPr lang="en-US" sz="2200" dirty="0" err="1"/>
              <a:t>Gallos</a:t>
            </a:r>
            <a:r>
              <a:rPr lang="en-US" sz="2200" dirty="0"/>
              <a:t>, K </a:t>
            </a:r>
            <a:r>
              <a:rPr lang="en-US" sz="2200" dirty="0" err="1"/>
              <a:t>Sivakumar</a:t>
            </a:r>
            <a:r>
              <a:rPr lang="en-US" sz="2200" dirty="0"/>
              <a:t>, MD </a:t>
            </a:r>
            <a:r>
              <a:rPr lang="en-US" sz="2200" dirty="0" err="1"/>
              <a:t>Kilby</a:t>
            </a:r>
            <a:r>
              <a:rPr lang="en-US" sz="2200" dirty="0"/>
              <a:t>, A </a:t>
            </a:r>
            <a:r>
              <a:rPr lang="en-US" sz="2200" dirty="0" err="1"/>
              <a:t>Coomarasamy</a:t>
            </a:r>
            <a:r>
              <a:rPr lang="en-US" sz="2200" dirty="0"/>
              <a:t>, S </a:t>
            </a:r>
            <a:r>
              <a:rPr lang="en-US" sz="2200" dirty="0" err="1"/>
              <a:t>Thangaratinam</a:t>
            </a:r>
            <a:r>
              <a:rPr lang="en-US" sz="2200" dirty="0"/>
              <a:t>, M </a:t>
            </a:r>
            <a:r>
              <a:rPr lang="en-US" sz="2200" dirty="0" err="1"/>
              <a:t>Vatish</a:t>
            </a:r>
            <a:br>
              <a:rPr lang="en-US" sz="1600" dirty="0"/>
            </a:br>
            <a:br>
              <a:rPr lang="en-US" sz="1600" dirty="0"/>
            </a:br>
            <a:r>
              <a:rPr lang="en-US" sz="1200" dirty="0"/>
              <a:t>a Nuffield Department of Obstetrics and </a:t>
            </a:r>
            <a:r>
              <a:rPr lang="en-US" sz="1200" dirty="0" err="1"/>
              <a:t>Gynaecology</a:t>
            </a:r>
            <a:r>
              <a:rPr lang="en-US" sz="1200" dirty="0"/>
              <a:t>, University of Oxford, Oxford Radcliffe Hospitals NHS Trust, Oxford, UK b Clinical</a:t>
            </a:r>
            <a:br>
              <a:rPr lang="en-US" sz="1200" dirty="0"/>
            </a:br>
            <a:r>
              <a:rPr lang="en-US" sz="1200" dirty="0"/>
              <a:t>Sciences Research </a:t>
            </a:r>
            <a:r>
              <a:rPr lang="en-US" sz="1200" dirty="0" err="1"/>
              <a:t>Institute,Warwick</a:t>
            </a:r>
            <a:r>
              <a:rPr lang="en-US" sz="1200" dirty="0"/>
              <a:t> Medical </a:t>
            </a:r>
            <a:r>
              <a:rPr lang="en-US" sz="1200" dirty="0" err="1"/>
              <a:t>School,Coventry</a:t>
            </a:r>
            <a:r>
              <a:rPr lang="en-US" sz="1200" dirty="0"/>
              <a:t>, UK c School of Clinical and Experimental Medicine (Reproduction, Genes and</a:t>
            </a:r>
            <a:br>
              <a:rPr lang="en-US" sz="1200" dirty="0"/>
            </a:br>
            <a:r>
              <a:rPr lang="en-US" sz="1200" dirty="0"/>
              <a:t>Development), College of Medical and Dental Sciences, University of Birmingham, Birmingham, UK d Women’s Health Research Unit, Centre</a:t>
            </a:r>
            <a:br>
              <a:rPr lang="en-US" sz="1200" dirty="0"/>
            </a:br>
            <a:r>
              <a:rPr lang="en-US" sz="1200" dirty="0"/>
              <a:t>for Primary Care and Public Health, </a:t>
            </a:r>
            <a:r>
              <a:rPr lang="en-US" sz="1200" dirty="0" err="1"/>
              <a:t>Barts</a:t>
            </a:r>
            <a:r>
              <a:rPr lang="en-US" sz="1200" dirty="0"/>
              <a:t> and the London School of Medicine and Dentistry, Queen Mary University of London, London, UK</a:t>
            </a:r>
            <a:br>
              <a:rPr lang="en-US" sz="1200" dirty="0"/>
            </a:br>
            <a:r>
              <a:rPr lang="en-US" sz="1200" dirty="0"/>
              <a:t>Correspondence: M </a:t>
            </a:r>
            <a:r>
              <a:rPr lang="en-US" sz="1200" dirty="0" err="1"/>
              <a:t>Vatish</a:t>
            </a:r>
            <a:r>
              <a:rPr lang="en-US" sz="1200" dirty="0"/>
              <a:t>, Nuffield Department of Obstetrics and </a:t>
            </a:r>
            <a:r>
              <a:rPr lang="en-US" sz="1200" dirty="0" err="1"/>
              <a:t>Gynaecology</a:t>
            </a:r>
            <a:r>
              <a:rPr lang="en-US" sz="1200" dirty="0"/>
              <a:t>, University of Oxford, Oxford Radcliffe Hospitals NHS Trust,</a:t>
            </a:r>
            <a:br>
              <a:rPr lang="en-US" sz="1200" dirty="0"/>
            </a:br>
            <a:r>
              <a:rPr lang="fr-FR" sz="1200" dirty="0"/>
              <a:t>Oxford, OX3 9DU, UK. Email </a:t>
            </a:r>
            <a:r>
              <a:rPr lang="fr-FR" sz="1200" dirty="0">
                <a:hlinkClick r:id="rId2"/>
              </a:rPr>
              <a:t>manu.vatish@obs-gyn.ox.ac.uk</a:t>
            </a:r>
            <a:br>
              <a:rPr lang="en-US" sz="1200" dirty="0"/>
            </a:br>
            <a:endParaRPr lang="th-TH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4286256"/>
            <a:ext cx="80010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BJOG: An International Journal of Obstetrics and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Gynaecology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Accepted 22 May 2013. Published Online 17 July 2013.  DOI: 10.1111/1471-0528.12375</a:t>
            </a:r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th-TH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/>
          <a:lstStyle/>
          <a:p>
            <a:r>
              <a:rPr lang="en-US" dirty="0"/>
              <a:t>Introduction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/>
          </a:bodyPr>
          <a:lstStyle/>
          <a:p>
            <a:r>
              <a:rPr lang="en-US" sz="2400" dirty="0"/>
              <a:t>Pre-</a:t>
            </a:r>
            <a:r>
              <a:rPr lang="en-US" sz="2400" dirty="0" err="1"/>
              <a:t>eclampsia</a:t>
            </a:r>
            <a:r>
              <a:rPr lang="en-US" sz="2400" dirty="0"/>
              <a:t> is a multi-organ disorder of pregnancy that manifests after 20 weeks of gestation with new onset hypertension and </a:t>
            </a:r>
            <a:r>
              <a:rPr lang="en-US" sz="2400" dirty="0" err="1"/>
              <a:t>proteinuria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Definition </a:t>
            </a:r>
            <a:r>
              <a:rPr lang="th-TH" sz="2200" dirty="0"/>
              <a:t>(</a:t>
            </a:r>
            <a:r>
              <a:rPr lang="en-US" sz="2200" dirty="0"/>
              <a:t>According to the 16th Scientific Study Group of the Royal College of Obstetricians and </a:t>
            </a:r>
            <a:r>
              <a:rPr lang="en-US" sz="2200" dirty="0" err="1"/>
              <a:t>Gynaecologists</a:t>
            </a:r>
            <a:r>
              <a:rPr lang="en-US" sz="2200" dirty="0"/>
              <a:t>)</a:t>
            </a:r>
          </a:p>
          <a:p>
            <a:endParaRPr lang="en-US" sz="2400" dirty="0"/>
          </a:p>
          <a:p>
            <a:pPr lvl="1"/>
            <a:r>
              <a:rPr lang="en-US" sz="2400" dirty="0"/>
              <a:t>SBP ≥140 mmHg and DBP ≥90 mmHg diagnosed for the first time after 20 weeks of gestation</a:t>
            </a:r>
          </a:p>
          <a:p>
            <a:pPr lvl="1"/>
            <a:r>
              <a:rPr lang="en-US" sz="2400" dirty="0"/>
              <a:t>together with &gt;300 mg </a:t>
            </a:r>
            <a:r>
              <a:rPr lang="en-US" sz="2400" dirty="0" err="1"/>
              <a:t>proteinuria</a:t>
            </a:r>
            <a:r>
              <a:rPr lang="en-US" sz="2400" dirty="0"/>
              <a:t>/24 hours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r>
              <a:rPr lang="en-US" dirty="0"/>
              <a:t>Introduction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329642" cy="4325112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Dyslipidaemia</a:t>
            </a:r>
            <a:r>
              <a:rPr lang="en-US" sz="2400" dirty="0"/>
              <a:t> (especially </a:t>
            </a:r>
            <a:r>
              <a:rPr lang="en-US" sz="2400" dirty="0" err="1"/>
              <a:t>hypertriglyceridaemia</a:t>
            </a:r>
            <a:r>
              <a:rPr lang="en-US" sz="2400" dirty="0"/>
              <a:t>) has been reported as being part of the pre-</a:t>
            </a:r>
            <a:r>
              <a:rPr lang="en-US" sz="2400" dirty="0" err="1"/>
              <a:t>eclampsia</a:t>
            </a:r>
            <a:r>
              <a:rPr lang="en-US" sz="2400" dirty="0"/>
              <a:t> disease process.</a:t>
            </a:r>
          </a:p>
          <a:p>
            <a:endParaRPr lang="en-US" sz="2400" dirty="0"/>
          </a:p>
          <a:p>
            <a:r>
              <a:rPr lang="en-US" sz="2400" dirty="0" err="1"/>
              <a:t>Hypertriglyceridaemia</a:t>
            </a:r>
            <a:r>
              <a:rPr lang="en-US" sz="2400" dirty="0"/>
              <a:t> is an endothelial disruptor in atherosclerosis and is a potential candidate for the endothelial dysfunction seen in this disease.</a:t>
            </a:r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 err="1"/>
              <a:t>aetiology</a:t>
            </a:r>
            <a:r>
              <a:rPr lang="en-US" sz="2400" dirty="0"/>
              <a:t> of pre-</a:t>
            </a:r>
            <a:r>
              <a:rPr lang="en-US" sz="2400" dirty="0" err="1"/>
              <a:t>eclampsia</a:t>
            </a:r>
            <a:r>
              <a:rPr lang="en-US" sz="2400" dirty="0"/>
              <a:t> is that circulating factors, released from the placenta, alter maternal endothelial function, vasomotor function, angiogenesis, endothelial permeability and thrombosis.</a:t>
            </a:r>
            <a:endParaRPr lang="th-TH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r>
              <a:rPr lang="en-US" dirty="0"/>
              <a:t>Introduction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/>
          </a:bodyPr>
          <a:lstStyle/>
          <a:p>
            <a:r>
              <a:rPr lang="en-US" sz="2400" dirty="0"/>
              <a:t>In pregnancy, insulin resistance, increased estrogen, metabolic changes in both the liver and adipose tissue alter circulating triglycerides, fatty acid, cholesterol and phospholipids.</a:t>
            </a:r>
          </a:p>
          <a:p>
            <a:endParaRPr lang="en-US" sz="2400" dirty="0"/>
          </a:p>
          <a:p>
            <a:r>
              <a:rPr lang="en-US" sz="2400" dirty="0"/>
              <a:t>These changes have been reported to be present at early gestation in women who subsequently develop pre-</a:t>
            </a:r>
            <a:r>
              <a:rPr lang="en-US" sz="2400" dirty="0" err="1"/>
              <a:t>eclampsia</a:t>
            </a:r>
            <a:r>
              <a:rPr lang="en-US" sz="2400" dirty="0"/>
              <a:t>, with the </a:t>
            </a:r>
            <a:r>
              <a:rPr lang="en-US" sz="2400" dirty="0" err="1"/>
              <a:t>dyslipidaemia</a:t>
            </a:r>
            <a:r>
              <a:rPr lang="en-US" sz="2400" dirty="0"/>
              <a:t> notably preceding clinical diagnosis far earlier than the presence of known circulating factors associated with pre-</a:t>
            </a:r>
            <a:r>
              <a:rPr lang="en-US" sz="2400" dirty="0" err="1"/>
              <a:t>eclampsia</a:t>
            </a:r>
            <a:r>
              <a:rPr lang="en-US" sz="2400" dirty="0"/>
              <a:t> such as soluble Flt-1 (sFlt-1) or soluble </a:t>
            </a:r>
            <a:r>
              <a:rPr lang="en-US" sz="2400" dirty="0" err="1"/>
              <a:t>endoglin</a:t>
            </a:r>
            <a:r>
              <a:rPr lang="en-US" sz="2400" dirty="0"/>
              <a:t> (</a:t>
            </a:r>
            <a:r>
              <a:rPr lang="en-US" sz="2400" dirty="0" err="1"/>
              <a:t>sEng</a:t>
            </a:r>
            <a:r>
              <a:rPr lang="en-US" sz="2400" dirty="0"/>
              <a:t>).</a:t>
            </a:r>
            <a:endParaRPr lang="th-TH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en-US" dirty="0"/>
              <a:t>Purpose 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25112"/>
          </a:xfrm>
        </p:spPr>
        <p:txBody>
          <a:bodyPr/>
          <a:lstStyle/>
          <a:p>
            <a:r>
              <a:rPr lang="en-US" dirty="0"/>
              <a:t>To perform a systematic review of the literature and meta-analysis to test the hypothesis that elevated triglycerides correlate with increased likelihood of pre-</a:t>
            </a:r>
            <a:r>
              <a:rPr lang="en-US" dirty="0" err="1"/>
              <a:t>eclampsia</a:t>
            </a:r>
            <a:r>
              <a:rPr lang="en-US" dirty="0"/>
              <a:t>.</a:t>
            </a:r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Methods : Data sources and search strategy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714908"/>
          </a:xfrm>
        </p:spPr>
        <p:txBody>
          <a:bodyPr>
            <a:normAutofit/>
          </a:bodyPr>
          <a:lstStyle/>
          <a:p>
            <a:r>
              <a:rPr lang="en-US" sz="2400" dirty="0"/>
              <a:t>We searched the studies that </a:t>
            </a:r>
          </a:p>
          <a:p>
            <a:pPr lvl="1"/>
            <a:r>
              <a:rPr lang="en-US" sz="2400" dirty="0"/>
              <a:t>measured and reported the triglyceride levels in pregnant women and women were followed up until the development of pre-</a:t>
            </a:r>
            <a:r>
              <a:rPr lang="en-US" sz="2400" dirty="0" err="1"/>
              <a:t>eclampsia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selected on the basis of presence of pre-</a:t>
            </a:r>
            <a:r>
              <a:rPr lang="en-US" sz="2400" dirty="0" err="1"/>
              <a:t>eclampsia</a:t>
            </a:r>
            <a:r>
              <a:rPr lang="en-US" sz="2400" dirty="0"/>
              <a:t> and compared with controls.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Databases searched  : MEDLINE, EMBASE, </a:t>
            </a:r>
            <a:r>
              <a:rPr lang="en-US" sz="2400" dirty="0" err="1"/>
              <a:t>Excerpta</a:t>
            </a:r>
            <a:r>
              <a:rPr lang="en-US" sz="2400" dirty="0"/>
              <a:t> </a:t>
            </a:r>
            <a:r>
              <a:rPr lang="en-US" sz="2400" dirty="0" err="1"/>
              <a:t>Medica</a:t>
            </a:r>
            <a:r>
              <a:rPr lang="en-US" sz="2400" dirty="0"/>
              <a:t> Database, ISI Web of Knowledge, CINAHL and The Cochrane Library from inception until June 2012.</a:t>
            </a:r>
            <a:endParaRPr lang="th-TH" sz="2400" dirty="0"/>
          </a:p>
          <a:p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r>
              <a:rPr lang="en-US" dirty="0"/>
              <a:t>Methods : Selection of articles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Selected articles included</a:t>
            </a:r>
          </a:p>
          <a:p>
            <a:pPr lvl="1"/>
            <a:r>
              <a:rPr lang="en-US" dirty="0"/>
              <a:t>A population of pregnant women, tested for triglyceride levels and followed up until the diagnosis of pre-</a:t>
            </a:r>
            <a:r>
              <a:rPr lang="en-US" dirty="0" err="1"/>
              <a:t>eclampsia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studies that they measured the triglyceride levels on women with known pre-</a:t>
            </a:r>
            <a:r>
              <a:rPr lang="en-US" dirty="0" err="1"/>
              <a:t>eclampsia</a:t>
            </a:r>
            <a:r>
              <a:rPr lang="en-US" dirty="0"/>
              <a:t> and compared those with controls.</a:t>
            </a:r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125" t="20000" r="19843" b="15833"/>
          <a:stretch>
            <a:fillRect/>
          </a:stretch>
        </p:blipFill>
        <p:spPr bwMode="auto">
          <a:xfrm>
            <a:off x="0" y="571480"/>
            <a:ext cx="885645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305</TotalTime>
  <Words>839</Words>
  <Application>Microsoft Office PowerPoint</Application>
  <PresentationFormat>On-screen Show (4:3)</PresentationFormat>
  <Paragraphs>73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Angsana New</vt:lpstr>
      <vt:lpstr>Calibri</vt:lpstr>
      <vt:lpstr>Cordia New</vt:lpstr>
      <vt:lpstr>Georgia</vt:lpstr>
      <vt:lpstr>Trebuchet MS</vt:lpstr>
      <vt:lpstr>Wingdings 2</vt:lpstr>
      <vt:lpstr>Urban</vt:lpstr>
      <vt:lpstr>Journal club 3</vt:lpstr>
      <vt:lpstr>Pre-eclampsia is associated with, and preceded by, hypertriglyceridaemia :  a meta-analysis  ID Gallos, K Sivakumar, MD Kilby, A Coomarasamy, S Thangaratinam, M Vatish  a Nuffield Department of Obstetrics and Gynaecology, University of Oxford, Oxford Radcliffe Hospitals NHS Trust, Oxford, UK b Clinical Sciences Research Institute,Warwick Medical School,Coventry, UK c School of Clinical and Experimental Medicine (Reproduction, Genes and Development), College of Medical and Dental Sciences, University of Birmingham, Birmingham, UK d Women’s Health Research Unit, Centre for Primary Care and Public Health, Barts and the London School of Medicine and Dentistry, Queen Mary University of London, London, UK Correspondence: M Vatish, Nuffield Department of Obstetrics and Gynaecology, University of Oxford, Oxford Radcliffe Hospitals NHS Trust, Oxford, OX3 9DU, UK. Email manu.vatish@obs-gyn.ox.ac.uk </vt:lpstr>
      <vt:lpstr>Introduction </vt:lpstr>
      <vt:lpstr>Introduction</vt:lpstr>
      <vt:lpstr>Introduction</vt:lpstr>
      <vt:lpstr>Purpose </vt:lpstr>
      <vt:lpstr>Methods : Data sources and search strategy</vt:lpstr>
      <vt:lpstr>Methods : Selection of articles</vt:lpstr>
      <vt:lpstr>PowerPoint Presentation</vt:lpstr>
      <vt:lpstr>Methods : Data extraction </vt:lpstr>
      <vt:lpstr>PowerPoint Presentation</vt:lpstr>
      <vt:lpstr>Methods : Data synthesis </vt:lpstr>
      <vt:lpstr>Results </vt:lpstr>
      <vt:lpstr>Results </vt:lpstr>
      <vt:lpstr>Results </vt:lpstr>
      <vt:lpstr>PowerPoint Presentation</vt:lpstr>
      <vt:lpstr>Discussion </vt:lpstr>
      <vt:lpstr>Conclusion </vt:lpstr>
      <vt:lpstr>Thank you for your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Pre-eclampsia is associated with, and preceded by, hypertriglyceridaemia :  a meta-analysis  ID Gallos, K Sivakumar, MD Kilby, A Coomarasamy, S Thangaratinam, M Vatish  a Nuffield Department of Obstetrics and Gynaecology, University of Oxford, Oxford Radcliffe Hospitals NHS Trust, Oxford, UK b Clinical Sciences Research Institute,Warwick Medical School,Coventry, UK c School of Clinical and Experimental Medicine (Reproduction, Genes and Development), College of Medical and Dental Sciences, University of Birmingham, Birmingham, UK d Women’s Health Research Unit, Centre for Primary Care and Public Health, Barts and the London School of Medicine and Dentistry, Queen Mary University of London, London, UK Correspondence: M Vatish, Nuffield Department of Obstetrics and Gynaecology, University of Oxford, Oxford Radcliffe Hospitals NHS Trust, Oxford, OX3 9DU, UK. Email manu.vatish@obs-gyn.ox.ac.uk</dc:title>
  <dc:creator>SONY</dc:creator>
  <cp:lastModifiedBy>pawin</cp:lastModifiedBy>
  <cp:revision>7</cp:revision>
  <dcterms:created xsi:type="dcterms:W3CDTF">2014-12-02T12:41:04Z</dcterms:created>
  <dcterms:modified xsi:type="dcterms:W3CDTF">2016-10-30T04:37:05Z</dcterms:modified>
</cp:coreProperties>
</file>