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320" r:id="rId2"/>
    <p:sldId id="256" r:id="rId3"/>
    <p:sldId id="257" r:id="rId4"/>
    <p:sldId id="278" r:id="rId5"/>
    <p:sldId id="259" r:id="rId6"/>
    <p:sldId id="260" r:id="rId7"/>
    <p:sldId id="261" r:id="rId8"/>
    <p:sldId id="262" r:id="rId9"/>
    <p:sldId id="290" r:id="rId10"/>
    <p:sldId id="291" r:id="rId11"/>
    <p:sldId id="292" r:id="rId12"/>
    <p:sldId id="306" r:id="rId13"/>
    <p:sldId id="307" r:id="rId14"/>
    <p:sldId id="308" r:id="rId15"/>
    <p:sldId id="281" r:id="rId16"/>
    <p:sldId id="282" r:id="rId17"/>
    <p:sldId id="265" r:id="rId18"/>
    <p:sldId id="286" r:id="rId19"/>
    <p:sldId id="302" r:id="rId20"/>
    <p:sldId id="287" r:id="rId21"/>
    <p:sldId id="303" r:id="rId22"/>
    <p:sldId id="304" r:id="rId23"/>
    <p:sldId id="310" r:id="rId24"/>
    <p:sldId id="305" r:id="rId25"/>
    <p:sldId id="311" r:id="rId26"/>
    <p:sldId id="312" r:id="rId27"/>
    <p:sldId id="316" r:id="rId28"/>
    <p:sldId id="317" r:id="rId29"/>
    <p:sldId id="318" r:id="rId30"/>
    <p:sldId id="319" r:id="rId31"/>
    <p:sldId id="289" r:id="rId32"/>
    <p:sldId id="274" r:id="rId33"/>
    <p:sldId id="27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4" autoAdjust="0"/>
    <p:restoredTop sz="94607" autoAdjust="0"/>
  </p:normalViewPr>
  <p:slideViewPr>
    <p:cSldViewPr>
      <p:cViewPr varScale="1">
        <p:scale>
          <a:sx n="65" d="100"/>
          <a:sy n="65" d="100"/>
        </p:scale>
        <p:origin x="15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82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C454C-AE55-40F4-AD94-285508C4A6C1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2A990-877C-4865-AB9A-05CD3424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2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57DC379-FABA-4597-B8DD-BF3EE7432F03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1041AC8-4705-4148-9198-1DB10DB29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C379-FABA-4597-B8DD-BF3EE7432F03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1AC8-4705-4148-9198-1DB10DB29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C379-FABA-4597-B8DD-BF3EE7432F03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1AC8-4705-4148-9198-1DB10DB29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57DC379-FABA-4597-B8DD-BF3EE7432F03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1AC8-4705-4148-9198-1DB10DB29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57DC379-FABA-4597-B8DD-BF3EE7432F03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1041AC8-4705-4148-9198-1DB10DB298D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57DC379-FABA-4597-B8DD-BF3EE7432F03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1041AC8-4705-4148-9198-1DB10DB29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57DC379-FABA-4597-B8DD-BF3EE7432F03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1041AC8-4705-4148-9198-1DB10DB298D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C379-FABA-4597-B8DD-BF3EE7432F03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1AC8-4705-4148-9198-1DB10DB29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57DC379-FABA-4597-B8DD-BF3EE7432F03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1041AC8-4705-4148-9198-1DB10DB29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57DC379-FABA-4597-B8DD-BF3EE7432F03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1041AC8-4705-4148-9198-1DB10DB298D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57DC379-FABA-4597-B8DD-BF3EE7432F03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1041AC8-4705-4148-9198-1DB10DB298D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57DC379-FABA-4597-B8DD-BF3EE7432F03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1041AC8-4705-4148-9198-1DB10DB298D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Journal club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Facilitator: Pawin </a:t>
            </a:r>
            <a:r>
              <a:rPr lang="en-US" dirty="0" err="1"/>
              <a:t>Puapornpong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6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400" dirty="0"/>
              <a:t>On the third day of menstruation (IVF-ET initiation day)</a:t>
            </a:r>
          </a:p>
          <a:p>
            <a:pPr marL="64008" indent="0">
              <a:buNone/>
            </a:pPr>
            <a:endParaRPr lang="en-US" sz="2400" dirty="0"/>
          </a:p>
          <a:p>
            <a:r>
              <a:rPr lang="en-US" sz="2400" dirty="0"/>
              <a:t>A 10-mL blood sample was drawn for measuring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Estradiol (E2) level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Progesterone level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luteinizing hormone(LH) level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follicle stimulating hormone (FSH) level</a:t>
            </a:r>
          </a:p>
          <a:p>
            <a:pPr marL="64008" indent="0">
              <a:buNone/>
            </a:pPr>
            <a:endParaRPr lang="en-US" sz="2400" dirty="0"/>
          </a:p>
          <a:p>
            <a:r>
              <a:rPr lang="en-US" sz="2400" dirty="0"/>
              <a:t>TVS was performed to evaluate the status of the </a:t>
            </a:r>
            <a:r>
              <a:rPr lang="en-US" sz="2400" dirty="0">
                <a:solidFill>
                  <a:schemeClr val="accent1"/>
                </a:solidFill>
              </a:rPr>
              <a:t>uterus and ovaries</a:t>
            </a:r>
            <a:r>
              <a:rPr lang="en-US" sz="2400" dirty="0"/>
              <a:t>, measure the </a:t>
            </a:r>
            <a:r>
              <a:rPr lang="en-US" sz="2400" dirty="0">
                <a:solidFill>
                  <a:schemeClr val="accent1"/>
                </a:solidFill>
              </a:rPr>
              <a:t>ovarian size</a:t>
            </a:r>
            <a:r>
              <a:rPr lang="en-US" sz="2400" dirty="0"/>
              <a:t>, and determine the </a:t>
            </a:r>
            <a:r>
              <a:rPr lang="en-US" sz="2400" dirty="0" err="1">
                <a:solidFill>
                  <a:schemeClr val="accent1"/>
                </a:solidFill>
              </a:rPr>
              <a:t>antral</a:t>
            </a:r>
            <a:r>
              <a:rPr lang="en-US" sz="2400" dirty="0">
                <a:solidFill>
                  <a:schemeClr val="accent1"/>
                </a:solidFill>
              </a:rPr>
              <a:t> follicle count (AFC).</a:t>
            </a:r>
          </a:p>
        </p:txBody>
      </p:sp>
    </p:spTree>
    <p:extLst>
      <p:ext uri="{BB962C8B-B14F-4D97-AF65-F5344CB8AC3E}">
        <p14:creationId xmlns:p14="http://schemas.microsoft.com/office/powerpoint/2010/main" val="236114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35169"/>
            <a:ext cx="9677400" cy="1399032"/>
          </a:xfrm>
        </p:spPr>
        <p:txBody>
          <a:bodyPr>
            <a:normAutofit/>
          </a:bodyPr>
          <a:lstStyle/>
          <a:p>
            <a:r>
              <a:rPr lang="en-US" sz="3800" dirty="0"/>
              <a:t>Ovulation induction and IVF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600" dirty="0">
                <a:solidFill>
                  <a:schemeClr val="accent1"/>
                </a:solidFill>
              </a:rPr>
              <a:t>Short controlled ovarian </a:t>
            </a:r>
            <a:r>
              <a:rPr lang="en-US" sz="2600" dirty="0" err="1">
                <a:solidFill>
                  <a:schemeClr val="accent1"/>
                </a:solidFill>
              </a:rPr>
              <a:t>hyperstimulation</a:t>
            </a:r>
            <a:r>
              <a:rPr lang="en-US" sz="2600" dirty="0">
                <a:solidFill>
                  <a:schemeClr val="accent1"/>
                </a:solidFill>
              </a:rPr>
              <a:t> protocol</a:t>
            </a:r>
          </a:p>
          <a:p>
            <a:pPr marL="64008" indent="0">
              <a:buNone/>
            </a:pPr>
            <a:endParaRPr lang="th-TH" sz="2600" dirty="0">
              <a:solidFill>
                <a:schemeClr val="accent1"/>
              </a:solidFill>
            </a:endParaRPr>
          </a:p>
          <a:p>
            <a:r>
              <a:rPr lang="en-US" sz="2600" dirty="0"/>
              <a:t>Daily subcutaneous </a:t>
            </a:r>
            <a:r>
              <a:rPr lang="en-US" sz="2600" dirty="0" err="1"/>
              <a:t>triptorelin</a:t>
            </a:r>
            <a:r>
              <a:rPr lang="en-US" sz="2600" dirty="0"/>
              <a:t> 0.1 mg</a:t>
            </a:r>
            <a:r>
              <a:rPr lang="th-TH" sz="2600" dirty="0"/>
              <a:t> </a:t>
            </a:r>
            <a:r>
              <a:rPr lang="en-US" sz="2600" dirty="0"/>
              <a:t>was given from the third day of menstruation</a:t>
            </a:r>
            <a:r>
              <a:rPr lang="th-TH" sz="2600" dirty="0"/>
              <a:t> </a:t>
            </a:r>
            <a:r>
              <a:rPr lang="en-US" sz="2600" dirty="0"/>
              <a:t>to the day of human chorionic</a:t>
            </a:r>
            <a:r>
              <a:rPr lang="th-TH" sz="2600" dirty="0"/>
              <a:t> </a:t>
            </a:r>
            <a:r>
              <a:rPr lang="en-US" sz="2600" dirty="0"/>
              <a:t>gonadotropin (</a:t>
            </a:r>
            <a:r>
              <a:rPr lang="en-US" sz="2600" dirty="0" err="1"/>
              <a:t>hCG</a:t>
            </a:r>
            <a:r>
              <a:rPr lang="en-US" sz="2600" dirty="0"/>
              <a:t>) injection.</a:t>
            </a:r>
          </a:p>
          <a:p>
            <a:r>
              <a:rPr lang="en-US" sz="2600" dirty="0"/>
              <a:t>Gonadotropin 75-300 IU/day by injection was started on the fourth day, and adjusted according to ultrasonography results and serum E2 level.</a:t>
            </a:r>
          </a:p>
        </p:txBody>
      </p:sp>
    </p:spTree>
    <p:extLst>
      <p:ext uri="{BB962C8B-B14F-4D97-AF65-F5344CB8AC3E}">
        <p14:creationId xmlns:p14="http://schemas.microsoft.com/office/powerpoint/2010/main" val="227274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9677400" cy="1399032"/>
          </a:xfrm>
        </p:spPr>
        <p:txBody>
          <a:bodyPr>
            <a:normAutofit/>
          </a:bodyPr>
          <a:lstStyle/>
          <a:p>
            <a:r>
              <a:rPr lang="en-US" sz="3800" dirty="0"/>
              <a:t>Ovulation induction and IVF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Minimal ovarian stimulation protocol</a:t>
            </a:r>
          </a:p>
          <a:p>
            <a:pPr marL="64008" indent="0">
              <a:buNone/>
            </a:pPr>
            <a:endParaRPr lang="en-US" sz="2400" dirty="0"/>
          </a:p>
          <a:p>
            <a:r>
              <a:rPr lang="en-US" sz="2400" dirty="0"/>
              <a:t>Oral clomiphene 50-100 mg was given from the third day of menstruation to the day of </a:t>
            </a:r>
            <a:r>
              <a:rPr lang="en-US" sz="2400" dirty="0" err="1"/>
              <a:t>hCG</a:t>
            </a:r>
            <a:r>
              <a:rPr lang="en-US" sz="2400" dirty="0"/>
              <a:t> injection.</a:t>
            </a:r>
          </a:p>
          <a:p>
            <a:r>
              <a:rPr lang="en-US" sz="2400" dirty="0"/>
              <a:t>Daily human menopausal gonadotropin 75-150 IU by injection was given starting on the fifth day of clomiphene.</a:t>
            </a:r>
          </a:p>
          <a:p>
            <a:r>
              <a:rPr lang="en-US" sz="2400" dirty="0"/>
              <a:t>When 1 dominant follicle reached 18 mm or 2 follicles reached 16mm in diameter, IM injection of </a:t>
            </a:r>
            <a:r>
              <a:rPr lang="en-US" sz="2400" dirty="0" err="1"/>
              <a:t>hCG</a:t>
            </a:r>
            <a:r>
              <a:rPr lang="en-US" sz="2400" dirty="0"/>
              <a:t> 3000- 10000 IU was given.</a:t>
            </a:r>
          </a:p>
          <a:p>
            <a:r>
              <a:rPr lang="en-US" sz="2400" dirty="0"/>
              <a:t>Oocytes were retrieved under TVS guidance within 34-36 hours of </a:t>
            </a:r>
            <a:r>
              <a:rPr lang="en-US" sz="2400" dirty="0" err="1"/>
              <a:t>hCG</a:t>
            </a:r>
            <a:r>
              <a:rPr lang="en-US" sz="2400" dirty="0"/>
              <a:t> injection.</a:t>
            </a:r>
          </a:p>
        </p:txBody>
      </p:sp>
    </p:spTree>
    <p:extLst>
      <p:ext uri="{BB962C8B-B14F-4D97-AF65-F5344CB8AC3E}">
        <p14:creationId xmlns:p14="http://schemas.microsoft.com/office/powerpoint/2010/main" val="66441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35169"/>
            <a:ext cx="9677400" cy="1399032"/>
          </a:xfrm>
        </p:spPr>
        <p:txBody>
          <a:bodyPr>
            <a:normAutofit/>
          </a:bodyPr>
          <a:lstStyle/>
          <a:p>
            <a:r>
              <a:rPr lang="en-US" sz="3800" dirty="0"/>
              <a:t>Ovulation induction and IVF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IVF</a:t>
            </a:r>
          </a:p>
          <a:p>
            <a:endParaRPr lang="en-US" sz="2800" dirty="0"/>
          </a:p>
          <a:p>
            <a:r>
              <a:rPr lang="en-US" sz="2800" dirty="0"/>
              <a:t>Quality sperm was selected for IVF/</a:t>
            </a:r>
            <a:r>
              <a:rPr lang="th-TH" sz="2800" dirty="0"/>
              <a:t> </a:t>
            </a:r>
            <a:r>
              <a:rPr lang="en-US" sz="2800" dirty="0"/>
              <a:t>ICSI.</a:t>
            </a:r>
            <a:endParaRPr lang="th-TH" sz="2800" dirty="0"/>
          </a:p>
          <a:p>
            <a:r>
              <a:rPr lang="en-US" sz="2800" dirty="0"/>
              <a:t>18 hours after fertilization, the oocyte was observed to confirm the formation of a </a:t>
            </a:r>
            <a:r>
              <a:rPr lang="en-US" sz="2800" dirty="0" err="1"/>
              <a:t>pronucleus</a:t>
            </a:r>
            <a:r>
              <a:rPr lang="en-US" sz="2800" dirty="0"/>
              <a:t>. </a:t>
            </a:r>
          </a:p>
          <a:p>
            <a:r>
              <a:rPr lang="en-US" sz="2800" dirty="0"/>
              <a:t>After 3 days of culture, the embryo was observed and scored under a microscope.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6441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304800"/>
            <a:ext cx="9677400" cy="1399032"/>
          </a:xfrm>
        </p:spPr>
        <p:txBody>
          <a:bodyPr>
            <a:normAutofit/>
          </a:bodyPr>
          <a:lstStyle/>
          <a:p>
            <a:r>
              <a:rPr lang="en-US" sz="3800" dirty="0"/>
              <a:t>Ovulation induction and IVF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Evaluation of embryo quality</a:t>
            </a:r>
          </a:p>
          <a:p>
            <a:pPr marL="64008" indent="0">
              <a:buNone/>
            </a:pPr>
            <a:endParaRPr lang="en-US" sz="2800" dirty="0"/>
          </a:p>
          <a:p>
            <a:r>
              <a:rPr lang="en-US" sz="2800" dirty="0"/>
              <a:t>Embryos of class I-III were considered viable.</a:t>
            </a:r>
          </a:p>
          <a:p>
            <a:endParaRPr lang="en-US" sz="2800" dirty="0"/>
          </a:p>
          <a:p>
            <a:r>
              <a:rPr lang="en-US" sz="2800" dirty="0"/>
              <a:t>Good quality embryos were defined as </a:t>
            </a:r>
          </a:p>
          <a:p>
            <a:pPr lvl="1"/>
            <a:r>
              <a:rPr lang="en-US" sz="2400" dirty="0"/>
              <a:t>having a normal cleavage rate</a:t>
            </a:r>
          </a:p>
          <a:p>
            <a:pPr lvl="1"/>
            <a:r>
              <a:rPr lang="en-US" sz="2400" dirty="0" err="1"/>
              <a:t>evensized</a:t>
            </a:r>
            <a:r>
              <a:rPr lang="en-US" sz="2400" dirty="0"/>
              <a:t> </a:t>
            </a:r>
            <a:r>
              <a:rPr lang="en-US" sz="2400" dirty="0" err="1"/>
              <a:t>blastomeres</a:t>
            </a:r>
            <a:endParaRPr lang="en-US" sz="2400" dirty="0"/>
          </a:p>
          <a:p>
            <a:pPr lvl="1"/>
            <a:r>
              <a:rPr lang="en-US" sz="2400" dirty="0"/>
              <a:t>fragments &lt;10%.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6441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99032"/>
          </a:xfrm>
        </p:spPr>
        <p:txBody>
          <a:bodyPr/>
          <a:lstStyle/>
          <a:p>
            <a:r>
              <a:rPr lang="en-US" dirty="0"/>
              <a:t>Statistical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>
            <a:normAutofit/>
          </a:bodyPr>
          <a:lstStyle/>
          <a:p>
            <a:r>
              <a:rPr lang="en-US" sz="2600" dirty="0"/>
              <a:t>Continuous variables were presented as </a:t>
            </a:r>
            <a:r>
              <a:rPr lang="en-US" sz="2600" dirty="0">
                <a:solidFill>
                  <a:schemeClr val="accent1"/>
                </a:solidFill>
              </a:rPr>
              <a:t>means</a:t>
            </a:r>
            <a:r>
              <a:rPr lang="en-US" sz="2600" dirty="0"/>
              <a:t> and </a:t>
            </a:r>
            <a:r>
              <a:rPr lang="en-US" sz="2600" dirty="0">
                <a:solidFill>
                  <a:schemeClr val="accent1"/>
                </a:solidFill>
              </a:rPr>
              <a:t>standard deviations (SDs).</a:t>
            </a:r>
          </a:p>
          <a:p>
            <a:endParaRPr lang="en-US" sz="2600" dirty="0"/>
          </a:p>
          <a:p>
            <a:r>
              <a:rPr lang="en-US" sz="2600" dirty="0"/>
              <a:t>Categorical variables were presented as </a:t>
            </a:r>
            <a:r>
              <a:rPr lang="en-US" sz="2600" dirty="0">
                <a:solidFill>
                  <a:schemeClr val="accent1"/>
                </a:solidFill>
              </a:rPr>
              <a:t>counts</a:t>
            </a:r>
            <a:r>
              <a:rPr lang="en-US" sz="2600" dirty="0"/>
              <a:t> and </a:t>
            </a:r>
            <a:r>
              <a:rPr lang="en-US" sz="2600" dirty="0">
                <a:solidFill>
                  <a:schemeClr val="accent1"/>
                </a:solidFill>
              </a:rPr>
              <a:t>percentages.</a:t>
            </a:r>
          </a:p>
          <a:p>
            <a:endParaRPr lang="en-US" sz="2600" dirty="0"/>
          </a:p>
          <a:p>
            <a:r>
              <a:rPr lang="en-US" sz="2600" dirty="0">
                <a:solidFill>
                  <a:schemeClr val="accent1"/>
                </a:solidFill>
              </a:rPr>
              <a:t>One-way analysis of variance with </a:t>
            </a:r>
            <a:r>
              <a:rPr lang="en-US" sz="2600" dirty="0" err="1">
                <a:solidFill>
                  <a:schemeClr val="accent1"/>
                </a:solidFill>
              </a:rPr>
              <a:t>Bonferroni</a:t>
            </a:r>
            <a:r>
              <a:rPr lang="en-US" sz="2600" dirty="0">
                <a:solidFill>
                  <a:schemeClr val="accent1"/>
                </a:solidFill>
              </a:rPr>
              <a:t> post hoc testing </a:t>
            </a:r>
            <a:r>
              <a:rPr lang="en-US" sz="2600" dirty="0"/>
              <a:t>was performed to compare the characteristics and treatment-related factors of patients in 3 groups.</a:t>
            </a:r>
          </a:p>
        </p:txBody>
      </p:sp>
    </p:spTree>
    <p:extLst>
      <p:ext uri="{BB962C8B-B14F-4D97-AF65-F5344CB8AC3E}">
        <p14:creationId xmlns:p14="http://schemas.microsoft.com/office/powerpoint/2010/main" val="112776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69"/>
            <a:ext cx="8229600" cy="1399032"/>
          </a:xfrm>
        </p:spPr>
        <p:txBody>
          <a:bodyPr/>
          <a:lstStyle/>
          <a:p>
            <a:r>
              <a:rPr lang="en-US" dirty="0"/>
              <a:t>Statistical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8320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Pearson coefficient correlation (r) </a:t>
            </a:r>
            <a:r>
              <a:rPr lang="en-US" sz="2600" dirty="0"/>
              <a:t>was performed to investigate the linear correlation between AMH vs time after surgery, number of oocytes, and age in women with unilateral salpingectomy and bilateral salpingectomy. </a:t>
            </a:r>
          </a:p>
          <a:p>
            <a:endParaRPr lang="en-US" sz="2600" dirty="0"/>
          </a:p>
          <a:p>
            <a:r>
              <a:rPr lang="en-US" sz="2600" dirty="0"/>
              <a:t>A 2-sided </a:t>
            </a:r>
            <a:r>
              <a:rPr lang="en-US" sz="2600" dirty="0">
                <a:solidFill>
                  <a:schemeClr val="accent1"/>
                </a:solidFill>
              </a:rPr>
              <a:t>P value &lt; .05 </a:t>
            </a:r>
            <a:r>
              <a:rPr lang="en-US" sz="2600" dirty="0"/>
              <a:t>was considered to indicate statistical </a:t>
            </a:r>
            <a:r>
              <a:rPr lang="en-US" sz="2600" dirty="0">
                <a:solidFill>
                  <a:schemeClr val="accent1"/>
                </a:solidFill>
              </a:rPr>
              <a:t>significance.</a:t>
            </a:r>
          </a:p>
          <a:p>
            <a:endParaRPr lang="en-US" sz="2600" dirty="0"/>
          </a:p>
          <a:p>
            <a:r>
              <a:rPr lang="en-US" sz="2600" dirty="0"/>
              <a:t>All statistical analyses were performed with SPSS 17.0 statistics software.</a:t>
            </a:r>
          </a:p>
        </p:txBody>
      </p:sp>
    </p:spTree>
    <p:extLst>
      <p:ext uri="{BB962C8B-B14F-4D97-AF65-F5344CB8AC3E}">
        <p14:creationId xmlns:p14="http://schemas.microsoft.com/office/powerpoint/2010/main" val="327739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99032"/>
          </a:xfrm>
        </p:spPr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/>
          </a:bodyPr>
          <a:lstStyle/>
          <a:p>
            <a:r>
              <a:rPr lang="en-US" sz="2600" dirty="0"/>
              <a:t>There were </a:t>
            </a:r>
            <a:r>
              <a:rPr lang="en-US" sz="2600" dirty="0">
                <a:solidFill>
                  <a:schemeClr val="accent1"/>
                </a:solidFill>
              </a:rPr>
              <a:t>no differences </a:t>
            </a:r>
            <a:r>
              <a:rPr lang="en-US" sz="2600" dirty="0"/>
              <a:t>in age, E2, progesterone, luteinizing hormone, AFC, ovarian stimulation protocol used, the length of secondary infertility, and the reason of infertility between the 3 groups (all, P &gt; 0.05).</a:t>
            </a:r>
          </a:p>
          <a:p>
            <a:endParaRPr lang="en-US" sz="2600" dirty="0"/>
          </a:p>
          <a:p>
            <a:r>
              <a:rPr lang="en-US" sz="2600" dirty="0"/>
              <a:t>The mean </a:t>
            </a:r>
            <a:r>
              <a:rPr lang="en-US" sz="2600" dirty="0">
                <a:solidFill>
                  <a:schemeClr val="accent1"/>
                </a:solidFill>
              </a:rPr>
              <a:t>AMH level </a:t>
            </a:r>
            <a:r>
              <a:rPr lang="en-US" sz="2600" dirty="0"/>
              <a:t>was </a:t>
            </a:r>
            <a:r>
              <a:rPr lang="en-US" sz="2600" dirty="0">
                <a:solidFill>
                  <a:schemeClr val="accent1"/>
                </a:solidFill>
              </a:rPr>
              <a:t>significantly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accent1"/>
                </a:solidFill>
              </a:rPr>
              <a:t>higher in women without tubal surgery</a:t>
            </a:r>
            <a:r>
              <a:rPr lang="en-US" sz="2600" dirty="0"/>
              <a:t> as compared with those with bilateral salpingectomy (183.48 vs 127.11 </a:t>
            </a:r>
            <a:r>
              <a:rPr lang="en-US" sz="2600" dirty="0" err="1"/>
              <a:t>fmol</a:t>
            </a:r>
            <a:r>
              <a:rPr lang="en-US" sz="2600" dirty="0"/>
              <a:t>/mL, P=  0.037).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11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608"/>
          </a:xfrm>
        </p:spPr>
        <p:txBody>
          <a:bodyPr>
            <a:normAutofit/>
          </a:bodyPr>
          <a:lstStyle/>
          <a:p>
            <a:r>
              <a:rPr lang="en-US" sz="2600" dirty="0"/>
              <a:t>The mean </a:t>
            </a:r>
            <a:r>
              <a:rPr lang="en-US" sz="2600" dirty="0">
                <a:solidFill>
                  <a:schemeClr val="accent1"/>
                </a:solidFill>
              </a:rPr>
              <a:t>FSH</a:t>
            </a:r>
            <a:r>
              <a:rPr lang="en-US" sz="2600" dirty="0"/>
              <a:t> level was </a:t>
            </a:r>
            <a:r>
              <a:rPr lang="en-US" sz="2600" dirty="0">
                <a:solidFill>
                  <a:schemeClr val="accent1"/>
                </a:solidFill>
              </a:rPr>
              <a:t>significantly lower in women without surgery </a:t>
            </a:r>
            <a:r>
              <a:rPr lang="en-US" sz="2600" dirty="0"/>
              <a:t>as compared with those with bilateral salpingectomy (7.85 vs 9.13 </a:t>
            </a:r>
            <a:r>
              <a:rPr lang="en-US" sz="2600" dirty="0" err="1"/>
              <a:t>mIU</a:t>
            </a:r>
            <a:r>
              <a:rPr lang="en-US" sz="2600" dirty="0"/>
              <a:t>/mL, P=0.048)</a:t>
            </a:r>
          </a:p>
          <a:p>
            <a:endParaRPr lang="en-US" sz="2600" dirty="0"/>
          </a:p>
          <a:p>
            <a:r>
              <a:rPr lang="en-US" sz="2600" dirty="0"/>
              <a:t>The </a:t>
            </a:r>
            <a:r>
              <a:rPr lang="en-US" sz="2600" dirty="0">
                <a:solidFill>
                  <a:schemeClr val="accent1"/>
                </a:solidFill>
              </a:rPr>
              <a:t>mean duration of primary infertility </a:t>
            </a:r>
            <a:r>
              <a:rPr lang="en-US" sz="2600" dirty="0"/>
              <a:t>was </a:t>
            </a:r>
            <a:r>
              <a:rPr lang="en-US" sz="2600" dirty="0">
                <a:solidFill>
                  <a:schemeClr val="accent1"/>
                </a:solidFill>
              </a:rPr>
              <a:t>significantly higher in women without surgery </a:t>
            </a:r>
            <a:r>
              <a:rPr lang="en-US" sz="2600" dirty="0"/>
              <a:t>as compared with those with unilateral and bilateral salpingectomy (3.6 vs 0.31 and 0.82 years, P &lt; .001).</a:t>
            </a:r>
          </a:p>
        </p:txBody>
      </p:sp>
    </p:spTree>
    <p:extLst>
      <p:ext uri="{BB962C8B-B14F-4D97-AF65-F5344CB8AC3E}">
        <p14:creationId xmlns:p14="http://schemas.microsoft.com/office/powerpoint/2010/main" val="3170755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2" t="12359" r="25807" b="5590"/>
          <a:stretch/>
        </p:blipFill>
        <p:spPr bwMode="auto">
          <a:xfrm>
            <a:off x="914400" y="11151"/>
            <a:ext cx="7377478" cy="684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4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152400"/>
            <a:ext cx="9525000" cy="31242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A retrospective analysis of the effect of salpingectomy on serum </a:t>
            </a:r>
            <a:r>
              <a:rPr lang="en-US" sz="3600" dirty="0" err="1"/>
              <a:t>antimullerian</a:t>
            </a:r>
            <a:br>
              <a:rPr lang="en-US" sz="3600" dirty="0"/>
            </a:br>
            <a:r>
              <a:rPr lang="en-US" sz="3600" dirty="0"/>
              <a:t>hormone level and ovarian reserve</a:t>
            </a:r>
            <a:br>
              <a:rPr lang="en-US" sz="3600" dirty="0"/>
            </a:br>
            <a:br>
              <a:rPr lang="en-US" sz="3200" dirty="0"/>
            </a:br>
            <a:br>
              <a:rPr lang="en-US" sz="1500" dirty="0"/>
            </a:br>
            <a:r>
              <a:rPr lang="en-US" sz="1500" dirty="0"/>
              <a:t> </a:t>
            </a:r>
            <a:r>
              <a:rPr lang="en-US" sz="2400" dirty="0"/>
              <a:t>Xu-ping Ye, BS; Yue-</a:t>
            </a:r>
            <a:r>
              <a:rPr lang="en-US" sz="2400" dirty="0" err="1"/>
              <a:t>zhou</a:t>
            </a:r>
            <a:r>
              <a:rPr lang="en-US" sz="2400" dirty="0"/>
              <a:t> Yang, MS; Xiao-xi Sun, MD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624" y="3798162"/>
            <a:ext cx="8534752" cy="621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04624" y="3888075"/>
            <a:ext cx="853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American journal of Obstetrics &amp; Gynecology. January, 2015; 212:53</a:t>
            </a:r>
            <a:r>
              <a:rPr lang="pt-BR" dirty="0"/>
              <a:t>. e1-10.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35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99032"/>
          </a:xfrm>
        </p:spPr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There is no significant differences in treatment-related factors between 3 groups.</a:t>
            </a:r>
          </a:p>
        </p:txBody>
      </p:sp>
    </p:spTree>
    <p:extLst>
      <p:ext uri="{BB962C8B-B14F-4D97-AF65-F5344CB8AC3E}">
        <p14:creationId xmlns:p14="http://schemas.microsoft.com/office/powerpoint/2010/main" val="3625842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9" t="21385" r="6539" b="25282"/>
          <a:stretch/>
        </p:blipFill>
        <p:spPr bwMode="auto">
          <a:xfrm>
            <a:off x="-11723" y="1143000"/>
            <a:ext cx="9144000" cy="411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658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99032"/>
          </a:xfrm>
        </p:spPr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800" dirty="0"/>
              <a:t>For women with a </a:t>
            </a:r>
            <a:r>
              <a:rPr lang="en-US" sz="2800" dirty="0">
                <a:solidFill>
                  <a:schemeClr val="accent1"/>
                </a:solidFill>
              </a:rPr>
              <a:t>unilateral salpingectomy</a:t>
            </a:r>
          </a:p>
          <a:p>
            <a:pPr marL="64008" indent="0">
              <a:buNone/>
            </a:pPr>
            <a:endParaRPr lang="en-US" sz="2800" dirty="0"/>
          </a:p>
          <a:p>
            <a:r>
              <a:rPr lang="en-US" sz="2800" dirty="0"/>
              <a:t>A </a:t>
            </a:r>
            <a:r>
              <a:rPr lang="en-US" sz="2800" dirty="0">
                <a:solidFill>
                  <a:schemeClr val="accent1"/>
                </a:solidFill>
              </a:rPr>
              <a:t>significant </a:t>
            </a:r>
            <a:r>
              <a:rPr lang="en-US" sz="2800" dirty="0"/>
              <a:t>linear correlation was found between </a:t>
            </a:r>
            <a:r>
              <a:rPr lang="en-US" sz="2800" dirty="0">
                <a:solidFill>
                  <a:schemeClr val="accent1"/>
                </a:solidFill>
              </a:rPr>
              <a:t>AMH level and time after surgery </a:t>
            </a:r>
            <a:r>
              <a:rPr lang="en-US" sz="2800" dirty="0"/>
              <a:t>(r=0.399</a:t>
            </a:r>
            <a:r>
              <a:rPr lang="th-TH" sz="2800" dirty="0"/>
              <a:t>, </a:t>
            </a:r>
            <a:r>
              <a:rPr lang="en-US" sz="2800" dirty="0"/>
              <a:t>P &lt;0.001).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accent1"/>
                </a:solidFill>
              </a:rPr>
              <a:t>No significant </a:t>
            </a:r>
            <a:r>
              <a:rPr lang="en-US" sz="2800" dirty="0"/>
              <a:t>linear correlations were found between </a:t>
            </a:r>
            <a:r>
              <a:rPr lang="en-US" sz="2800" dirty="0">
                <a:solidFill>
                  <a:schemeClr val="accent1"/>
                </a:solidFill>
              </a:rPr>
              <a:t>AMH and number of oocytes </a:t>
            </a:r>
            <a:r>
              <a:rPr lang="en-US" sz="2800" dirty="0"/>
              <a:t>(r=0.145</a:t>
            </a:r>
            <a:r>
              <a:rPr lang="th-TH" sz="2800" dirty="0"/>
              <a:t>, </a:t>
            </a:r>
            <a:r>
              <a:rPr lang="en-US" sz="2800" dirty="0"/>
              <a:t>P=0.192) </a:t>
            </a:r>
            <a:r>
              <a:rPr lang="en-US" sz="2800" dirty="0">
                <a:solidFill>
                  <a:schemeClr val="accent1"/>
                </a:solidFill>
              </a:rPr>
              <a:t>and age </a:t>
            </a:r>
            <a:r>
              <a:rPr lang="en-US" sz="2800" dirty="0"/>
              <a:t>(r=0.141</a:t>
            </a:r>
            <a:r>
              <a:rPr lang="th-TH" sz="2800" dirty="0"/>
              <a:t>, </a:t>
            </a:r>
            <a:r>
              <a:rPr lang="en-US" sz="2800" dirty="0"/>
              <a:t>P=0.202).</a:t>
            </a:r>
          </a:p>
        </p:txBody>
      </p:sp>
    </p:spTree>
    <p:extLst>
      <p:ext uri="{BB962C8B-B14F-4D97-AF65-F5344CB8AC3E}">
        <p14:creationId xmlns:p14="http://schemas.microsoft.com/office/powerpoint/2010/main" val="821284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3" t="13590" r="29500" b="5384"/>
          <a:stretch/>
        </p:blipFill>
        <p:spPr bwMode="auto">
          <a:xfrm>
            <a:off x="1524000" y="2948"/>
            <a:ext cx="6212935" cy="685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100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800" dirty="0"/>
              <a:t>For women with a </a:t>
            </a:r>
            <a:r>
              <a:rPr lang="en-US" sz="2800" dirty="0">
                <a:solidFill>
                  <a:schemeClr val="accent1"/>
                </a:solidFill>
              </a:rPr>
              <a:t>bilateral salpingectomy</a:t>
            </a:r>
          </a:p>
          <a:p>
            <a:pPr marL="64008" indent="0"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No significant </a:t>
            </a:r>
            <a:r>
              <a:rPr lang="en-US" sz="2800" dirty="0"/>
              <a:t>linear correlations were found between AMH level and time after surgery (r=0.049</a:t>
            </a:r>
            <a:r>
              <a:rPr lang="th-TH" sz="2800" dirty="0"/>
              <a:t> </a:t>
            </a:r>
            <a:r>
              <a:rPr lang="en-US" sz="2800" dirty="0"/>
              <a:t>P=0.76), </a:t>
            </a:r>
            <a:r>
              <a:rPr lang="th-TH" sz="2800" dirty="0"/>
              <a:t> </a:t>
            </a:r>
            <a:r>
              <a:rPr lang="en-US" sz="2800" dirty="0"/>
              <a:t>number of oocytes (r =0.180,</a:t>
            </a:r>
            <a:r>
              <a:rPr lang="th-TH" sz="2800" dirty="0"/>
              <a:t> </a:t>
            </a:r>
            <a:r>
              <a:rPr lang="en-US" sz="2800" dirty="0"/>
              <a:t>P=0.26), </a:t>
            </a:r>
            <a:r>
              <a:rPr lang="th-TH" sz="2800" dirty="0"/>
              <a:t> </a:t>
            </a:r>
            <a:r>
              <a:rPr lang="en-US" sz="2800" dirty="0"/>
              <a:t>and age (r=0.277,</a:t>
            </a:r>
            <a:r>
              <a:rPr lang="th-TH" sz="2800" dirty="0"/>
              <a:t> </a:t>
            </a:r>
            <a:r>
              <a:rPr lang="en-US" sz="2800" dirty="0"/>
              <a:t>P=0.079).</a:t>
            </a:r>
          </a:p>
        </p:txBody>
      </p:sp>
    </p:spTree>
    <p:extLst>
      <p:ext uri="{BB962C8B-B14F-4D97-AF65-F5344CB8AC3E}">
        <p14:creationId xmlns:p14="http://schemas.microsoft.com/office/powerpoint/2010/main" val="3876099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1" t="12564" r="29384" b="5589"/>
          <a:stretch/>
        </p:blipFill>
        <p:spPr bwMode="auto">
          <a:xfrm>
            <a:off x="1371600" y="-37690"/>
            <a:ext cx="6273522" cy="689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421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05" y="-152400"/>
            <a:ext cx="8229600" cy="1399032"/>
          </a:xfrm>
        </p:spPr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1" y="1066800"/>
            <a:ext cx="8229600" cy="5235608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Significant</a:t>
            </a:r>
            <a:r>
              <a:rPr lang="en-US" sz="2500" dirty="0"/>
              <a:t> linear correlations were found between </a:t>
            </a:r>
            <a:r>
              <a:rPr lang="en-US" sz="2500" dirty="0">
                <a:solidFill>
                  <a:schemeClr val="accent1"/>
                </a:solidFill>
              </a:rPr>
              <a:t>AFC and number of oocytes </a:t>
            </a:r>
            <a:r>
              <a:rPr lang="en-US" sz="2500" dirty="0"/>
              <a:t>in women with a </a:t>
            </a:r>
            <a:r>
              <a:rPr lang="en-US" sz="2500" dirty="0">
                <a:solidFill>
                  <a:schemeClr val="accent1"/>
                </a:solidFill>
              </a:rPr>
              <a:t>bilateral salpingectomy</a:t>
            </a:r>
            <a:r>
              <a:rPr lang="en-US" sz="2500" dirty="0"/>
              <a:t>, but not with unilateral salpingectomy (bilateral: r=0.348, P=0.028; unilateral: r=0.026, P=0.815).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t="17487" r="28231" b="17487"/>
          <a:stretch/>
        </p:blipFill>
        <p:spPr bwMode="auto">
          <a:xfrm>
            <a:off x="-29308" y="3200399"/>
            <a:ext cx="4560609" cy="366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7" t="15436" r="28422" b="20359"/>
          <a:stretch/>
        </p:blipFill>
        <p:spPr bwMode="auto">
          <a:xfrm>
            <a:off x="4419600" y="3200399"/>
            <a:ext cx="4724401" cy="365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8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29" y="0"/>
            <a:ext cx="8229600" cy="1399032"/>
          </a:xfrm>
        </p:spPr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29" y="1371600"/>
            <a:ext cx="8229600" cy="4572000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No significant</a:t>
            </a:r>
            <a:r>
              <a:rPr lang="en-US" sz="2500" dirty="0"/>
              <a:t> linear correlations were found between </a:t>
            </a:r>
            <a:r>
              <a:rPr lang="en-US" sz="2500" dirty="0">
                <a:solidFill>
                  <a:schemeClr val="accent1"/>
                </a:solidFill>
              </a:rPr>
              <a:t>AMH level and AFC </a:t>
            </a:r>
            <a:r>
              <a:rPr lang="en-US" sz="2500" dirty="0"/>
              <a:t>in women with a unilateral salpingectomy (r=0.013, P=0.904)</a:t>
            </a:r>
            <a:r>
              <a:rPr lang="th-TH" sz="2500" dirty="0"/>
              <a:t> </a:t>
            </a:r>
            <a:r>
              <a:rPr lang="en-US" sz="2500" dirty="0"/>
              <a:t>or with a bilateral salpingectomy (r=0.274,</a:t>
            </a:r>
            <a:r>
              <a:rPr lang="th-TH" sz="2500" dirty="0"/>
              <a:t> </a:t>
            </a:r>
            <a:r>
              <a:rPr lang="en-US" sz="2500" dirty="0"/>
              <a:t>P=0.087).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7" t="15641" r="5615" b="20770"/>
          <a:stretch/>
        </p:blipFill>
        <p:spPr bwMode="auto">
          <a:xfrm>
            <a:off x="-17585" y="3257304"/>
            <a:ext cx="4611214" cy="360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t="24462" r="6153" b="14410"/>
          <a:stretch/>
        </p:blipFill>
        <p:spPr bwMode="auto">
          <a:xfrm>
            <a:off x="4419601" y="3257305"/>
            <a:ext cx="4724400" cy="360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877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99032"/>
          </a:xfrm>
        </p:spPr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62" y="990600"/>
            <a:ext cx="4038600" cy="2697163"/>
          </a:xfrm>
        </p:spPr>
        <p:txBody>
          <a:bodyPr>
            <a:normAutofit/>
          </a:bodyPr>
          <a:lstStyle/>
          <a:p>
            <a:r>
              <a:rPr lang="en-US" sz="2500" dirty="0"/>
              <a:t>No significant linear correlation was found between AMH level and age in all women (r=0.067,</a:t>
            </a:r>
            <a:r>
              <a:rPr lang="th-TH" sz="2500" dirty="0"/>
              <a:t> </a:t>
            </a:r>
            <a:r>
              <a:rPr lang="en-US" sz="2500" dirty="0"/>
              <a:t>P=0.352).</a:t>
            </a:r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914900" cy="2773363"/>
          </a:xfrm>
        </p:spPr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chemeClr val="accent1"/>
                </a:solidFill>
              </a:rPr>
              <a:t>significant </a:t>
            </a:r>
            <a:r>
              <a:rPr lang="en-US" sz="2400" dirty="0"/>
              <a:t>linear correlation was found between </a:t>
            </a:r>
            <a:r>
              <a:rPr lang="en-US" sz="2400" dirty="0">
                <a:solidFill>
                  <a:schemeClr val="accent1"/>
                </a:solidFill>
              </a:rPr>
              <a:t>AMH level and age in women without surgery</a:t>
            </a:r>
            <a:r>
              <a:rPr lang="en-US" sz="2400" dirty="0"/>
              <a:t> (r=0.273, P=0.019).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3" t="19128" r="28462" b="19539"/>
          <a:stretch/>
        </p:blipFill>
        <p:spPr bwMode="auto">
          <a:xfrm>
            <a:off x="-11723" y="3186953"/>
            <a:ext cx="4800600" cy="367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1" t="19128" r="28769" b="18513"/>
          <a:stretch/>
        </p:blipFill>
        <p:spPr bwMode="auto">
          <a:xfrm>
            <a:off x="4419600" y="3183986"/>
            <a:ext cx="4724400" cy="36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862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99032"/>
          </a:xfrm>
        </p:spPr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97408"/>
          </a:xfrm>
        </p:spPr>
        <p:txBody>
          <a:bodyPr>
            <a:noAutofit/>
          </a:bodyPr>
          <a:lstStyle/>
          <a:p>
            <a:r>
              <a:rPr lang="en-US" sz="2600" dirty="0"/>
              <a:t>The ovary is supplied by the ovarian artery, but also by the ascending branch of the uterine artery in the </a:t>
            </a:r>
            <a:r>
              <a:rPr lang="en-US" sz="2600" dirty="0" err="1"/>
              <a:t>mesosalpinx</a:t>
            </a:r>
            <a:r>
              <a:rPr lang="en-US" sz="2600" dirty="0"/>
              <a:t>.</a:t>
            </a:r>
          </a:p>
          <a:p>
            <a:endParaRPr lang="en-US" sz="2600" dirty="0"/>
          </a:p>
          <a:p>
            <a:r>
              <a:rPr lang="en-US" sz="2600" dirty="0"/>
              <a:t>Salpingectomy reduces the ovarian blood supply, and therefore compromises ovarian reserve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3414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3820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Salpingectomy affects ovarian reserve is uncertain.</a:t>
            </a:r>
          </a:p>
          <a:p>
            <a:endParaRPr lang="en-US" sz="2800" dirty="0"/>
          </a:p>
          <a:p>
            <a:r>
              <a:rPr lang="en-US" sz="2800" dirty="0"/>
              <a:t>Some studies suggesting that salpingectomy deceases ovarian reserve, and other studies indicating that it has no effect on ovarian reserve.</a:t>
            </a:r>
          </a:p>
        </p:txBody>
      </p:sp>
    </p:spTree>
    <p:extLst>
      <p:ext uri="{BB962C8B-B14F-4D97-AF65-F5344CB8AC3E}">
        <p14:creationId xmlns:p14="http://schemas.microsoft.com/office/powerpoint/2010/main" val="3338096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78408"/>
          </a:xfrm>
        </p:spPr>
        <p:txBody>
          <a:bodyPr/>
          <a:lstStyle/>
          <a:p>
            <a:endParaRPr lang="en-US" sz="2800" dirty="0"/>
          </a:p>
          <a:p>
            <a:r>
              <a:rPr lang="en-US" sz="2600" dirty="0"/>
              <a:t>Salpingectomy interrupts the ovarian blood supply, the ovary receives less pituitary hormones, nutrition, and medication associated with IVF-ET therapy. </a:t>
            </a:r>
          </a:p>
          <a:p>
            <a:endParaRPr lang="en-US" sz="2600" dirty="0"/>
          </a:p>
          <a:p>
            <a:r>
              <a:rPr lang="en-US" sz="2600" dirty="0"/>
              <a:t>As a result, ovarian sensitivity to gonadotropin is reduced leading to poorer IVF-ET outcomes.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3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99032"/>
          </a:xfrm>
        </p:spPr>
        <p:txBody>
          <a:bodyPr/>
          <a:lstStyle/>
          <a:p>
            <a:r>
              <a:rPr lang="en-US" dirty="0"/>
              <a:t>Limitations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54608"/>
          </a:xfrm>
        </p:spPr>
        <p:txBody>
          <a:bodyPr>
            <a:normAutofit/>
          </a:bodyPr>
          <a:lstStyle/>
          <a:p>
            <a:r>
              <a:rPr lang="en-US" sz="2600" dirty="0"/>
              <a:t>The number of patients was relatively small.</a:t>
            </a:r>
          </a:p>
          <a:p>
            <a:r>
              <a:rPr lang="en-US" sz="2600" dirty="0"/>
              <a:t>The calculated power was &lt;0.8 from a post hoc power analysis.</a:t>
            </a:r>
          </a:p>
          <a:p>
            <a:r>
              <a:rPr lang="en-US" sz="2600" dirty="0"/>
              <a:t>AMH levels before salpingectomy were not available. </a:t>
            </a:r>
          </a:p>
          <a:p>
            <a:r>
              <a:rPr lang="en-US" sz="2600" dirty="0"/>
              <a:t>We did not examine other IVF-ET outcomes such as implantation, clinical pregnancy, and live birth rates. </a:t>
            </a:r>
          </a:p>
          <a:p>
            <a:r>
              <a:rPr lang="en-US" sz="2600" dirty="0"/>
              <a:t>Different ovarian induction protocols were used making it difficult to compare variables.</a:t>
            </a:r>
          </a:p>
        </p:txBody>
      </p:sp>
    </p:spTree>
    <p:extLst>
      <p:ext uri="{BB962C8B-B14F-4D97-AF65-F5344CB8AC3E}">
        <p14:creationId xmlns:p14="http://schemas.microsoft.com/office/powerpoint/2010/main" val="3235596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Salpingectomy is associated with decreased</a:t>
            </a:r>
            <a:r>
              <a:rPr lang="th-TH" sz="2800" dirty="0"/>
              <a:t> </a:t>
            </a:r>
            <a:r>
              <a:rPr lang="en-US" sz="2800" dirty="0"/>
              <a:t>AMH level and increased FSH</a:t>
            </a:r>
            <a:r>
              <a:rPr lang="th-TH" sz="2800" dirty="0"/>
              <a:t> </a:t>
            </a:r>
            <a:r>
              <a:rPr lang="en-US" sz="2800" dirty="0"/>
              <a:t>in women seeking IVF , though AMH level is not correlated with the number of oocytes retrieved in patients that have undergone salpingectomy.</a:t>
            </a: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21784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776288"/>
            <a:ext cx="8763000" cy="1470025"/>
          </a:xfrm>
        </p:spPr>
        <p:txBody>
          <a:bodyPr/>
          <a:lstStyle/>
          <a:p>
            <a:r>
              <a:rPr lang="en-US" dirty="0"/>
              <a:t>Thank you for your attention.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5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91200"/>
          </a:xfrm>
        </p:spPr>
        <p:txBody>
          <a:bodyPr>
            <a:normAutofit fontScale="92500"/>
          </a:bodyPr>
          <a:lstStyle/>
          <a:p>
            <a:pPr marL="64008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AMH </a:t>
            </a:r>
          </a:p>
          <a:p>
            <a:pPr marL="64008" indent="0">
              <a:buNone/>
            </a:pPr>
            <a:endParaRPr lang="en-US" sz="1100" b="1" dirty="0">
              <a:solidFill>
                <a:schemeClr val="accent1"/>
              </a:solidFill>
            </a:endParaRPr>
          </a:p>
          <a:p>
            <a:r>
              <a:rPr lang="en-US" sz="2600" dirty="0"/>
              <a:t>A glycoprotein dimer </a:t>
            </a:r>
          </a:p>
          <a:p>
            <a:r>
              <a:rPr lang="en-US" sz="2600" dirty="0"/>
              <a:t>secreted by granulocytes of </a:t>
            </a:r>
            <a:r>
              <a:rPr lang="en-US" sz="2600" dirty="0" err="1"/>
              <a:t>preantral</a:t>
            </a:r>
            <a:r>
              <a:rPr lang="en-US" sz="2600" dirty="0"/>
              <a:t> follicles and small </a:t>
            </a:r>
            <a:r>
              <a:rPr lang="en-US" sz="2600" dirty="0" err="1"/>
              <a:t>antral</a:t>
            </a:r>
            <a:r>
              <a:rPr lang="en-US" sz="2600" dirty="0"/>
              <a:t> follicles</a:t>
            </a:r>
          </a:p>
          <a:p>
            <a:r>
              <a:rPr lang="en-US" sz="2600" dirty="0"/>
              <a:t>constant throughout the menstrual cycle.</a:t>
            </a:r>
          </a:p>
          <a:p>
            <a:r>
              <a:rPr lang="en-US" sz="2600" dirty="0"/>
              <a:t>Regulates follicular recruitment and development </a:t>
            </a:r>
          </a:p>
          <a:p>
            <a:r>
              <a:rPr lang="en-US" sz="2600" dirty="0"/>
              <a:t>correlates with the number of follicles and ovarian reserve</a:t>
            </a:r>
          </a:p>
          <a:p>
            <a:r>
              <a:rPr lang="en-US" sz="2600" dirty="0"/>
              <a:t>Predict both over and poor response to controlled ovarian stimulation</a:t>
            </a:r>
          </a:p>
          <a:p>
            <a:pPr marL="64008" indent="0">
              <a:buNone/>
            </a:pPr>
            <a:endParaRPr lang="en-US" sz="2200" dirty="0"/>
          </a:p>
          <a:p>
            <a:r>
              <a:rPr lang="en-US" sz="2800" dirty="0"/>
              <a:t>AMH levels can be used to evaluate changes in ovarian reserve after salpingectomy.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6088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determine whether previous salpingectomy is associated with serum </a:t>
            </a:r>
            <a:r>
              <a:rPr lang="en-US" sz="2800" dirty="0" err="1"/>
              <a:t>antimullerian</a:t>
            </a:r>
            <a:r>
              <a:rPr lang="en-US" sz="2800" dirty="0"/>
              <a:t> hormone (AMH) level and ovarian reserve in women under 40 years presenting for in vitro fertilization and embryo transfer (IVF-ET).</a:t>
            </a:r>
          </a:p>
        </p:txBody>
      </p:sp>
    </p:spTree>
    <p:extLst>
      <p:ext uri="{BB962C8B-B14F-4D97-AF65-F5344CB8AC3E}">
        <p14:creationId xmlns:p14="http://schemas.microsoft.com/office/powerpoint/2010/main" val="115856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99032"/>
          </a:xfrm>
        </p:spPr>
        <p:txBody>
          <a:bodyPr/>
          <a:lstStyle/>
          <a:p>
            <a:r>
              <a:rPr lang="en-US" dirty="0"/>
              <a:t>Patients  and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2208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A retrospective analysis</a:t>
            </a:r>
          </a:p>
          <a:p>
            <a:endParaRPr lang="en-US" sz="11200" dirty="0"/>
          </a:p>
          <a:p>
            <a:r>
              <a:rPr lang="en-US" sz="11200" dirty="0"/>
              <a:t>IVF-ET patients who visited Shanghai </a:t>
            </a:r>
            <a:r>
              <a:rPr lang="en-US" sz="11200" dirty="0" err="1"/>
              <a:t>Ji</a:t>
            </a:r>
            <a:r>
              <a:rPr lang="en-US" sz="11200" dirty="0"/>
              <a:t> Ai Genetics and IVF Institute and the Obstetrics and Gynecology Hospital of </a:t>
            </a:r>
            <a:r>
              <a:rPr lang="en-US" sz="11200" dirty="0" err="1"/>
              <a:t>Fudan</a:t>
            </a:r>
            <a:r>
              <a:rPr lang="en-US" sz="11200" dirty="0"/>
              <a:t> University </a:t>
            </a:r>
          </a:p>
          <a:p>
            <a:endParaRPr lang="en-US" sz="11200" dirty="0"/>
          </a:p>
          <a:p>
            <a:r>
              <a:rPr lang="en-US" sz="11200" dirty="0"/>
              <a:t>Duration : between October 2012 and May 2013.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8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99032"/>
          </a:xfrm>
        </p:spPr>
        <p:txBody>
          <a:bodyPr/>
          <a:lstStyle/>
          <a:p>
            <a:r>
              <a:rPr lang="en-US" dirty="0"/>
              <a:t>Inclusion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07008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age &lt;40 years</a:t>
            </a:r>
          </a:p>
          <a:p>
            <a:endParaRPr lang="en-US" sz="2800" dirty="0"/>
          </a:p>
          <a:p>
            <a:r>
              <a:rPr lang="en-US" sz="2800" dirty="0"/>
              <a:t>regular menstrual cycles</a:t>
            </a:r>
          </a:p>
          <a:p>
            <a:endParaRPr lang="en-US" sz="2800" dirty="0"/>
          </a:p>
          <a:p>
            <a:r>
              <a:rPr lang="en-US" sz="2800" dirty="0"/>
              <a:t>no history of ovarian surgery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222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399032"/>
          </a:xfrm>
        </p:spPr>
        <p:txBody>
          <a:bodyPr/>
          <a:lstStyle/>
          <a:p>
            <a:r>
              <a:rPr lang="en-US" dirty="0"/>
              <a:t>Exclusion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608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polycystic ovarian syndrome</a:t>
            </a:r>
          </a:p>
          <a:p>
            <a:endParaRPr lang="en-US" sz="2800" dirty="0"/>
          </a:p>
          <a:p>
            <a:r>
              <a:rPr lang="en-US" sz="2800" dirty="0"/>
              <a:t>ovulatory dysfunction</a:t>
            </a:r>
          </a:p>
          <a:p>
            <a:endParaRPr lang="en-US" sz="2800" dirty="0"/>
          </a:p>
          <a:p>
            <a:r>
              <a:rPr lang="en-US" sz="2800" dirty="0"/>
              <a:t>endometriosis</a:t>
            </a:r>
          </a:p>
        </p:txBody>
      </p:sp>
    </p:spTree>
    <p:extLst>
      <p:ext uri="{BB962C8B-B14F-4D97-AF65-F5344CB8AC3E}">
        <p14:creationId xmlns:p14="http://schemas.microsoft.com/office/powerpoint/2010/main" val="427853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dirty="0"/>
              <a:t>Patients  and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A total of 198 women were included in the study.</a:t>
            </a:r>
          </a:p>
          <a:p>
            <a:endParaRPr lang="en-US" sz="2800" dirty="0"/>
          </a:p>
          <a:p>
            <a:r>
              <a:rPr lang="en-US" sz="2800" dirty="0"/>
              <a:t>Patients were divided into 3 groups according to their history of pre-IVF tubal surgery </a:t>
            </a:r>
          </a:p>
          <a:p>
            <a:pPr lvl="1"/>
            <a:r>
              <a:rPr lang="en-US" sz="2800" dirty="0"/>
              <a:t>83 in the </a:t>
            </a:r>
            <a:r>
              <a:rPr lang="en-US" sz="2800" dirty="0">
                <a:solidFill>
                  <a:schemeClr val="accent1"/>
                </a:solidFill>
              </a:rPr>
              <a:t>unilateral salpingectomy</a:t>
            </a:r>
            <a:r>
              <a:rPr lang="en-US" sz="2800" dirty="0"/>
              <a:t> group</a:t>
            </a:r>
          </a:p>
          <a:p>
            <a:pPr lvl="1"/>
            <a:r>
              <a:rPr lang="en-US" sz="2800" dirty="0"/>
              <a:t>41 in the </a:t>
            </a:r>
            <a:r>
              <a:rPr lang="en-US" sz="2800" dirty="0">
                <a:solidFill>
                  <a:schemeClr val="accent1"/>
                </a:solidFill>
              </a:rPr>
              <a:t>bilateral salpingectomy </a:t>
            </a:r>
            <a:r>
              <a:rPr lang="en-US" sz="2800" dirty="0"/>
              <a:t>group</a:t>
            </a:r>
          </a:p>
          <a:p>
            <a:pPr lvl="1"/>
            <a:r>
              <a:rPr lang="en-US" sz="2800" dirty="0"/>
              <a:t>74 in the </a:t>
            </a:r>
            <a:r>
              <a:rPr lang="en-US" sz="2800" dirty="0">
                <a:solidFill>
                  <a:schemeClr val="accent1"/>
                </a:solidFill>
              </a:rPr>
              <a:t>no tubal surgery </a:t>
            </a:r>
            <a:r>
              <a:rPr lang="en-US" sz="2800" dirty="0"/>
              <a:t>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951</TotalTime>
  <Words>1242</Words>
  <Application>Microsoft Office PowerPoint</Application>
  <PresentationFormat>On-screen Show (4:3)</PresentationFormat>
  <Paragraphs>143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Calibri</vt:lpstr>
      <vt:lpstr>Century Gothic</vt:lpstr>
      <vt:lpstr>DilleniaUPC</vt:lpstr>
      <vt:lpstr>Verdana</vt:lpstr>
      <vt:lpstr>Wingdings 2</vt:lpstr>
      <vt:lpstr>Verve</vt:lpstr>
      <vt:lpstr>Journal club 2</vt:lpstr>
      <vt:lpstr>A retrospective analysis of the effect of salpingectomy on serum antimullerian hormone level and ovarian reserve    Xu-ping Ye, BS; Yue-zhou Yang, MS; Xiao-xi Sun, MD</vt:lpstr>
      <vt:lpstr>Introduction </vt:lpstr>
      <vt:lpstr>Introduction </vt:lpstr>
      <vt:lpstr>Purpose </vt:lpstr>
      <vt:lpstr>Patients  and methods </vt:lpstr>
      <vt:lpstr>Inclusion criteria</vt:lpstr>
      <vt:lpstr>Exclusion criteria</vt:lpstr>
      <vt:lpstr>Patients  and methods </vt:lpstr>
      <vt:lpstr>Methods</vt:lpstr>
      <vt:lpstr>Ovulation induction and IVF protocols</vt:lpstr>
      <vt:lpstr>Ovulation induction and IVF protocols</vt:lpstr>
      <vt:lpstr>Ovulation induction and IVF protocols</vt:lpstr>
      <vt:lpstr>Ovulation induction and IVF protocols</vt:lpstr>
      <vt:lpstr>Statistical analysis</vt:lpstr>
      <vt:lpstr>Statistical analysis</vt:lpstr>
      <vt:lpstr>Results </vt:lpstr>
      <vt:lpstr>Results </vt:lpstr>
      <vt:lpstr>PowerPoint Presentation</vt:lpstr>
      <vt:lpstr>Results </vt:lpstr>
      <vt:lpstr>PowerPoint Presentation</vt:lpstr>
      <vt:lpstr>Results </vt:lpstr>
      <vt:lpstr>PowerPoint Presentation</vt:lpstr>
      <vt:lpstr>Results </vt:lpstr>
      <vt:lpstr>PowerPoint Presentation</vt:lpstr>
      <vt:lpstr>Results </vt:lpstr>
      <vt:lpstr>Results </vt:lpstr>
      <vt:lpstr>Results </vt:lpstr>
      <vt:lpstr>Discussion </vt:lpstr>
      <vt:lpstr>Discussion </vt:lpstr>
      <vt:lpstr>Limitations </vt:lpstr>
      <vt:lpstr>Conclusion </vt:lpstr>
      <vt:lpstr>Thank you for your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alpha-hydroxyprogesterone caproate  does not prolong pregnancy or reduce  the rate of preterm birth in women at high risk for preterm delivery and a short cervix :  a randomized controlled trial</dc:title>
  <dc:creator>ADMIN</dc:creator>
  <cp:lastModifiedBy>pawin</cp:lastModifiedBy>
  <cp:revision>51</cp:revision>
  <dcterms:created xsi:type="dcterms:W3CDTF">2015-04-20T15:46:43Z</dcterms:created>
  <dcterms:modified xsi:type="dcterms:W3CDTF">2016-10-30T04:34:40Z</dcterms:modified>
</cp:coreProperties>
</file>