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78" r:id="rId3"/>
    <p:sldId id="279" r:id="rId4"/>
    <p:sldId id="261" r:id="rId5"/>
    <p:sldId id="262" r:id="rId6"/>
    <p:sldId id="263" r:id="rId7"/>
    <p:sldId id="257" r:id="rId8"/>
    <p:sldId id="277" r:id="rId9"/>
    <p:sldId id="268" r:id="rId10"/>
    <p:sldId id="269" r:id="rId11"/>
    <p:sldId id="260" r:id="rId12"/>
    <p:sldId id="265" r:id="rId13"/>
    <p:sldId id="259" r:id="rId14"/>
    <p:sldId id="266" r:id="rId15"/>
    <p:sldId id="282" r:id="rId16"/>
    <p:sldId id="283" r:id="rId17"/>
    <p:sldId id="280" r:id="rId18"/>
    <p:sldId id="281" r:id="rId19"/>
    <p:sldId id="270" r:id="rId20"/>
    <p:sldId id="285" r:id="rId21"/>
    <p:sldId id="286" r:id="rId22"/>
    <p:sldId id="287" r:id="rId23"/>
    <p:sldId id="289" r:id="rId24"/>
    <p:sldId id="291" r:id="rId25"/>
    <p:sldId id="292" r:id="rId26"/>
    <p:sldId id="293" r:id="rId27"/>
    <p:sldId id="294" r:id="rId28"/>
    <p:sldId id="296" r:id="rId29"/>
    <p:sldId id="297" r:id="rId30"/>
    <p:sldId id="298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284" r:id="rId45"/>
    <p:sldId id="271" r:id="rId46"/>
    <p:sldId id="272" r:id="rId47"/>
    <p:sldId id="273" r:id="rId48"/>
    <p:sldId id="274" r:id="rId49"/>
    <p:sldId id="275" r:id="rId50"/>
    <p:sldId id="276" r:id="rId51"/>
    <p:sldId id="314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8" name="Rectangle 1438"/>
          <p:cNvSpPr>
            <a:spLocks noChangeArrowheads="1"/>
          </p:cNvSpPr>
          <p:nvPr/>
        </p:nvSpPr>
        <p:spPr bwMode="gray">
          <a:xfrm flipH="1">
            <a:off x="0" y="9525"/>
            <a:ext cx="3733800" cy="684847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gray">
          <a:xfrm>
            <a:off x="5486400" y="4763"/>
            <a:ext cx="3657600" cy="6838950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54" name="Freeform 1454"/>
          <p:cNvSpPr>
            <a:spLocks/>
          </p:cNvSpPr>
          <p:nvPr/>
        </p:nvSpPr>
        <p:spPr bwMode="gray">
          <a:xfrm flipV="1">
            <a:off x="-104775" y="3276600"/>
            <a:ext cx="9248775" cy="3581400"/>
          </a:xfrm>
          <a:custGeom>
            <a:avLst/>
            <a:gdLst>
              <a:gd name="T0" fmla="*/ 48 w 5808"/>
              <a:gd name="T1" fmla="*/ 0 h 2352"/>
              <a:gd name="T2" fmla="*/ 2928 w 5808"/>
              <a:gd name="T3" fmla="*/ 2352 h 2352"/>
              <a:gd name="T4" fmla="*/ 5808 w 5808"/>
              <a:gd name="T5" fmla="*/ 0 h 2352"/>
              <a:gd name="T6" fmla="*/ 0 w 5808"/>
              <a:gd name="T7" fmla="*/ 0 h 2352"/>
              <a:gd name="T8" fmla="*/ 48 w 5808"/>
              <a:gd name="T9" fmla="*/ 0 h 2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8" h="2352">
                <a:moveTo>
                  <a:pt x="48" y="0"/>
                </a:moveTo>
                <a:lnTo>
                  <a:pt x="2928" y="2352"/>
                </a:lnTo>
                <a:lnTo>
                  <a:pt x="5808" y="0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tx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53" name="Freeform 1453"/>
          <p:cNvSpPr>
            <a:spLocks/>
          </p:cNvSpPr>
          <p:nvPr/>
        </p:nvSpPr>
        <p:spPr bwMode="gray">
          <a:xfrm>
            <a:off x="-76200" y="0"/>
            <a:ext cx="9220200" cy="3276600"/>
          </a:xfrm>
          <a:custGeom>
            <a:avLst/>
            <a:gdLst>
              <a:gd name="T0" fmla="*/ 48 w 5808"/>
              <a:gd name="T1" fmla="*/ 0 h 2352"/>
              <a:gd name="T2" fmla="*/ 2928 w 5808"/>
              <a:gd name="T3" fmla="*/ 2352 h 2352"/>
              <a:gd name="T4" fmla="*/ 5808 w 5808"/>
              <a:gd name="T5" fmla="*/ 0 h 2352"/>
              <a:gd name="T6" fmla="*/ 0 w 5808"/>
              <a:gd name="T7" fmla="*/ 0 h 2352"/>
              <a:gd name="T8" fmla="*/ 48 w 5808"/>
              <a:gd name="T9" fmla="*/ 0 h 2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8" h="2352">
                <a:moveTo>
                  <a:pt x="48" y="0"/>
                </a:moveTo>
                <a:lnTo>
                  <a:pt x="2928" y="2352"/>
                </a:lnTo>
                <a:lnTo>
                  <a:pt x="5808" y="0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tx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3886200" y="6477000"/>
            <a:ext cx="2133600" cy="152400"/>
          </a:xfrm>
        </p:spPr>
        <p:txBody>
          <a:bodyPr/>
          <a:lstStyle>
            <a:lvl1pPr algn="ctr">
              <a:defRPr sz="1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152400"/>
          </a:xfrm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/>
                    </a:gs>
                    <a:gs pos="100000">
                      <a:schemeClr val="tx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" y="6477000"/>
            <a:ext cx="2362200" cy="228600"/>
          </a:xfrm>
        </p:spPr>
        <p:txBody>
          <a:bodyPr/>
          <a:lstStyle>
            <a:lvl1pPr algn="ctr">
              <a:defRPr sz="1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</a:lstStyle>
          <a:p>
            <a:endParaRPr lang="th-TH"/>
          </a:p>
        </p:txBody>
      </p:sp>
      <p:sp>
        <p:nvSpPr>
          <p:cNvPr id="53244" name="AutoShape 2044"/>
          <p:cNvSpPr>
            <a:spLocks noChangeArrowheads="1"/>
          </p:cNvSpPr>
          <p:nvPr/>
        </p:nvSpPr>
        <p:spPr bwMode="gray">
          <a:xfrm>
            <a:off x="1295400" y="152400"/>
            <a:ext cx="6553200" cy="6553200"/>
          </a:xfrm>
          <a:prstGeom prst="diamond">
            <a:avLst/>
          </a:prstGeom>
          <a:gradFill rotWithShape="1">
            <a:gsLst>
              <a:gs pos="0">
                <a:schemeClr val="tx1"/>
              </a:gs>
              <a:gs pos="50000">
                <a:schemeClr val="tx1">
                  <a:gamma/>
                  <a:tint val="12157"/>
                  <a:invGamma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56" name="AutoShape 1456"/>
          <p:cNvSpPr>
            <a:spLocks noChangeArrowheads="1"/>
          </p:cNvSpPr>
          <p:nvPr/>
        </p:nvSpPr>
        <p:spPr bwMode="gray">
          <a:xfrm>
            <a:off x="2362200" y="1143000"/>
            <a:ext cx="4495800" cy="4800600"/>
          </a:xfrm>
          <a:prstGeom prst="diamond">
            <a:avLst/>
          </a:prstGeom>
          <a:gradFill rotWithShape="1">
            <a:gsLst>
              <a:gs pos="0">
                <a:schemeClr val="tx1"/>
              </a:gs>
              <a:gs pos="50000">
                <a:schemeClr val="tx1">
                  <a:gamma/>
                  <a:tint val="40000"/>
                  <a:invGamma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gray">
          <a:xfrm>
            <a:off x="3886200" y="11430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gamma/>
                        <a:tint val="54510"/>
                        <a:invGamma/>
                      </a:schemeClr>
                    </a:gs>
                    <a:gs pos="100000">
                      <a:schemeClr val="tx1"/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accent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2800" b="1">
                <a:solidFill>
                  <a:schemeClr val="bg1"/>
                </a:solidFill>
                <a:latin typeface="Verdana" panose="020B0604030504040204" pitchFamily="34" charset="0"/>
                <a:ea typeface="굴림" pitchFamily="50" charset="-127"/>
              </a:rPr>
              <a:t>LOGO</a:t>
            </a:r>
          </a:p>
        </p:txBody>
      </p:sp>
      <p:sp>
        <p:nvSpPr>
          <p:cNvPr id="52655" name="AutoShape 1455"/>
          <p:cNvSpPr>
            <a:spLocks noChangeArrowheads="1"/>
          </p:cNvSpPr>
          <p:nvPr/>
        </p:nvSpPr>
        <p:spPr bwMode="gray">
          <a:xfrm>
            <a:off x="2819400" y="1733550"/>
            <a:ext cx="3581400" cy="3657600"/>
          </a:xfrm>
          <a:prstGeom prst="diamond">
            <a:avLst/>
          </a:prstGeom>
          <a:gradFill rotWithShape="1">
            <a:gsLst>
              <a:gs pos="0">
                <a:schemeClr val="tx1"/>
              </a:gs>
              <a:gs pos="5000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33600" y="3886200"/>
            <a:ext cx="4876800" cy="533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ko-KR" noProof="0"/>
              <a:t>Click to edit Master subtitle style</a:t>
            </a:r>
          </a:p>
        </p:txBody>
      </p:sp>
      <p:sp>
        <p:nvSpPr>
          <p:cNvPr id="61440" name="Rectangle 2048"/>
          <p:cNvSpPr>
            <a:spLocks noChangeArrowheads="1"/>
          </p:cNvSpPr>
          <p:nvPr/>
        </p:nvSpPr>
        <p:spPr bwMode="white">
          <a:xfrm>
            <a:off x="0" y="2971800"/>
            <a:ext cx="9144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457200" y="3048000"/>
            <a:ext cx="8305800" cy="609600"/>
          </a:xfrm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061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584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193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905500" cy="5943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223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066800"/>
            <a:ext cx="8077200" cy="51816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5532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5013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66800"/>
            <a:ext cx="3962400" cy="2514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3733800"/>
            <a:ext cx="3962400" cy="2514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066800"/>
            <a:ext cx="39624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27025" y="65532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943600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276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1125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066800"/>
            <a:ext cx="8077200" cy="51816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5532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3877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304800"/>
            <a:ext cx="80772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7025" y="65532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43600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76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887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557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590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9624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9624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85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799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105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95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880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402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86" name="Freeform 2990"/>
          <p:cNvSpPr>
            <a:spLocks/>
          </p:cNvSpPr>
          <p:nvPr/>
        </p:nvSpPr>
        <p:spPr bwMode="ltGray">
          <a:xfrm flipH="1">
            <a:off x="4419600" y="38100"/>
            <a:ext cx="4648200" cy="1181100"/>
          </a:xfrm>
          <a:custGeom>
            <a:avLst/>
            <a:gdLst>
              <a:gd name="T0" fmla="*/ 16 w 2976"/>
              <a:gd name="T1" fmla="*/ 0 h 744"/>
              <a:gd name="T2" fmla="*/ 0 w 2976"/>
              <a:gd name="T3" fmla="*/ 744 h 744"/>
              <a:gd name="T4" fmla="*/ 2976 w 2976"/>
              <a:gd name="T5" fmla="*/ 440 h 744"/>
              <a:gd name="T6" fmla="*/ 16 w 2976"/>
              <a:gd name="T7" fmla="*/ 0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76" h="744">
                <a:moveTo>
                  <a:pt x="16" y="0"/>
                </a:moveTo>
                <a:lnTo>
                  <a:pt x="0" y="744"/>
                </a:lnTo>
                <a:lnTo>
                  <a:pt x="2976" y="440"/>
                </a:lnTo>
                <a:lnTo>
                  <a:pt x="16" y="0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284" name="Freeform 2988"/>
          <p:cNvSpPr>
            <a:spLocks/>
          </p:cNvSpPr>
          <p:nvPr/>
        </p:nvSpPr>
        <p:spPr bwMode="ltGray">
          <a:xfrm>
            <a:off x="0" y="0"/>
            <a:ext cx="4533900" cy="1295400"/>
          </a:xfrm>
          <a:custGeom>
            <a:avLst/>
            <a:gdLst>
              <a:gd name="T0" fmla="*/ 16 w 2856"/>
              <a:gd name="T1" fmla="*/ 0 h 800"/>
              <a:gd name="T2" fmla="*/ 0 w 2856"/>
              <a:gd name="T3" fmla="*/ 800 h 800"/>
              <a:gd name="T4" fmla="*/ 2856 w 2856"/>
              <a:gd name="T5" fmla="*/ 461 h 800"/>
              <a:gd name="T6" fmla="*/ 16 w 2856"/>
              <a:gd name="T7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56" h="800">
                <a:moveTo>
                  <a:pt x="16" y="0"/>
                </a:moveTo>
                <a:lnTo>
                  <a:pt x="0" y="800"/>
                </a:lnTo>
                <a:lnTo>
                  <a:pt x="2856" y="461"/>
                </a:lnTo>
                <a:lnTo>
                  <a:pt x="16" y="0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25" name="AutoShape 2629"/>
          <p:cNvSpPr>
            <a:spLocks noChangeArrowheads="1"/>
          </p:cNvSpPr>
          <p:nvPr/>
        </p:nvSpPr>
        <p:spPr bwMode="gray">
          <a:xfrm rot="-10800000">
            <a:off x="0" y="0"/>
            <a:ext cx="9144000" cy="762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279" name="Rectangle 2983"/>
          <p:cNvSpPr>
            <a:spLocks noChangeArrowheads="1"/>
          </p:cNvSpPr>
          <p:nvPr/>
        </p:nvSpPr>
        <p:spPr bwMode="gray">
          <a:xfrm>
            <a:off x="9067800" y="14288"/>
            <a:ext cx="76200" cy="68389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280" name="Rectangle 2984"/>
          <p:cNvSpPr>
            <a:spLocks noChangeArrowheads="1"/>
          </p:cNvSpPr>
          <p:nvPr/>
        </p:nvSpPr>
        <p:spPr bwMode="gray">
          <a:xfrm flipH="1">
            <a:off x="12700" y="9525"/>
            <a:ext cx="76200" cy="6848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066800"/>
            <a:ext cx="8077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762000" y="3048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  <a:endParaRPr lang="en-US" altLang="ko-KR"/>
          </a:p>
        </p:txBody>
      </p:sp>
      <p:sp>
        <p:nvSpPr>
          <p:cNvPr id="58283" name="Rectangle 2987"/>
          <p:cNvSpPr>
            <a:spLocks noChangeArrowheads="1"/>
          </p:cNvSpPr>
          <p:nvPr/>
        </p:nvSpPr>
        <p:spPr bwMode="gray">
          <a:xfrm>
            <a:off x="0" y="6553200"/>
            <a:ext cx="9144000" cy="304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27025" y="65532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1"/>
                </a:solidFill>
                <a:latin typeface="+mn-lt"/>
                <a:ea typeface="굴림" pitchFamily="50" charset="-127"/>
              </a:defRPr>
            </a:lvl1pPr>
          </a:lstStyle>
          <a:p>
            <a:fld id="{D6B753FC-D788-425E-BD02-0CD2A1103ECF}" type="datetimeFigureOut">
              <a:rPr lang="th-TH" smtClean="0"/>
              <a:pPr/>
              <a:t>27/10/59</a:t>
            </a:fld>
            <a:endParaRPr lang="th-TH"/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9436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  <a:latin typeface="+mn-lt"/>
                <a:ea typeface="굴림" pitchFamily="50" charset="-127"/>
              </a:defRPr>
            </a:lvl1pPr>
          </a:lstStyle>
          <a:p>
            <a:endParaRPr lang="th-TH"/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1"/>
                </a:solidFill>
                <a:latin typeface="+mn-lt"/>
                <a:ea typeface="굴림" pitchFamily="50" charset="-127"/>
              </a:defRPr>
            </a:lvl1pPr>
          </a:lstStyle>
          <a:p>
            <a:fld id="{A9A0FDA1-F9AB-489C-BB21-FFF371F83F6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561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u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รอง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Facilitator: Pawin Puapornpong</a:t>
            </a:r>
            <a:endParaRPr lang="th-TH" dirty="0"/>
          </a:p>
        </p:txBody>
      </p:sp>
      <p:sp>
        <p:nvSpPr>
          <p:cNvPr id="4" name="ชื่อเรื่อง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Case study 45</a:t>
            </a:r>
            <a:endParaRPr lang="th-TH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07292"/>
            <a:ext cx="1905897" cy="26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1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0010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DM screening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จากที่ผู้ป่วยมี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High risk for GDM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คือ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BMI = 39.95 obesity class2 </a:t>
            </a:r>
          </a:p>
          <a:p>
            <a:pPr marL="514350" indent="-514350"/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     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โดย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High risk for GDM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คิดจาก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BMI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ที่มากกว่า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27</a:t>
            </a:r>
          </a:p>
          <a:p>
            <a:pPr marL="514350" indent="-514350">
              <a:buAutoNum type="arabicPeriod" startAt="2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Elderly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gravidarum</a:t>
            </a:r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pPr marL="514350" indent="-514350"/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pPr marL="514350" indent="-514350"/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-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จึงทำการ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screen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ตั้งแต่ครั้งแรกที่มาฝากครรภ์ โดยการทำ </a:t>
            </a:r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pPr marL="514350" indent="-514350"/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50g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GlucoseChallengeTest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ได้ผล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178mg (&gt;140)</a:t>
            </a:r>
          </a:p>
          <a:p>
            <a:pPr marL="514350" indent="-514350"/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จึงทำ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100g Oral Glucose Tolerant Test 3hr </a:t>
            </a:r>
          </a:p>
          <a:p>
            <a:pPr marL="514350" indent="-514350"/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ได้ผล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107,238,178,117 (95,100,140,120)</a:t>
            </a:r>
          </a:p>
          <a:p>
            <a:pPr marL="514350" indent="-514350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Dx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. GDMA2 consult medicine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เพื่อ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management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ต่อไป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 start diet control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และนัดติดตามผล</a:t>
            </a:r>
          </a:p>
          <a:p>
            <a:pPr marL="514350" indent="-514350"/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</a:t>
            </a:r>
          </a:p>
          <a:p>
            <a:pPr marL="514350" indent="-514350"/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pPr marL="514350" indent="-514350"/>
            <a:endParaRPr lang="th-TH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endParaRPr lang="th-TH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5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336463"/>
              </p:ext>
            </p:extLst>
          </p:nvPr>
        </p:nvGraphicFramePr>
        <p:xfrm>
          <a:off x="0" y="-580182"/>
          <a:ext cx="9144007" cy="743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359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01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39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7864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Date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GA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FH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Presentation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FM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FHR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WT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BP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Urine pro/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cs typeface="+mn-cs"/>
                        </a:rPr>
                        <a:t>sug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Abnormal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cs typeface="+mn-cs"/>
                        </a:rPr>
                        <a:t> symptom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edema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treatment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cs typeface="+mn-cs"/>
                        </a:rPr>
                        <a:t>F/U</a:t>
                      </a:r>
                      <a:endParaRPr lang="th-TH" sz="12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924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28/7/58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17w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2/3</a:t>
                      </a:r>
                      <a:b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</a:b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&gt;SP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140bpm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98.3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121/65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-/-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เวียนศีรษะตอนเช้าและตอนเย็น ทานอาหารได้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Ultrasound 2</a:t>
                      </a:r>
                      <a:r>
                        <a:rPr lang="en-US" sz="16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nd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to 3</a:t>
                      </a:r>
                      <a:r>
                        <a:rPr lang="en-US" sz="16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rd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trimester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Amniocentesis</a:t>
                      </a: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</a:t>
                      </a:r>
                      <a:r>
                        <a:rPr lang="th-TH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ฟังผลครั้งหน้า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4w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27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28/8/58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21w</a:t>
                      </a: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3d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=o=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99.6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130/80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-/-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เริ่มฉีดยามื้อเย็น</a:t>
                      </a:r>
                    </a:p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Chronic HT??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Amniocentesis</a:t>
                      </a: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result 46xx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Ultrasound screening anomalies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Plan </a:t>
                      </a:r>
                      <a:r>
                        <a:rPr lang="th-TH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ครั้งหน้าให้ 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Record BP</a:t>
                      </a:r>
                      <a:r>
                        <a:rPr lang="th-TH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ที่ทำงานแล้วนำผลมาพบแพทย์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2w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1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9/9/58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23+1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23cm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ดิ้นดี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150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101.5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120/80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-/-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TT1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4wks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050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7/10/58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27+1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28cm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Vertex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ดิ้นดี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144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104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100/70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-/-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TT2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RI</a:t>
                      </a:r>
                      <a:r>
                        <a:rPr lang="en-US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 2 u SC </a:t>
                      </a:r>
                      <a:r>
                        <a:rPr lang="th-TH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เย็น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cs typeface="+mn-cs"/>
                        </a:rPr>
                        <a:t>4wks</a:t>
                      </a:r>
                      <a:endParaRPr lang="th-TH" sz="16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066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trimester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0" dirty="0"/>
              <a:t>มารดามีอาการปกติ มีเวียนศีรษะบ้างเล็กน้อย </a:t>
            </a:r>
            <a:r>
              <a:rPr lang="en-US" b="0" dirty="0"/>
              <a:t>BP </a:t>
            </a:r>
            <a:r>
              <a:rPr lang="th-TH" b="0" dirty="0"/>
              <a:t>อยู่ในเกณฑ์ปกติ </a:t>
            </a:r>
            <a:r>
              <a:rPr lang="en-US" b="0" dirty="0"/>
              <a:t>urine pro/</a:t>
            </a:r>
            <a:r>
              <a:rPr lang="en-US" b="0" dirty="0" err="1"/>
              <a:t>sug</a:t>
            </a:r>
            <a:r>
              <a:rPr lang="en-US" b="0" dirty="0"/>
              <a:t> : </a:t>
            </a:r>
            <a:r>
              <a:rPr lang="en-US" b="0" dirty="0" err="1"/>
              <a:t>neg</a:t>
            </a:r>
            <a:r>
              <a:rPr lang="en-US" b="0" dirty="0"/>
              <a:t>/</a:t>
            </a:r>
            <a:r>
              <a:rPr lang="en-US" b="0" dirty="0" err="1"/>
              <a:t>neg</a:t>
            </a:r>
            <a:r>
              <a:rPr lang="en-US" b="0" dirty="0"/>
              <a:t> </a:t>
            </a:r>
            <a:r>
              <a:rPr lang="th-TH" b="0" dirty="0"/>
              <a:t>ตลอด</a:t>
            </a:r>
            <a:r>
              <a:rPr lang="th-TH" b="0" dirty="0" err="1"/>
              <a:t>ไตรมาส</a:t>
            </a:r>
            <a:endParaRPr lang="th-TH" b="0" dirty="0"/>
          </a:p>
          <a:p>
            <a:r>
              <a:rPr lang="en-US" b="0" dirty="0"/>
              <a:t>GDMA2 </a:t>
            </a:r>
            <a:r>
              <a:rPr lang="th-TH" b="0" dirty="0"/>
              <a:t>หลังจาก </a:t>
            </a:r>
            <a:r>
              <a:rPr lang="en-US" b="0" dirty="0"/>
              <a:t>diet control </a:t>
            </a:r>
            <a:r>
              <a:rPr lang="th-TH" b="0" dirty="0"/>
              <a:t>คุมน้ำตาลไม่ดีจึง </a:t>
            </a:r>
            <a:r>
              <a:rPr lang="en-US" b="0" dirty="0"/>
              <a:t>start RI 2u SC </a:t>
            </a:r>
            <a:r>
              <a:rPr lang="th-TH" b="0" dirty="0"/>
              <a:t>มื้อเย็น เริ่ม </a:t>
            </a:r>
            <a:r>
              <a:rPr lang="en-US" b="0" dirty="0"/>
              <a:t>28/8/58 </a:t>
            </a:r>
            <a:r>
              <a:rPr lang="th-TH" b="0" dirty="0"/>
              <a:t>ตลอด</a:t>
            </a:r>
            <a:r>
              <a:rPr lang="th-TH" b="0" dirty="0" err="1"/>
              <a:t>ไตรมาส</a:t>
            </a:r>
            <a:r>
              <a:rPr lang="en-US" b="0" dirty="0"/>
              <a:t>, no hypoglycemic symptom</a:t>
            </a:r>
            <a:endParaRPr lang="th-TH" b="0" dirty="0"/>
          </a:p>
          <a:p>
            <a:r>
              <a:rPr lang="en-US" b="0" dirty="0"/>
              <a:t>Amniocentesis </a:t>
            </a:r>
            <a:r>
              <a:rPr lang="th-TH" b="0" dirty="0"/>
              <a:t>ไปเมื่อ </a:t>
            </a:r>
            <a:r>
              <a:rPr lang="en-US" b="0" dirty="0"/>
              <a:t>28/7/58 GA 17 </a:t>
            </a:r>
            <a:r>
              <a:rPr lang="en-US" b="0" dirty="0" err="1"/>
              <a:t>wks</a:t>
            </a:r>
            <a:r>
              <a:rPr lang="en-US" b="0" dirty="0"/>
              <a:t> </a:t>
            </a:r>
            <a:r>
              <a:rPr lang="th-TH" b="0" dirty="0"/>
              <a:t>ผลเป็น </a:t>
            </a:r>
            <a:r>
              <a:rPr lang="en-US" b="0" dirty="0"/>
              <a:t>46XX</a:t>
            </a:r>
          </a:p>
          <a:p>
            <a:r>
              <a:rPr lang="en-US" b="0" dirty="0"/>
              <a:t>U/S 2</a:t>
            </a:r>
            <a:r>
              <a:rPr lang="en-US" b="0" baseline="30000" dirty="0"/>
              <a:t>nd</a:t>
            </a:r>
            <a:r>
              <a:rPr lang="en-US" b="0" dirty="0"/>
              <a:t> to 3</a:t>
            </a:r>
            <a:r>
              <a:rPr lang="en-US" b="0" baseline="30000" dirty="0"/>
              <a:t>rd</a:t>
            </a:r>
            <a:r>
              <a:rPr lang="en-US" b="0" dirty="0"/>
              <a:t> trimester </a:t>
            </a:r>
            <a:r>
              <a:rPr lang="en-US" b="0" dirty="0">
                <a:sym typeface="Wingdings" pitchFamily="2" charset="2"/>
              </a:rPr>
              <a:t> no anomaly seen</a:t>
            </a:r>
          </a:p>
          <a:p>
            <a:r>
              <a:rPr lang="en-US" b="0" dirty="0">
                <a:sym typeface="Wingdings" pitchFamily="2" charset="2"/>
              </a:rPr>
              <a:t>Fetal vertex presentation, FM </a:t>
            </a:r>
            <a:r>
              <a:rPr lang="th-TH" b="0" dirty="0">
                <a:sym typeface="Wingdings" pitchFamily="2" charset="2"/>
              </a:rPr>
              <a:t>ดิ้นดี</a:t>
            </a:r>
            <a:r>
              <a:rPr lang="en-US" b="0" dirty="0">
                <a:sym typeface="Wingdings" pitchFamily="2" charset="2"/>
              </a:rPr>
              <a:t>, FHS140-150</a:t>
            </a:r>
          </a:p>
        </p:txBody>
      </p:sp>
    </p:spTree>
    <p:extLst>
      <p:ext uri="{BB962C8B-B14F-4D97-AF65-F5344CB8AC3E}">
        <p14:creationId xmlns:p14="http://schemas.microsoft.com/office/powerpoint/2010/main" val="456075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764841"/>
              </p:ext>
            </p:extLst>
          </p:nvPr>
        </p:nvGraphicFramePr>
        <p:xfrm>
          <a:off x="-15643" y="0"/>
          <a:ext cx="9196155" cy="6858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20890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Date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GA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FH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Presentation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FM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FHR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WT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BP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Urine pro/</a:t>
                      </a:r>
                      <a:r>
                        <a:rPr lang="en-US" sz="1200" dirty="0" err="1">
                          <a:solidFill>
                            <a:schemeClr val="tx2"/>
                          </a:solidFill>
                        </a:rPr>
                        <a:t>sug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2"/>
                          </a:solidFill>
                        </a:rPr>
                        <a:t>Ab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edema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treatment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F/U</a:t>
                      </a:r>
                      <a:endParaRPr lang="th-TH" sz="12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60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4/11/58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31+1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33cm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Vertex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/>
                          </a:solidFill>
                        </a:rPr>
                        <a:t>ดิ้นดี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150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106.4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130/80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-/-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+1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OB U/S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2</a:t>
                      </a:r>
                      <a:r>
                        <a:rPr lang="en-US" sz="1600" baseline="30000" dirty="0">
                          <a:solidFill>
                            <a:schemeClr val="tx2"/>
                          </a:solidFill>
                        </a:rPr>
                        <a:t>nd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to 3</a:t>
                      </a:r>
                      <a:r>
                        <a:rPr lang="en-US" sz="1600" baseline="30000" dirty="0">
                          <a:solidFill>
                            <a:schemeClr val="tx2"/>
                          </a:solidFill>
                        </a:rPr>
                        <a:t>rd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trimester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RI </a:t>
                      </a:r>
                      <a:r>
                        <a:rPr lang="th-TH" sz="1600" baseline="0" dirty="0">
                          <a:solidFill>
                            <a:schemeClr val="tx2"/>
                          </a:solidFill>
                        </a:rPr>
                        <a:t>เท่าเดิม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2wks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260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2/12/58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35+1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39cm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Vertex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/>
                          </a:solidFill>
                        </a:rPr>
                        <a:t>ดิ้นดี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155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104.3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133/84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1+/-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RI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4 u SC </a:t>
                      </a:r>
                      <a:r>
                        <a:rPr lang="th-TH" sz="1600" baseline="0" dirty="0">
                          <a:solidFill>
                            <a:schemeClr val="tx2"/>
                          </a:solidFill>
                        </a:rPr>
                        <a:t>เย็น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2wks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194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15/12/58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37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40cm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Vertex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/>
                          </a:solidFill>
                        </a:rPr>
                        <a:t>ดิ้นดี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150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107.3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134/86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-/-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OB U/S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2</a:t>
                      </a:r>
                      <a:r>
                        <a:rPr lang="en-US" sz="1600" baseline="30000" dirty="0">
                          <a:solidFill>
                            <a:schemeClr val="tx2"/>
                          </a:solidFill>
                        </a:rPr>
                        <a:t>nd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to 3</a:t>
                      </a:r>
                      <a:r>
                        <a:rPr lang="en-US" sz="1600" baseline="30000" dirty="0">
                          <a:solidFill>
                            <a:schemeClr val="tx2"/>
                          </a:solidFill>
                        </a:rPr>
                        <a:t>rd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trimester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EFW 3200gm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1wks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194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22/12/58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38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42cm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Vertex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/>
                          </a:solidFill>
                        </a:rPr>
                        <a:t>ดิ้นดี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160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107.3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148/91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-/-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2"/>
                          </a:solidFill>
                        </a:rPr>
                        <a:t>ปวดขมับซ้าย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NST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BP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th-TH" sz="1600" baseline="0" dirty="0">
                          <a:solidFill>
                            <a:schemeClr val="tx2"/>
                          </a:solidFill>
                        </a:rPr>
                        <a:t>ซ้ำได้ 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130/90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Plan</a:t>
                      </a:r>
                      <a:r>
                        <a:rPr lang="th-TH" sz="1600" baseline="0" dirty="0">
                          <a:solidFill>
                            <a:schemeClr val="tx2"/>
                          </a:solidFill>
                        </a:rPr>
                        <a:t>ครั้งหน้า </a:t>
                      </a:r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induction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1wks</a:t>
                      </a:r>
                      <a:endParaRPr lang="th-TH" sz="1600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20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trimester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0" dirty="0"/>
              <a:t>มารดาโดยรวมอาการปกติ </a:t>
            </a:r>
            <a:r>
              <a:rPr lang="en-US" b="0" dirty="0"/>
              <a:t>BP </a:t>
            </a:r>
            <a:r>
              <a:rPr lang="th-TH" b="0" dirty="0"/>
              <a:t>ค่อนข้างสูง </a:t>
            </a:r>
            <a:r>
              <a:rPr lang="en-US" b="0" dirty="0"/>
              <a:t>urine protein 1+ </a:t>
            </a:r>
            <a:r>
              <a:rPr lang="th-TH" b="0" dirty="0"/>
              <a:t>ขณะ </a:t>
            </a:r>
            <a:r>
              <a:rPr lang="en-US" b="0" dirty="0"/>
              <a:t>GA35+1 </a:t>
            </a:r>
            <a:r>
              <a:rPr lang="th-TH" b="0" dirty="0"/>
              <a:t>แต่ </a:t>
            </a:r>
            <a:r>
              <a:rPr lang="en-US" b="0" dirty="0"/>
              <a:t>BP </a:t>
            </a:r>
            <a:r>
              <a:rPr lang="th-TH" b="0" dirty="0"/>
              <a:t>ไม่สูง</a:t>
            </a:r>
            <a:r>
              <a:rPr lang="en-US" b="0" dirty="0"/>
              <a:t>(133/84)</a:t>
            </a:r>
            <a:r>
              <a:rPr lang="th-TH" b="0" dirty="0"/>
              <a:t> มี </a:t>
            </a:r>
            <a:r>
              <a:rPr lang="en-US" b="0" dirty="0"/>
              <a:t>BP </a:t>
            </a:r>
            <a:r>
              <a:rPr lang="th-TH" b="0" dirty="0"/>
              <a:t>สูง </a:t>
            </a:r>
            <a:r>
              <a:rPr lang="en-US" b="0" dirty="0"/>
              <a:t>148/91 </a:t>
            </a:r>
            <a:r>
              <a:rPr lang="th-TH" b="0" dirty="0"/>
              <a:t>และมารดาปวดขมับซ้าย ไม่มีอาการบวมไม่มีอาการผิดปกติอื่นๆ</a:t>
            </a:r>
          </a:p>
          <a:p>
            <a:r>
              <a:rPr lang="en-US" b="0" dirty="0"/>
              <a:t>Urine sugar negative </a:t>
            </a:r>
            <a:r>
              <a:rPr lang="th-TH" b="0" dirty="0"/>
              <a:t>ตลอด</a:t>
            </a:r>
            <a:r>
              <a:rPr lang="th-TH" b="0" dirty="0" err="1"/>
              <a:t>ไตรมาส</a:t>
            </a:r>
            <a:endParaRPr lang="th-TH" b="0" dirty="0"/>
          </a:p>
          <a:p>
            <a:r>
              <a:rPr lang="en-US" b="0" dirty="0"/>
              <a:t>GDMA2 </a:t>
            </a:r>
            <a:r>
              <a:rPr lang="th-TH" b="0" dirty="0"/>
              <a:t>หลังจากคุมน้ำตาลด้วย </a:t>
            </a:r>
            <a:r>
              <a:rPr lang="en-US" b="0" dirty="0"/>
              <a:t>RI 2u SC </a:t>
            </a:r>
            <a:r>
              <a:rPr lang="th-TH" b="0" dirty="0"/>
              <a:t>วันที่ </a:t>
            </a:r>
            <a:r>
              <a:rPr lang="en-US" b="0" dirty="0"/>
              <a:t>2/12/58 </a:t>
            </a:r>
            <a:r>
              <a:rPr lang="th-TH" b="0" dirty="0"/>
              <a:t>ปรับขึ้นเป็น </a:t>
            </a:r>
            <a:r>
              <a:rPr lang="en-US" b="0" dirty="0"/>
              <a:t>RI 4u SC </a:t>
            </a:r>
            <a:r>
              <a:rPr lang="th-TH" b="0" dirty="0"/>
              <a:t>นัดติดตามผล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60698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trimester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U/S 2</a:t>
            </a:r>
            <a:r>
              <a:rPr lang="en-US" b="0" baseline="30000" dirty="0"/>
              <a:t>nd</a:t>
            </a:r>
            <a:r>
              <a:rPr lang="en-US" b="0" dirty="0"/>
              <a:t> to 3</a:t>
            </a:r>
            <a:r>
              <a:rPr lang="en-US" b="0" baseline="30000" dirty="0"/>
              <a:t>rd</a:t>
            </a:r>
            <a:r>
              <a:rPr lang="en-US" b="0" dirty="0"/>
              <a:t> trimester 4/11/58 </a:t>
            </a:r>
            <a:r>
              <a:rPr lang="th-TH" b="0" dirty="0"/>
              <a:t>และ </a:t>
            </a:r>
            <a:r>
              <a:rPr lang="en-US" b="0" dirty="0"/>
              <a:t>15/12/58 </a:t>
            </a:r>
            <a:r>
              <a:rPr lang="en-US" b="0" dirty="0">
                <a:sym typeface="Wingdings" pitchFamily="2" charset="2"/>
              </a:rPr>
              <a:t> no anomaly seen, fetal growth </a:t>
            </a:r>
            <a:r>
              <a:rPr lang="th-TH" b="0" dirty="0">
                <a:sym typeface="Wingdings" pitchFamily="2" charset="2"/>
              </a:rPr>
              <a:t>ปกติ </a:t>
            </a:r>
            <a:endParaRPr lang="en-US" b="0" dirty="0">
              <a:sym typeface="Wingdings" pitchFamily="2" charset="2"/>
            </a:endParaRPr>
          </a:p>
          <a:p>
            <a:r>
              <a:rPr lang="en-US" b="0" dirty="0">
                <a:sym typeface="Wingdings" pitchFamily="2" charset="2"/>
              </a:rPr>
              <a:t>Fetal vertex presentation, FM </a:t>
            </a:r>
            <a:r>
              <a:rPr lang="th-TH" b="0" dirty="0">
                <a:sym typeface="Wingdings" pitchFamily="2" charset="2"/>
              </a:rPr>
              <a:t>ดิ้นดี</a:t>
            </a:r>
            <a:r>
              <a:rPr lang="en-US" b="0" dirty="0">
                <a:sym typeface="Wingdings" pitchFamily="2" charset="2"/>
              </a:rPr>
              <a:t>, FHS150-160</a:t>
            </a:r>
          </a:p>
          <a:p>
            <a:r>
              <a:rPr lang="en-US" b="0" dirty="0"/>
              <a:t>Total weight gain  12 kg</a:t>
            </a:r>
            <a:r>
              <a:rPr lang="th-TH" b="0" dirty="0"/>
              <a:t> </a:t>
            </a:r>
            <a:r>
              <a:rPr lang="en-US" b="0" dirty="0"/>
              <a:t>(</a:t>
            </a:r>
            <a:r>
              <a:rPr lang="th-TH" b="0" dirty="0"/>
              <a:t>ตามค่า </a:t>
            </a:r>
            <a:r>
              <a:rPr lang="en-US" b="0" dirty="0"/>
              <a:t>BMI </a:t>
            </a:r>
            <a:r>
              <a:rPr lang="th-TH" b="0" dirty="0"/>
              <a:t>เท่ากับ 30 หรือมากกว่า ซึ่งเป็นตัวบ่งชี้ถึงโรคอ้วน ควรน้ำหนักขึ้น 4.99-9.07 กก.</a:t>
            </a:r>
            <a:r>
              <a:rPr lang="en-US" b="0" dirty="0"/>
              <a:t>) </a:t>
            </a:r>
            <a:r>
              <a:rPr lang="en-US" b="0" dirty="0">
                <a:sym typeface="Wingdings" pitchFamily="2" charset="2"/>
              </a:rPr>
              <a:t> excessive wt. gain</a:t>
            </a:r>
            <a:endParaRPr lang="th-TH" b="0" dirty="0"/>
          </a:p>
        </p:txBody>
      </p:sp>
    </p:spTree>
    <p:extLst>
      <p:ext uri="{BB962C8B-B14F-4D97-AF65-F5344CB8AC3E}">
        <p14:creationId xmlns:p14="http://schemas.microsoft.com/office/powerpoint/2010/main" val="152893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D:\Download\12459667_10207356929988990_1988356751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96" t="6244" r="25208" b="13012"/>
          <a:stretch/>
        </p:blipFill>
        <p:spPr bwMode="auto">
          <a:xfrm rot="16200000">
            <a:off x="1752433" y="-1262774"/>
            <a:ext cx="5616625" cy="909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240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Vital sign : BT 36.8 c , BP 138/89 mmHg , PR 89 bpm , RR 18/min </a:t>
            </a:r>
          </a:p>
          <a:p>
            <a:r>
              <a:rPr lang="en-US" dirty="0"/>
              <a:t>GA : A Thai female , good consciousness , not pale , no jaundice</a:t>
            </a:r>
          </a:p>
          <a:p>
            <a:r>
              <a:rPr lang="en-US" dirty="0"/>
              <a:t>HEENT : not pale conjunctiva , anicteric sclera </a:t>
            </a:r>
          </a:p>
          <a:p>
            <a:r>
              <a:rPr lang="en-US" dirty="0"/>
              <a:t>CVS : normal S1S2 , no murmur , full and regular pulse </a:t>
            </a:r>
          </a:p>
          <a:p>
            <a:r>
              <a:rPr lang="en-US" dirty="0"/>
              <a:t>RS : normal breath sound , no adventitious sound </a:t>
            </a:r>
          </a:p>
        </p:txBody>
      </p:sp>
    </p:spTree>
    <p:extLst>
      <p:ext uri="{BB962C8B-B14F-4D97-AF65-F5344CB8AC3E}">
        <p14:creationId xmlns:p14="http://schemas.microsoft.com/office/powerpoint/2010/main" val="1771274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Abd</a:t>
            </a:r>
            <a:r>
              <a:rPr lang="en-US" dirty="0"/>
              <a:t> : globular shape, </a:t>
            </a:r>
            <a:r>
              <a:rPr lang="en-US" dirty="0" err="1"/>
              <a:t>normoactive</a:t>
            </a:r>
            <a:r>
              <a:rPr lang="en-US" dirty="0"/>
              <a:t> bowel sound , not </a:t>
            </a:r>
            <a:r>
              <a:rPr lang="en-US" dirty="0" err="1"/>
              <a:t>tender,fundal</a:t>
            </a:r>
            <a:r>
              <a:rPr lang="en-US" dirty="0"/>
              <a:t> height 3/4 above umbilicus , large part at right side , no engagement , uterine contraction : duration 40 sec interval 3 </a:t>
            </a:r>
            <a:r>
              <a:rPr lang="en-US" dirty="0" err="1"/>
              <a:t>mins</a:t>
            </a:r>
            <a:r>
              <a:rPr lang="en-US" dirty="0"/>
              <a:t> 30 </a:t>
            </a:r>
            <a:r>
              <a:rPr lang="en-US" dirty="0" err="1"/>
              <a:t>secs</a:t>
            </a:r>
            <a:r>
              <a:rPr lang="en-US" dirty="0"/>
              <a:t> mild intensity </a:t>
            </a:r>
          </a:p>
          <a:p>
            <a:r>
              <a:rPr lang="en-US" dirty="0"/>
              <a:t>Ext : no pitting edema </a:t>
            </a:r>
          </a:p>
          <a:p>
            <a:r>
              <a:rPr lang="en-US" dirty="0" err="1"/>
              <a:t>Neuro</a:t>
            </a:r>
            <a:r>
              <a:rPr lang="en-US" dirty="0"/>
              <a:t> : E4M6V5 , oriented to time-place-person</a:t>
            </a:r>
          </a:p>
          <a:p>
            <a:pPr marL="0" indent="0">
              <a:buNone/>
            </a:pPr>
            <a:r>
              <a:rPr lang="en-US" dirty="0"/>
              <a:t>                 grossly intact</a:t>
            </a:r>
          </a:p>
          <a:p>
            <a:pPr marL="0" indent="0">
              <a:buNone/>
            </a:pPr>
            <a:r>
              <a:rPr lang="en-US" dirty="0"/>
              <a:t>BMI = 39.5 kg/m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394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33" y="93737"/>
            <a:ext cx="1968534" cy="26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1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Case: </a:t>
            </a:r>
            <a:r>
              <a:rPr lang="th-TH" dirty="0"/>
              <a:t>ผู้หญิงไทยอายุ </a:t>
            </a:r>
            <a:r>
              <a:rPr lang="en-US" dirty="0"/>
              <a:t>37 </a:t>
            </a:r>
            <a:r>
              <a:rPr lang="th-TH" dirty="0"/>
              <a:t>ปี </a:t>
            </a:r>
            <a:r>
              <a:rPr lang="en-US" dirty="0"/>
              <a:t>G1P0A0 GA 39 weeks by U/S</a:t>
            </a:r>
          </a:p>
          <a:p>
            <a:r>
              <a:rPr lang="en-US" dirty="0"/>
              <a:t>Chief complain : </a:t>
            </a:r>
            <a:r>
              <a:rPr lang="th-TH" dirty="0"/>
              <a:t>นัดมากระตุ้นคลอด</a:t>
            </a:r>
          </a:p>
          <a:p>
            <a:r>
              <a:rPr lang="en-US" dirty="0"/>
              <a:t>Present illness : - 1 week PTA </a:t>
            </a:r>
            <a:r>
              <a:rPr lang="th-TH" dirty="0"/>
              <a:t>มาฝากครรภ์ตามนัด พบความดันโลหิต </a:t>
            </a:r>
            <a:r>
              <a:rPr lang="en-US" dirty="0"/>
              <a:t>148/91 mmHg </a:t>
            </a:r>
            <a:r>
              <a:rPr lang="th-TH" dirty="0"/>
              <a:t>จึงนัด</a:t>
            </a:r>
            <a:r>
              <a:rPr lang="en-US" dirty="0"/>
              <a:t> 1</a:t>
            </a:r>
            <a:r>
              <a:rPr lang="th-TH" dirty="0"/>
              <a:t> สัปดาห์ มากระตุ้นคลอด</a:t>
            </a:r>
          </a:p>
        </p:txBody>
      </p:sp>
    </p:spTree>
    <p:extLst>
      <p:ext uri="{BB962C8B-B14F-4D97-AF65-F5344CB8AC3E}">
        <p14:creationId xmlns:p14="http://schemas.microsoft.com/office/powerpoint/2010/main" val="772024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Diabetes Mellitus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33" y="66028"/>
            <a:ext cx="1968534" cy="26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20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การเปลี่ยนแปลงในการใช้พลังงานของการตั้งครรภ์ปกติ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28650" y="1690689"/>
            <a:ext cx="78867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chemeClr val="tx2"/>
                </a:solidFill>
              </a:rPr>
              <a:t>HPL &gt; </a:t>
            </a:r>
            <a:r>
              <a:rPr lang="th-TH" sz="2800" dirty="0">
                <a:solidFill>
                  <a:schemeClr val="tx2"/>
                </a:solidFill>
              </a:rPr>
              <a:t>ต้านอินสุ</a:t>
            </a:r>
            <a:r>
              <a:rPr lang="th-TH" sz="2800" dirty="0" err="1">
                <a:solidFill>
                  <a:schemeClr val="tx2"/>
                </a:solidFill>
              </a:rPr>
              <a:t>ลิน</a:t>
            </a:r>
            <a:r>
              <a:rPr lang="th-TH" sz="2800" dirty="0">
                <a:solidFill>
                  <a:schemeClr val="tx2"/>
                </a:solidFill>
              </a:rPr>
              <a:t> และสลายไขมัน </a:t>
            </a: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th-TH" sz="2800" dirty="0">
                <a:solidFill>
                  <a:schemeClr val="tx2"/>
                </a:solidFill>
              </a:rPr>
              <a:t>เป็นภาวะ </a:t>
            </a:r>
            <a:r>
              <a:rPr lang="en-US" sz="2800" dirty="0" err="1">
                <a:solidFill>
                  <a:schemeClr val="tx2"/>
                </a:solidFill>
              </a:rPr>
              <a:t>diabetogenic</a:t>
            </a:r>
            <a:r>
              <a:rPr lang="en-US" sz="2800" dirty="0">
                <a:solidFill>
                  <a:schemeClr val="tx2"/>
                </a:solidFill>
              </a:rPr>
              <a:t> state </a:t>
            </a:r>
            <a:r>
              <a:rPr lang="th-TH" sz="2800" dirty="0">
                <a:solidFill>
                  <a:schemeClr val="tx2"/>
                </a:solidFill>
              </a:rPr>
              <a:t>หรือ </a:t>
            </a:r>
            <a:r>
              <a:rPr lang="en-US" sz="2800" dirty="0">
                <a:solidFill>
                  <a:schemeClr val="tx2"/>
                </a:solidFill>
              </a:rPr>
              <a:t>glucose intolerance </a:t>
            </a:r>
            <a:r>
              <a:rPr lang="th-TH" sz="2800" dirty="0">
                <a:solidFill>
                  <a:schemeClr val="tx2"/>
                </a:solidFill>
              </a:rPr>
              <a:t>มากขึ้น ทำให้มี </a:t>
            </a:r>
            <a:r>
              <a:rPr lang="en-US" sz="2800" dirty="0">
                <a:solidFill>
                  <a:schemeClr val="tx2"/>
                </a:solidFill>
              </a:rPr>
              <a:t>postprandial hyperglycemia </a:t>
            </a:r>
            <a:r>
              <a:rPr lang="th-TH" sz="2800" dirty="0">
                <a:solidFill>
                  <a:schemeClr val="tx2"/>
                </a:solidFill>
              </a:rPr>
              <a:t>แต่ </a:t>
            </a:r>
            <a:r>
              <a:rPr lang="en-US" sz="2800" dirty="0">
                <a:solidFill>
                  <a:schemeClr val="tx2"/>
                </a:solidFill>
              </a:rPr>
              <a:t>fasting hypoglycemia </a:t>
            </a:r>
          </a:p>
          <a:p>
            <a:pPr marL="457200" indent="-457200">
              <a:buFontTx/>
              <a:buChar char="-"/>
            </a:pPr>
            <a:r>
              <a:rPr lang="th-TH" sz="2800" dirty="0">
                <a:solidFill>
                  <a:schemeClr val="tx2"/>
                </a:solidFill>
              </a:rPr>
              <a:t>มารดาใช้พลังงานจากไขมันมากขึ้น </a:t>
            </a:r>
            <a:r>
              <a:rPr lang="th-TH" sz="2800" dirty="0" err="1">
                <a:solidFill>
                  <a:schemeClr val="tx2"/>
                </a:solidFill>
              </a:rPr>
              <a:t>มีคีโตนส์</a:t>
            </a:r>
            <a:r>
              <a:rPr lang="th-TH" sz="2800" dirty="0">
                <a:solidFill>
                  <a:schemeClr val="tx2"/>
                </a:solidFill>
              </a:rPr>
              <a:t>ในปัสสาวะมากขึ้น ระดับกลูโคสต่ำลง ทำให้อยู่ในสภาพคล้ายอดอาหาร ดังที่เรียกว่า </a:t>
            </a:r>
            <a:r>
              <a:rPr lang="en-US" sz="2800" dirty="0">
                <a:solidFill>
                  <a:schemeClr val="tx2"/>
                </a:solidFill>
              </a:rPr>
              <a:t>accelerated starvation</a:t>
            </a:r>
          </a:p>
        </p:txBody>
      </p:sp>
    </p:spTree>
    <p:extLst>
      <p:ext uri="{BB962C8B-B14F-4D97-AF65-F5344CB8AC3E}">
        <p14:creationId xmlns:p14="http://schemas.microsoft.com/office/powerpoint/2010/main" val="413470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Diabetes</a:t>
            </a:r>
            <a:endParaRPr lang="th-TH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28650" y="1690688"/>
            <a:ext cx="683232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Gestational Diabetes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- Diagnosed during pregnancy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	= Class A1 </a:t>
            </a:r>
            <a:r>
              <a:rPr lang="th-TH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ถ้า </a:t>
            </a:r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Fasting blood sugar &lt; 105 mg/dl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	= Class A2 </a:t>
            </a:r>
            <a:r>
              <a:rPr lang="th-TH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ถ้า</a:t>
            </a:r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 Fasting blood sugar &gt; 105 mg/dl</a:t>
            </a:r>
          </a:p>
          <a:p>
            <a:pPr marL="514350" indent="-514350">
              <a:buAutoNum type="arabicPeriod"/>
            </a:pPr>
            <a:r>
              <a:rPr lang="en-US" sz="3200" dirty="0" err="1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Pregestational</a:t>
            </a:r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 Diabetes/ Overt Diabetes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- Have diabetes before pregnancy</a:t>
            </a:r>
            <a:endParaRPr lang="th-TH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72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and Diagnosis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1000"/>
              </a:spcBef>
              <a:buNone/>
            </a:pPr>
            <a:r>
              <a:rPr lang="en-US" b="1" dirty="0"/>
              <a:t>Overt DM</a:t>
            </a:r>
            <a:endParaRPr lang="th-TH" b="1" dirty="0"/>
          </a:p>
          <a:p>
            <a:r>
              <a:rPr lang="th-TH" dirty="0"/>
              <a:t>ตรวจวัดระดับน้ำตาลในเลือดในเวลาใดได้ค่า </a:t>
            </a:r>
            <a:r>
              <a:rPr lang="en-US" dirty="0"/>
              <a:t>&gt; 200 mg/dl</a:t>
            </a:r>
          </a:p>
          <a:p>
            <a:r>
              <a:rPr lang="en-US" dirty="0"/>
              <a:t>Fasting blood sugar &gt; 126 mg/dl</a:t>
            </a:r>
          </a:p>
        </p:txBody>
      </p:sp>
    </p:spTree>
    <p:extLst>
      <p:ext uri="{BB962C8B-B14F-4D97-AF65-F5344CB8AC3E}">
        <p14:creationId xmlns:p14="http://schemas.microsoft.com/office/powerpoint/2010/main" val="1858280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and Diagnosis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risk : </a:t>
            </a:r>
            <a:r>
              <a:rPr lang="th-TH" dirty="0"/>
              <a:t>ไม่จำเป็นต้องตรวจคัดกรอง</a:t>
            </a:r>
          </a:p>
          <a:p>
            <a:r>
              <a:rPr lang="en-US" dirty="0"/>
              <a:t>Moderate risk : </a:t>
            </a:r>
            <a:r>
              <a:rPr lang="th-TH" dirty="0"/>
              <a:t>ตรวจคัดกรองเมื่ออายุครรภ์ </a:t>
            </a:r>
            <a:r>
              <a:rPr lang="en-US" dirty="0"/>
              <a:t>24-28 </a:t>
            </a:r>
            <a:r>
              <a:rPr lang="th-TH" dirty="0"/>
              <a:t>สัปดาห์</a:t>
            </a:r>
          </a:p>
          <a:p>
            <a:r>
              <a:rPr lang="en-US" dirty="0"/>
              <a:t>High risk : </a:t>
            </a:r>
            <a:r>
              <a:rPr lang="th-TH" dirty="0"/>
              <a:t>ทำการตรวจคัดกรองทันที ถ้าผลปกติทำการตรวจคัดกรองอีกครั้งเมื่ออายุครรภ์ 24-28 สัปดาห์</a:t>
            </a:r>
          </a:p>
        </p:txBody>
      </p:sp>
    </p:spTree>
    <p:extLst>
      <p:ext uri="{BB962C8B-B14F-4D97-AF65-F5344CB8AC3E}">
        <p14:creationId xmlns:p14="http://schemas.microsoft.com/office/powerpoint/2010/main" val="2477483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and Diagnosis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การตรวจวินิจฉัยเบาหวานในขณะตั้งครรภ์ในปัจจุบัน มี </a:t>
            </a:r>
            <a:r>
              <a:rPr lang="en-US" dirty="0"/>
              <a:t>2 </a:t>
            </a:r>
            <a:r>
              <a:rPr lang="th-TH" dirty="0"/>
              <a:t>วิธี</a:t>
            </a:r>
          </a:p>
          <a:p>
            <a:pPr marL="514350" indent="-514350">
              <a:buAutoNum type="arabicPeriod"/>
            </a:pPr>
            <a:r>
              <a:rPr lang="en-US" dirty="0"/>
              <a:t>Single step approach &gt; OGTT</a:t>
            </a:r>
          </a:p>
          <a:p>
            <a:pPr marL="514350" indent="-514350">
              <a:buAutoNum type="arabicPeriod"/>
            </a:pPr>
            <a:r>
              <a:rPr lang="en-US" dirty="0"/>
              <a:t>Two-step approach </a:t>
            </a:r>
          </a:p>
          <a:p>
            <a:pPr lvl="1">
              <a:buFontTx/>
              <a:buChar char="-"/>
            </a:pPr>
            <a:r>
              <a:rPr lang="en-US" dirty="0"/>
              <a:t>50 gram challenge test : </a:t>
            </a:r>
            <a:r>
              <a:rPr lang="th-TH" dirty="0"/>
              <a:t>ช่วงอายุครรภ์ </a:t>
            </a:r>
            <a:r>
              <a:rPr lang="en-US" dirty="0"/>
              <a:t>24-28 </a:t>
            </a:r>
            <a:r>
              <a:rPr lang="th-TH" dirty="0"/>
              <a:t>สัปดาห์ เป็น </a:t>
            </a:r>
            <a:r>
              <a:rPr lang="en-US" dirty="0"/>
              <a:t>1-hour OGTT </a:t>
            </a:r>
          </a:p>
          <a:p>
            <a:pPr marL="457200" lvl="1" indent="0">
              <a:buNone/>
            </a:pPr>
            <a:r>
              <a:rPr lang="en-US" dirty="0"/>
              <a:t>	Threshold - 140 mg/dl</a:t>
            </a:r>
          </a:p>
          <a:p>
            <a:pPr lvl="1">
              <a:buFontTx/>
              <a:buChar char="-"/>
            </a:pPr>
            <a:r>
              <a:rPr lang="en-US" dirty="0"/>
              <a:t>100 gram challenge test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endParaRPr lang="en-US" dirty="0"/>
          </a:p>
          <a:p>
            <a:pPr marL="457200" lvl="1" indent="0">
              <a:buNone/>
            </a:pPr>
            <a:r>
              <a:rPr lang="th-TH" dirty="0"/>
              <a:t>ในการตรวจควรตรวจในตอนเช้าหลังจากอดอาหารมา </a:t>
            </a:r>
            <a:r>
              <a:rPr lang="en-US" dirty="0"/>
              <a:t>8 -14 </a:t>
            </a:r>
            <a:r>
              <a:rPr lang="th-TH" dirty="0"/>
              <a:t>ชั่วโมง โดย</a:t>
            </a:r>
            <a:r>
              <a:rPr lang="en-US" dirty="0"/>
              <a:t>3</a:t>
            </a:r>
            <a:r>
              <a:rPr lang="th-TH" dirty="0"/>
              <a:t> วันก่อนการตรวจไม่ได้งดหรือควบคุมอาหารและการออกกำลังกาย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91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s.bestpractice.bmj.com/best-practice/images/bp/en-us/665-1-iline_defaul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609600"/>
            <a:ext cx="8323792" cy="3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357620" y="4495800"/>
            <a:ext cx="81629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Gestational DM </a:t>
            </a:r>
            <a:r>
              <a:rPr lang="th-TH" sz="2800" dirty="0">
                <a:solidFill>
                  <a:schemeClr val="tx2"/>
                </a:solidFill>
              </a:rPr>
              <a:t>เมื่อมีระดับน้ำตาลที่สูงเกินเกณฑ์ </a:t>
            </a:r>
            <a:r>
              <a:rPr lang="en-US" sz="2800" dirty="0">
                <a:solidFill>
                  <a:schemeClr val="tx2"/>
                </a:solidFill>
              </a:rPr>
              <a:t>2</a:t>
            </a:r>
            <a:r>
              <a:rPr lang="th-TH" sz="2800" dirty="0">
                <a:solidFill>
                  <a:schemeClr val="tx2"/>
                </a:solidFill>
              </a:rPr>
              <a:t> ค่าขึ้นไป</a:t>
            </a:r>
          </a:p>
          <a:p>
            <a:r>
              <a:rPr lang="th-TH" sz="2800" dirty="0">
                <a:solidFill>
                  <a:schemeClr val="tx2"/>
                </a:solidFill>
              </a:rPr>
              <a:t>ถ้าผิดปกติ  </a:t>
            </a:r>
            <a:r>
              <a:rPr lang="en-US" sz="2800" dirty="0">
                <a:solidFill>
                  <a:schemeClr val="tx2"/>
                </a:solidFill>
              </a:rPr>
              <a:t>1 </a:t>
            </a:r>
            <a:r>
              <a:rPr lang="th-TH" sz="2800" dirty="0">
                <a:solidFill>
                  <a:schemeClr val="tx2"/>
                </a:solidFill>
              </a:rPr>
              <a:t>ค่า แนะนำให้ตรวจซ้ำอีกครั้งใน </a:t>
            </a:r>
            <a:r>
              <a:rPr lang="en-US" sz="2800" dirty="0">
                <a:solidFill>
                  <a:schemeClr val="tx2"/>
                </a:solidFill>
              </a:rPr>
              <a:t>1 </a:t>
            </a:r>
            <a:r>
              <a:rPr lang="th-TH" sz="2800" dirty="0">
                <a:solidFill>
                  <a:schemeClr val="tx2"/>
                </a:solidFill>
              </a:rPr>
              <a:t>เดือน</a:t>
            </a:r>
          </a:p>
          <a:p>
            <a:endParaRPr lang="th-TH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93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ผู้ป่วยรายนี้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28650" y="1690689"/>
            <a:ext cx="77819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- High risk for Gestational DM </a:t>
            </a:r>
            <a:r>
              <a:rPr lang="th-TH" sz="2800" dirty="0">
                <a:solidFill>
                  <a:schemeClr val="tx2"/>
                </a:solidFill>
              </a:rPr>
              <a:t>จาก </a:t>
            </a:r>
            <a:r>
              <a:rPr lang="en-US" sz="2800" dirty="0">
                <a:solidFill>
                  <a:schemeClr val="tx2"/>
                </a:solidFill>
              </a:rPr>
              <a:t>Obesity</a:t>
            </a:r>
          </a:p>
          <a:p>
            <a:r>
              <a:rPr lang="en-US" sz="2800" dirty="0">
                <a:solidFill>
                  <a:schemeClr val="tx2"/>
                </a:solidFill>
              </a:rPr>
              <a:t>- </a:t>
            </a:r>
            <a:r>
              <a:rPr lang="th-TH" sz="2800" dirty="0">
                <a:solidFill>
                  <a:schemeClr val="tx2"/>
                </a:solidFill>
              </a:rPr>
              <a:t>ทำ </a:t>
            </a:r>
            <a:r>
              <a:rPr lang="en-US" sz="2800" dirty="0">
                <a:solidFill>
                  <a:schemeClr val="tx2"/>
                </a:solidFill>
              </a:rPr>
              <a:t>50-gram OGTT (1</a:t>
            </a:r>
            <a:r>
              <a:rPr lang="en-US" sz="2800" baseline="30000" dirty="0">
                <a:solidFill>
                  <a:schemeClr val="tx2"/>
                </a:solidFill>
              </a:rPr>
              <a:t>st</a:t>
            </a:r>
            <a:r>
              <a:rPr lang="en-US" sz="2800" dirty="0">
                <a:solidFill>
                  <a:schemeClr val="tx2"/>
                </a:solidFill>
              </a:rPr>
              <a:t> ANC) &gt; 178 mg/dl  </a:t>
            </a:r>
          </a:p>
          <a:p>
            <a:r>
              <a:rPr lang="en-US" sz="2800" dirty="0">
                <a:solidFill>
                  <a:schemeClr val="tx2"/>
                </a:solidFill>
              </a:rPr>
              <a:t>- </a:t>
            </a:r>
            <a:r>
              <a:rPr lang="th-TH" sz="2800" dirty="0">
                <a:solidFill>
                  <a:schemeClr val="tx2"/>
                </a:solidFill>
              </a:rPr>
              <a:t>ทำ </a:t>
            </a:r>
            <a:r>
              <a:rPr lang="en-US" sz="2800" dirty="0">
                <a:solidFill>
                  <a:schemeClr val="tx2"/>
                </a:solidFill>
              </a:rPr>
              <a:t>100-gram OGTT &gt;  107,238,178,117 mg/dl</a:t>
            </a:r>
            <a:endParaRPr lang="th-TH" sz="2800" dirty="0">
              <a:solidFill>
                <a:schemeClr val="tx2"/>
              </a:solidFill>
            </a:endParaRPr>
          </a:p>
          <a:p>
            <a:endParaRPr lang="th-TH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&gt;&gt; Gestational DMA2</a:t>
            </a:r>
            <a:endParaRPr lang="th-TH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06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62000" y="277090"/>
            <a:ext cx="7620000" cy="533400"/>
          </a:xfrm>
        </p:spPr>
        <p:txBody>
          <a:bodyPr/>
          <a:lstStyle/>
          <a:p>
            <a:r>
              <a:rPr lang="en-US" dirty="0"/>
              <a:t>Maternal and Fetal effect</a:t>
            </a:r>
            <a:endParaRPr lang="th-TH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28650" y="1690689"/>
            <a:ext cx="78867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Fetal effect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Fetal </a:t>
            </a:r>
            <a:r>
              <a:rPr lang="en-US" sz="2800" dirty="0" err="1">
                <a:solidFill>
                  <a:schemeClr val="tx2"/>
                </a:solidFill>
              </a:rPr>
              <a:t>Macrosomia</a:t>
            </a:r>
            <a:r>
              <a:rPr lang="en-US" sz="2800" dirty="0">
                <a:solidFill>
                  <a:schemeClr val="tx2"/>
                </a:solidFill>
              </a:rPr>
              <a:t> – Excessive shoulder and trunk</a:t>
            </a:r>
          </a:p>
          <a:p>
            <a:pPr lvl="1"/>
            <a:r>
              <a:rPr lang="en-US" sz="2800" dirty="0">
                <a:solidFill>
                  <a:schemeClr val="tx2"/>
                </a:solidFill>
              </a:rPr>
              <a:t>	- </a:t>
            </a:r>
            <a:r>
              <a:rPr lang="th-TH" sz="2800" dirty="0">
                <a:solidFill>
                  <a:schemeClr val="tx2"/>
                </a:solidFill>
              </a:rPr>
              <a:t>น้ำหนักแรกคลอดมากกว่า </a:t>
            </a:r>
            <a:r>
              <a:rPr lang="en-US" sz="2800" dirty="0">
                <a:solidFill>
                  <a:schemeClr val="tx2"/>
                </a:solidFill>
              </a:rPr>
              <a:t>4000 </a:t>
            </a:r>
            <a:r>
              <a:rPr lang="th-TH" sz="2800" dirty="0">
                <a:solidFill>
                  <a:schemeClr val="tx2"/>
                </a:solidFill>
              </a:rPr>
              <a:t>กรัม </a:t>
            </a:r>
          </a:p>
          <a:p>
            <a:pPr lvl="1"/>
            <a:r>
              <a:rPr lang="th-TH" sz="2800" dirty="0">
                <a:solidFill>
                  <a:schemeClr val="tx2"/>
                </a:solidFill>
              </a:rPr>
              <a:t>	</a:t>
            </a:r>
            <a:r>
              <a:rPr lang="en-US" sz="2800" dirty="0">
                <a:solidFill>
                  <a:schemeClr val="tx2"/>
                </a:solidFill>
              </a:rPr>
              <a:t>- shoulder dystocia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Spontaneous Abortion – gestation 4 – 8 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Preterm Delivery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Malformation – Caudal regression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Unexplained Fetal demise -- </a:t>
            </a:r>
            <a:r>
              <a:rPr lang="en-US" sz="2800" dirty="0" err="1">
                <a:solidFill>
                  <a:schemeClr val="tx2"/>
                </a:solidFill>
              </a:rPr>
              <a:t>Hydramnios</a:t>
            </a: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22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Maternal and Fetal effect</a:t>
            </a:r>
            <a:endParaRPr lang="th-TH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28650" y="1690689"/>
            <a:ext cx="72009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Neonatal effect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Neonatal Hypoglycemia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Respiratory Distress Syndrome – delayed lung maturation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Hypocalcemia</a:t>
            </a:r>
            <a:endParaRPr lang="en-US" sz="32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tx2"/>
                </a:solidFill>
              </a:rPr>
              <a:t>Hyperbilirunemia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Cardiac Hypertrophy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h-TH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7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23446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Past history 	: no underlying disease </a:t>
            </a:r>
          </a:p>
          <a:p>
            <a:pPr marL="0" indent="0">
              <a:buNone/>
            </a:pPr>
            <a:r>
              <a:rPr lang="en-US" dirty="0"/>
              <a:t>	                        no food/drug allergy</a:t>
            </a:r>
          </a:p>
          <a:p>
            <a:pPr marL="0" indent="0">
              <a:buNone/>
            </a:pPr>
            <a:r>
              <a:rPr lang="en-US" dirty="0"/>
              <a:t>			  no current medicine </a:t>
            </a:r>
          </a:p>
          <a:p>
            <a:r>
              <a:rPr lang="en-US" dirty="0"/>
              <a:t>OB-GYN history  : most reliable GA  39 weeks by U/S, </a:t>
            </a:r>
          </a:p>
          <a:p>
            <a:pPr marL="0" indent="0">
              <a:buNone/>
            </a:pPr>
            <a:r>
              <a:rPr lang="en-US" dirty="0"/>
              <a:t>                                 	 most reliable EDC   6/1/59 LMP 					18/3/58</a:t>
            </a:r>
          </a:p>
          <a:p>
            <a:pPr marL="0" indent="0">
              <a:buNone/>
            </a:pPr>
            <a:r>
              <a:rPr lang="en-US" dirty="0"/>
              <a:t>			First ANC  GA  9 weeks, First U/S at   				2/6/58  GA 9wks </a:t>
            </a:r>
            <a:r>
              <a:rPr lang="th-TH" dirty="0"/>
              <a:t>เพื่อ </a:t>
            </a:r>
            <a:r>
              <a:rPr lang="en-US" dirty="0"/>
              <a:t>confirm GA 				</a:t>
            </a:r>
            <a:r>
              <a:rPr lang="en-US" dirty="0">
                <a:sym typeface="Wingdings" pitchFamily="2" charset="2"/>
              </a:rPr>
              <a:t> GA 	8w+6d by U/S </a:t>
            </a:r>
            <a:r>
              <a:rPr lang="th-TH" dirty="0">
                <a:sym typeface="Wingdings" pitchFamily="2" charset="2"/>
              </a:rPr>
              <a:t>เชื่อ </a:t>
            </a:r>
            <a:r>
              <a:rPr lang="en-US" dirty="0">
                <a:sym typeface="Wingdings" pitchFamily="2" charset="2"/>
              </a:rPr>
              <a:t>U/S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First ANC place MSMC </a:t>
            </a:r>
            <a:r>
              <a:rPr lang="th-TH" dirty="0"/>
              <a:t>จำนวน </a:t>
            </a:r>
            <a:r>
              <a:rPr lang="en-US" dirty="0"/>
              <a:t>12 </a:t>
            </a:r>
            <a:r>
              <a:rPr lang="th-TH" dirty="0"/>
              <a:t>ครั้ง </a:t>
            </a:r>
            <a:endParaRPr lang="en-US" dirty="0"/>
          </a:p>
          <a:p>
            <a:pPr marL="1828800" lvl="4" indent="0">
              <a:buNone/>
            </a:pPr>
            <a:r>
              <a:rPr lang="en-US" dirty="0"/>
              <a:t> 	   </a:t>
            </a:r>
          </a:p>
        </p:txBody>
      </p:sp>
    </p:spTree>
    <p:extLst>
      <p:ext uri="{BB962C8B-B14F-4D97-AF65-F5344CB8AC3E}">
        <p14:creationId xmlns:p14="http://schemas.microsoft.com/office/powerpoint/2010/main" val="2126756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Maternal and Fetal effect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Maternal effect</a:t>
            </a:r>
          </a:p>
          <a:p>
            <a:pPr marL="457200" indent="-457200"/>
            <a:r>
              <a:rPr lang="en-US" dirty="0"/>
              <a:t>Maternal obesity</a:t>
            </a:r>
          </a:p>
          <a:p>
            <a:pPr marL="457200" indent="-457200"/>
            <a:r>
              <a:rPr lang="en-US" dirty="0"/>
              <a:t>Hypertension</a:t>
            </a:r>
          </a:p>
          <a:p>
            <a:pPr marL="457200" indent="-457200"/>
            <a:r>
              <a:rPr lang="en-US" dirty="0"/>
              <a:t>Increase risk for </a:t>
            </a:r>
            <a:r>
              <a:rPr lang="en-US" dirty="0" err="1"/>
              <a:t>ceasarian</a:t>
            </a:r>
            <a:r>
              <a:rPr lang="en-US" dirty="0"/>
              <a:t> delivery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8842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en-US" dirty="0"/>
              <a:t>Follow up OPD med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566463"/>
              </p:ext>
            </p:extLst>
          </p:nvPr>
        </p:nvGraphicFramePr>
        <p:xfrm>
          <a:off x="0" y="914400"/>
          <a:ext cx="9143999" cy="5588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96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2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20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0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66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Date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22 ก.ค.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28 ก.ค.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4 ส.ค.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25 ส.ค. 2558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9 ก.ย. 2558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7 ต.ค.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4 พ.ย.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24 พ.ย. 2558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7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GA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16 wk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17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wk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18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wk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20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wk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22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wk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26 wk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31 wk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33 wk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7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BW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98.6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98.3 kg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99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99 kg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101.5 kg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104 kg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106.4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105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7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BW </a:t>
                      </a:r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ที่เพิ่มขึ้น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2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1.7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0.5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2.4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4.9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7.4 kg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9.8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8.4 kg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7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SMBG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เกินมื้อเย็นทุกวัน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แนวโน้มเกินตลอด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มีเกินบางมื้อ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เกินมือเย็น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ตามเกณฑ์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ตามเกณฑ์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ตามเกณฑ์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เกินมื้อเย็น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Mx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Advice diet control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Advice diet control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Advice diet control</a:t>
                      </a:r>
                      <a:endParaRPr lang="en-US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RI 2 u sc </a:t>
                      </a:r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เช้า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RI 2 u sc ac </a:t>
                      </a:r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เช้า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RI 2 u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sc</a:t>
                      </a:r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ac </a:t>
                      </a:r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เช้า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2"/>
                          </a:solidFill>
                          <a:effectLst/>
                        </a:rPr>
                        <a:t>RI 2 u sc ac </a:t>
                      </a:r>
                      <a:r>
                        <a:rPr lang="th-TH" sz="2000" u="none" strike="noStrike">
                          <a:solidFill>
                            <a:schemeClr val="tx2"/>
                          </a:solidFill>
                          <a:effectLst/>
                        </a:rPr>
                        <a:t>เย็น</a:t>
                      </a:r>
                      <a:endParaRPr lang="th-TH" sz="20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RI 4 u </a:t>
                      </a:r>
                      <a:r>
                        <a:rPr lang="en-US" sz="20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sc</a:t>
                      </a:r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ac </a:t>
                      </a:r>
                      <a:r>
                        <a:rPr lang="th-TH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เย็น</a:t>
                      </a:r>
                      <a:endParaRPr lang="th-TH" sz="20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53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33" y="66028"/>
            <a:ext cx="1968534" cy="26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1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แนวทางการควบคุมระดับน้ำตาล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หลักในการดูแลสตรีตั้งครรภ์ที่มีภาวะ </a:t>
            </a:r>
            <a:r>
              <a:rPr lang="en-US" sz="3200" dirty="0"/>
              <a:t>Gestational DM </a:t>
            </a:r>
            <a:r>
              <a:rPr lang="th-TH" sz="3200" dirty="0"/>
              <a:t>คือ </a:t>
            </a:r>
            <a:r>
              <a:rPr lang="th-TH" sz="3200" b="1" u="sng" dirty="0"/>
              <a:t>การควบคุมระดับน้ำตาลในเลือดให้อยู่ในเกณฑ์ปกติตลอดการตั้งครรภ์ </a:t>
            </a:r>
            <a:r>
              <a:rPr lang="th-TH" sz="3200" dirty="0"/>
              <a:t>ประกอบด้วย 2 ส่วนใหญ่ๆ คือ </a:t>
            </a:r>
          </a:p>
          <a:p>
            <a:pPr lvl="1"/>
            <a:r>
              <a:rPr lang="th-TH" sz="2800" dirty="0"/>
              <a:t>การควบคุมอาหาร</a:t>
            </a:r>
          </a:p>
          <a:p>
            <a:pPr lvl="1"/>
            <a:r>
              <a:rPr lang="th-TH" sz="2800" dirty="0"/>
              <a:t>การใช้ยาฉีด</a:t>
            </a:r>
            <a:r>
              <a:rPr lang="en-US" sz="2800" dirty="0"/>
              <a:t>insulin</a:t>
            </a:r>
          </a:p>
        </p:txBody>
      </p:sp>
    </p:spTree>
    <p:extLst>
      <p:ext uri="{BB962C8B-B14F-4D97-AF65-F5344CB8AC3E}">
        <p14:creationId xmlns:p14="http://schemas.microsoft.com/office/powerpoint/2010/main" val="1302651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การควบคุมอาหาร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th-TH" b="1" dirty="0"/>
              <a:t>ควบคุมให้ได้พลังงานเพียงพอกับความต้องการของร่างกายแต่ละวัน</a:t>
            </a:r>
          </a:p>
          <a:p>
            <a:pPr lvl="1"/>
            <a:r>
              <a:rPr lang="th-TH" dirty="0"/>
              <a:t>พลังงานที่ร่างกายต้องการแต่ละวันเท่ากับ 30 กิโล</a:t>
            </a:r>
            <a:r>
              <a:rPr lang="th-TH" dirty="0" err="1"/>
              <a:t>แคลอ</a:t>
            </a:r>
            <a:r>
              <a:rPr lang="th-TH" dirty="0"/>
              <a:t>รี่ ต่อน้ำหนักตัวก่อนตั้งครรภ์ (</a:t>
            </a:r>
            <a:r>
              <a:rPr lang="en-US" dirty="0" err="1"/>
              <a:t>Prepregnancy</a:t>
            </a:r>
            <a:r>
              <a:rPr lang="en-US" dirty="0"/>
              <a:t> weight) </a:t>
            </a:r>
            <a:endParaRPr lang="th-TH" dirty="0"/>
          </a:p>
          <a:p>
            <a:pPr lvl="1"/>
            <a:r>
              <a:rPr lang="en-US" dirty="0"/>
              <a:t>BMI </a:t>
            </a:r>
            <a:r>
              <a:rPr lang="th-TH" dirty="0"/>
              <a:t>มากกว่าหรือเท่ากับ 30 กิโลกรัมต่อตารางเมตร) ให้ลดจำนวน</a:t>
            </a:r>
            <a:r>
              <a:rPr lang="th-TH" dirty="0" err="1"/>
              <a:t>แคลอ</a:t>
            </a:r>
            <a:r>
              <a:rPr lang="th-TH" dirty="0"/>
              <a:t>รี่ลงประมาณร้อยละ 30 – 33</a:t>
            </a:r>
          </a:p>
          <a:p>
            <a:r>
              <a:rPr lang="th-TH" b="1" dirty="0"/>
              <a:t>กระจายมื้ออาหารและพลังงาน</a:t>
            </a:r>
          </a:p>
          <a:p>
            <a:pPr lvl="1"/>
            <a:r>
              <a:rPr lang="th-TH" dirty="0"/>
              <a:t>อาหารมือหลัก 3 มื้อและอาหารว่าง 3 มื้อรวมมื้อก่อนนอน</a:t>
            </a:r>
          </a:p>
          <a:p>
            <a:pPr lvl="1"/>
            <a:r>
              <a:rPr lang="en-US" dirty="0" err="1"/>
              <a:t>Carbohydrate:Fat:Protein</a:t>
            </a:r>
            <a:r>
              <a:rPr lang="th-TH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th-TH" dirty="0">
                <a:sym typeface="Wingdings" pitchFamily="2" charset="2"/>
              </a:rPr>
              <a:t> </a:t>
            </a:r>
            <a:r>
              <a:rPr lang="th-TH" dirty="0"/>
              <a:t>ร้อยละ 50:30:20</a:t>
            </a:r>
            <a:endParaRPr lang="en-US" dirty="0"/>
          </a:p>
          <a:p>
            <a:pPr lvl="1"/>
            <a:r>
              <a:rPr lang="th-TH" dirty="0"/>
              <a:t>รับประทานอาหารให้ครบทุกหมวดหมู่</a:t>
            </a:r>
          </a:p>
          <a:p>
            <a:pPr lvl="1"/>
            <a:r>
              <a:rPr lang="th-TH" dirty="0"/>
              <a:t>ควรเพิ่มขึ้นประมาณ 12 กิโลกรัมตลอดการตั้งครรภ์ </a:t>
            </a:r>
          </a:p>
          <a:p>
            <a:pPr lvl="1"/>
            <a:r>
              <a:rPr lang="th-TH" dirty="0"/>
              <a:t>กรณีสตรีตั้งครรภ์อ้วนเพิ่มน้ำหนักได้น้อยกว่าหรือเท่ากับ 10 กิโลกรัม </a:t>
            </a:r>
          </a:p>
        </p:txBody>
      </p:sp>
    </p:spTree>
    <p:extLst>
      <p:ext uri="{BB962C8B-B14F-4D97-AF65-F5344CB8AC3E}">
        <p14:creationId xmlns:p14="http://schemas.microsoft.com/office/powerpoint/2010/main" val="26133944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Insulin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620982"/>
            <a:ext cx="8458200" cy="4800600"/>
          </a:xfrm>
        </p:spPr>
        <p:txBody>
          <a:bodyPr/>
          <a:lstStyle/>
          <a:p>
            <a:r>
              <a:rPr lang="th-TH" dirty="0"/>
              <a:t>ใช้ในกรณีไม่สามารถควบคุมระดับน้ำตาลด้วยการควบคุมอาหารได้</a:t>
            </a:r>
          </a:p>
          <a:p>
            <a:r>
              <a:rPr lang="en-US" dirty="0"/>
              <a:t>“Intermediate + short-acting insulin”</a:t>
            </a:r>
          </a:p>
          <a:p>
            <a:r>
              <a:rPr lang="th-TH" dirty="0"/>
              <a:t>รูปแบบที่นิยมใช้คือ </a:t>
            </a:r>
            <a:r>
              <a:rPr lang="en-US" dirty="0"/>
              <a:t>NPH : RI </a:t>
            </a:r>
            <a:r>
              <a:rPr lang="th-TH" dirty="0"/>
              <a:t>ในอัตราส่วน </a:t>
            </a:r>
            <a:r>
              <a:rPr lang="en-US" dirty="0"/>
              <a:t>2:1 </a:t>
            </a:r>
            <a:r>
              <a:rPr lang="th-TH" dirty="0"/>
              <a:t>แบ่งฉีดวันละ </a:t>
            </a:r>
            <a:r>
              <a:rPr lang="en-US" dirty="0"/>
              <a:t>2 </a:t>
            </a:r>
            <a:r>
              <a:rPr lang="th-TH" dirty="0"/>
              <a:t>ครั้ง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49610"/>
              </p:ext>
            </p:extLst>
          </p:nvPr>
        </p:nvGraphicFramePr>
        <p:xfrm>
          <a:off x="471055" y="3227070"/>
          <a:ext cx="8458200" cy="317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อายุครรภ์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ขนาดยาอินสุ</a:t>
                      </a:r>
                      <a:r>
                        <a:rPr lang="th-TH" sz="2800" dirty="0" err="1"/>
                        <a:t>ลิน</a:t>
                      </a:r>
                      <a:r>
                        <a:rPr lang="th-TH" sz="2800" dirty="0"/>
                        <a:t> </a:t>
                      </a:r>
                      <a:r>
                        <a:rPr lang="th-TH" sz="1800" dirty="0"/>
                        <a:t>(ยู</a:t>
                      </a:r>
                      <a:r>
                        <a:rPr lang="th-TH" sz="1800" dirty="0" err="1"/>
                        <a:t>นิต</a:t>
                      </a:r>
                      <a:r>
                        <a:rPr lang="th-TH" sz="1800" dirty="0"/>
                        <a:t>/น้ำหนักตัว 1 กิโลกรัม / วัน)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err="1">
                          <a:solidFill>
                            <a:schemeClr val="tx2"/>
                          </a:solidFill>
                        </a:rPr>
                        <a:t>ไตรมาส</a:t>
                      </a:r>
                      <a:r>
                        <a:rPr lang="th-TH" sz="2800" dirty="0">
                          <a:solidFill>
                            <a:schemeClr val="tx2"/>
                          </a:solidFill>
                        </a:rPr>
                        <a:t>ที่ </a:t>
                      </a:r>
                      <a:r>
                        <a:rPr lang="en-US" sz="280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2"/>
                          </a:solidFill>
                        </a:rPr>
                        <a:t>0.7-0.8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err="1">
                          <a:solidFill>
                            <a:schemeClr val="tx2"/>
                          </a:solidFill>
                        </a:rPr>
                        <a:t>ไตรมาส</a:t>
                      </a:r>
                      <a:r>
                        <a:rPr lang="th-TH" sz="2800" dirty="0">
                          <a:solidFill>
                            <a:schemeClr val="tx2"/>
                          </a:solidFill>
                        </a:rPr>
                        <a:t>ที่</a:t>
                      </a:r>
                      <a:r>
                        <a:rPr lang="th-TH" sz="28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800" baseline="0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2"/>
                          </a:solidFill>
                        </a:rPr>
                        <a:t>0.8-1.0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err="1">
                          <a:solidFill>
                            <a:schemeClr val="tx2"/>
                          </a:solidFill>
                        </a:rPr>
                        <a:t>ไตรมาส</a:t>
                      </a:r>
                      <a:r>
                        <a:rPr lang="th-TH" sz="2800" dirty="0">
                          <a:solidFill>
                            <a:schemeClr val="tx2"/>
                          </a:solidFill>
                        </a:rPr>
                        <a:t>ที่</a:t>
                      </a:r>
                      <a:r>
                        <a:rPr lang="th-TH" sz="28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800" baseline="0" dirty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2"/>
                          </a:solidFill>
                        </a:rPr>
                        <a:t>0.9-1.2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830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การดูแลขณะคลอดในผู้ป่วยรายนี้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456" y="1600200"/>
            <a:ext cx="3868737" cy="823912"/>
          </a:xfrm>
        </p:spPr>
        <p:txBody>
          <a:bodyPr/>
          <a:lstStyle/>
          <a:p>
            <a:r>
              <a:rPr lang="en-US" dirty="0"/>
              <a:t>Order for one day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0" dirty="0"/>
              <a:t>Admit LR</a:t>
            </a:r>
          </a:p>
          <a:p>
            <a:r>
              <a:rPr lang="en-US" sz="2400" b="0" dirty="0"/>
              <a:t>5% DN/2 1,000 ml IV rate 80 ml/</a:t>
            </a:r>
            <a:r>
              <a:rPr lang="en-US" sz="2400" b="0" dirty="0" err="1"/>
              <a:t>hr</a:t>
            </a:r>
            <a:endParaRPr lang="en-US" sz="2400" b="0" dirty="0"/>
          </a:p>
          <a:p>
            <a:r>
              <a:rPr lang="en-US" sz="2400" b="0" dirty="0"/>
              <a:t>5% DN/2 1,000 ml + oxytocin 10 u IV rate 10 ml/</a:t>
            </a:r>
            <a:r>
              <a:rPr lang="en-US" sz="2400" b="0" dirty="0" err="1"/>
              <a:t>hr</a:t>
            </a:r>
            <a:endParaRPr lang="en-US" sz="2400" b="0" dirty="0"/>
          </a:p>
          <a:p>
            <a:r>
              <a:rPr lang="en-US" sz="2400" b="0" dirty="0"/>
              <a:t>Consult med</a:t>
            </a:r>
          </a:p>
          <a:p>
            <a:r>
              <a:rPr lang="en-US" sz="2400" b="0" dirty="0"/>
              <a:t>On monitor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4210050" cy="823912"/>
          </a:xfrm>
        </p:spPr>
        <p:txBody>
          <a:bodyPr/>
          <a:lstStyle/>
          <a:p>
            <a:r>
              <a:rPr lang="en-US" dirty="0"/>
              <a:t>Order for continuation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0" dirty="0"/>
              <a:t>NPO</a:t>
            </a:r>
          </a:p>
          <a:p>
            <a:r>
              <a:rPr lang="en-US" b="0" dirty="0" err="1"/>
              <a:t>Recoed</a:t>
            </a:r>
            <a:r>
              <a:rPr lang="en-US" b="0" dirty="0"/>
              <a:t> V/S, I/O</a:t>
            </a:r>
          </a:p>
        </p:txBody>
      </p:sp>
    </p:spTree>
    <p:extLst>
      <p:ext uri="{BB962C8B-B14F-4D97-AF65-F5344CB8AC3E}">
        <p14:creationId xmlns:p14="http://schemas.microsoft.com/office/powerpoint/2010/main" val="18695493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การดูแลขณะคลอดในผู้ป่วยรายนี้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690" y="1287825"/>
            <a:ext cx="3868737" cy="823912"/>
          </a:xfrm>
        </p:spPr>
        <p:txBody>
          <a:bodyPr/>
          <a:lstStyle/>
          <a:p>
            <a:r>
              <a:rPr lang="en-US" dirty="0"/>
              <a:t>Order for one day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268788" cy="3951288"/>
          </a:xfrm>
        </p:spPr>
        <p:txBody>
          <a:bodyPr/>
          <a:lstStyle/>
          <a:p>
            <a:r>
              <a:rPr lang="en-US" b="0" dirty="0"/>
              <a:t>DTX q 2 </a:t>
            </a:r>
            <a:r>
              <a:rPr lang="en-US" b="0" dirty="0" err="1"/>
              <a:t>hr</a:t>
            </a:r>
            <a:r>
              <a:rPr lang="en-US" b="0" dirty="0"/>
              <a:t>, keep 80 – 120 mg%</a:t>
            </a:r>
          </a:p>
          <a:p>
            <a:r>
              <a:rPr lang="en-US" b="0" dirty="0"/>
              <a:t>If </a:t>
            </a:r>
            <a:r>
              <a:rPr lang="th-TH" b="0" dirty="0"/>
              <a:t>เข้า </a:t>
            </a:r>
            <a:r>
              <a:rPr lang="en-US" b="0" dirty="0"/>
              <a:t>active phase </a:t>
            </a:r>
            <a:r>
              <a:rPr lang="th-TH" b="0" dirty="0"/>
              <a:t>ให้ </a:t>
            </a:r>
            <a:r>
              <a:rPr lang="en-US" b="0" dirty="0"/>
              <a:t>DTX q 1 </a:t>
            </a:r>
            <a:r>
              <a:rPr lang="en-US" b="0" dirty="0" err="1"/>
              <a:t>hr</a:t>
            </a:r>
            <a:endParaRPr lang="en-US" b="0" dirty="0"/>
          </a:p>
          <a:p>
            <a:r>
              <a:rPr lang="en-US" b="0" dirty="0"/>
              <a:t>If DTX &gt; 120 mg% pls. notify med consult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92960"/>
            <a:ext cx="4210050" cy="823912"/>
          </a:xfrm>
        </p:spPr>
        <p:txBody>
          <a:bodyPr/>
          <a:lstStyle/>
          <a:p>
            <a:r>
              <a:rPr lang="en-US" dirty="0"/>
              <a:t>Order for continuation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0" dirty="0"/>
              <a:t>NPO</a:t>
            </a:r>
          </a:p>
          <a:p>
            <a:r>
              <a:rPr lang="en-US" b="0" dirty="0" err="1"/>
              <a:t>Recoed</a:t>
            </a:r>
            <a:r>
              <a:rPr lang="en-US" b="0" dirty="0"/>
              <a:t> V/S, I/O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4900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แนวทางการดูแลขณะคลอด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ผู้ป่วยที่ไม่ได้รับการรักษาด้วย </a:t>
            </a:r>
            <a:r>
              <a:rPr lang="en-US" dirty="0"/>
              <a:t>insulin</a:t>
            </a:r>
          </a:p>
          <a:p>
            <a:pPr lvl="1"/>
            <a:endParaRPr lang="th-TH" dirty="0"/>
          </a:p>
          <a:p>
            <a:r>
              <a:rPr lang="th-TH" dirty="0"/>
              <a:t>ผู้ป่วยที่รับการรักษาด้วย </a:t>
            </a:r>
            <a:r>
              <a:rPr lang="en-US" dirty="0"/>
              <a:t>insulin </a:t>
            </a: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66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ผู้ป่วยที่รับการรักษาด้วย </a:t>
            </a:r>
            <a:r>
              <a:rPr lang="en-US" dirty="0"/>
              <a:t>insulin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>
            <a:normAutofit/>
          </a:bodyPr>
          <a:lstStyle/>
          <a:p>
            <a:r>
              <a:rPr lang="th-TH" sz="3200" dirty="0"/>
              <a:t>อายุครรภ์ที่สมควรคลอด ควรพิจารณาให้คลอดหลังอายุครรภ์ 38 สัปดาห์ ไม่ควรเกิน 40 สัปดาห์ </a:t>
            </a:r>
          </a:p>
          <a:p>
            <a:r>
              <a:rPr lang="th-TH" sz="3200" dirty="0"/>
              <a:t>ควรพิจารณาให้คลอดโดยการผ่าตัดในกรณีที่ประเมินน้ำหนักทารกในครรภ์มากกว่า 4000 กรัม </a:t>
            </a:r>
          </a:p>
          <a:p>
            <a:r>
              <a:rPr lang="th-TH" sz="3200" dirty="0"/>
              <a:t>การดูแลในขณะคลอด ควรควบคุมระดับน้ำตาลในเลือดให้อยู่ในระดับปกติ คือ 70-120 </a:t>
            </a:r>
            <a:r>
              <a:rPr lang="en-US" sz="3200" dirty="0"/>
              <a:t>mg/</a:t>
            </a:r>
            <a:r>
              <a:rPr lang="en-US" sz="3200" dirty="0" err="1"/>
              <a:t>dL</a:t>
            </a:r>
            <a:r>
              <a:rPr lang="en-US" sz="3200" dirty="0"/>
              <a:t> </a:t>
            </a:r>
            <a:r>
              <a:rPr lang="th-TH" sz="3200" dirty="0"/>
              <a:t>ตลอดกระบวนการนัดผ่าตัดคลอด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762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history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ANC Laboratory investigation</a:t>
            </a:r>
          </a:p>
          <a:p>
            <a:pPr lvl="1"/>
            <a:r>
              <a:rPr lang="en-US" dirty="0"/>
              <a:t>Blood group :A Rh+</a:t>
            </a:r>
          </a:p>
          <a:p>
            <a:pPr lvl="1"/>
            <a:r>
              <a:rPr lang="en-US" dirty="0" err="1"/>
              <a:t>Hb</a:t>
            </a:r>
            <a:r>
              <a:rPr lang="en-US" dirty="0"/>
              <a:t>/</a:t>
            </a:r>
            <a:r>
              <a:rPr lang="en-US" dirty="0" err="1"/>
              <a:t>Hct</a:t>
            </a:r>
            <a:r>
              <a:rPr lang="en-US" dirty="0"/>
              <a:t> : 13.0/38.3</a:t>
            </a:r>
          </a:p>
          <a:p>
            <a:pPr lvl="1"/>
            <a:r>
              <a:rPr lang="en-US" dirty="0"/>
              <a:t>MCV : 81 </a:t>
            </a:r>
            <a:r>
              <a:rPr lang="en-US" dirty="0" err="1"/>
              <a:t>fL</a:t>
            </a:r>
            <a:endParaRPr lang="en-US" dirty="0"/>
          </a:p>
          <a:p>
            <a:pPr lvl="1"/>
            <a:r>
              <a:rPr lang="en-US" dirty="0"/>
              <a:t>DCIP : </a:t>
            </a:r>
            <a:r>
              <a:rPr lang="en-US" dirty="0" err="1"/>
              <a:t>Neg</a:t>
            </a:r>
            <a:r>
              <a:rPr lang="th-TH" dirty="0"/>
              <a:t> </a:t>
            </a:r>
          </a:p>
          <a:p>
            <a:pPr lvl="1"/>
            <a:r>
              <a:rPr lang="th-TH" dirty="0"/>
              <a:t>ไม่ได้ทำ</a:t>
            </a:r>
            <a:r>
              <a:rPr lang="en-US" dirty="0" err="1"/>
              <a:t>Hb</a:t>
            </a:r>
            <a:r>
              <a:rPr lang="en-US" dirty="0"/>
              <a:t> typing </a:t>
            </a:r>
            <a:r>
              <a:rPr lang="th-TH" dirty="0"/>
              <a:t>เนื่องจากผลเลือดเป็นปกติ</a:t>
            </a:r>
          </a:p>
          <a:p>
            <a:pPr lvl="1"/>
            <a:r>
              <a:rPr lang="en-US" dirty="0"/>
              <a:t>Serology : VDRL non reactive</a:t>
            </a:r>
          </a:p>
          <a:p>
            <a:pPr marL="0" indent="0">
              <a:buNone/>
            </a:pPr>
            <a:r>
              <a:rPr lang="en-US" dirty="0"/>
              <a:t>	      	 anti HIV negative</a:t>
            </a:r>
          </a:p>
          <a:p>
            <a:pPr marL="0" indent="0">
              <a:buNone/>
            </a:pPr>
            <a:r>
              <a:rPr lang="en-US" dirty="0"/>
              <a:t>	      	 </a:t>
            </a:r>
            <a:r>
              <a:rPr lang="en-US" dirty="0" err="1"/>
              <a:t>HBsAg</a:t>
            </a:r>
            <a:r>
              <a:rPr lang="en-US" dirty="0"/>
              <a:t> negative</a:t>
            </a:r>
          </a:p>
          <a:p>
            <a:pPr lvl="1"/>
            <a:r>
              <a:rPr lang="th-TH" dirty="0"/>
              <a:t>สรุปว่าไม่มีการติดเชื้อซิฟิลิส </a:t>
            </a:r>
            <a:r>
              <a:rPr lang="th-TH" dirty="0" err="1"/>
              <a:t>ไวรัส</a:t>
            </a:r>
            <a:r>
              <a:rPr lang="th-TH" dirty="0"/>
              <a:t>ตับอักเสบบี และ</a:t>
            </a:r>
            <a:r>
              <a:rPr lang="en-US" dirty="0"/>
              <a:t>HIV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170750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กรณีนัดมาผ่าคลอด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งดอาหารและน้ำดื่มหลังเที่ยงคืนก่อนวันผ่าตัดคลอด </a:t>
            </a:r>
          </a:p>
          <a:p>
            <a:r>
              <a:rPr lang="th-TH" dirty="0"/>
              <a:t>ควรพิจารณาผ่าตัดช่วงเช้า </a:t>
            </a:r>
          </a:p>
          <a:p>
            <a:r>
              <a:rPr lang="th-TH" dirty="0"/>
              <a:t>งด</a:t>
            </a:r>
            <a:r>
              <a:rPr lang="en-US" dirty="0"/>
              <a:t>insulin</a:t>
            </a:r>
            <a:r>
              <a:rPr lang="th-TH" dirty="0"/>
              <a:t>มื้อเช้าของวันผ่าตัดคลอด </a:t>
            </a:r>
          </a:p>
          <a:p>
            <a:r>
              <a:rPr lang="th-TH" dirty="0"/>
              <a:t>ตรวจหาระดับน้ำตาล (</a:t>
            </a:r>
            <a:r>
              <a:rPr lang="en-US" dirty="0"/>
              <a:t>FBS) </a:t>
            </a:r>
            <a:r>
              <a:rPr lang="th-TH" dirty="0"/>
              <a:t>เช้าวันผ่าตัด </a:t>
            </a:r>
          </a:p>
          <a:p>
            <a:r>
              <a:rPr lang="th-TH" dirty="0"/>
              <a:t>ให้สารน้ำทดแทนเป็น </a:t>
            </a:r>
            <a:r>
              <a:rPr lang="en-US" dirty="0"/>
              <a:t>Lactated Ringer’s Solution </a:t>
            </a:r>
            <a:r>
              <a:rPr lang="th-TH" dirty="0"/>
              <a:t>หรือ </a:t>
            </a:r>
            <a:r>
              <a:rPr lang="en-US" dirty="0"/>
              <a:t>Normal Saline Solution </a:t>
            </a:r>
            <a:r>
              <a:rPr lang="th-TH" dirty="0"/>
              <a:t>ที่ ปราศจากน้ำตาล </a:t>
            </a:r>
          </a:p>
          <a:p>
            <a:r>
              <a:rPr lang="th-TH" dirty="0"/>
              <a:t>ตรวจหาระดับน้ำตาลเป็นระยะๆ (</a:t>
            </a:r>
            <a:r>
              <a:rPr lang="en-US" dirty="0"/>
              <a:t>DTX) </a:t>
            </a:r>
            <a:r>
              <a:rPr lang="th-TH" dirty="0"/>
              <a:t>ทุก 1-2 ชั่วโมง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787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กรณีคลอดทางช่องคลอด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IV fluid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h-TH" sz="2800" dirty="0">
                <a:latin typeface="Browallia New" pitchFamily="34" charset="-34"/>
                <a:cs typeface="Browallia New" pitchFamily="34" charset="-34"/>
              </a:rPr>
              <a:t>ตรวจ </a:t>
            </a:r>
            <a:r>
              <a:rPr lang="en-US" sz="2800" dirty="0">
                <a:latin typeface="Browallia New" pitchFamily="34" charset="-34"/>
                <a:cs typeface="Browallia New" pitchFamily="34" charset="-34"/>
              </a:rPr>
              <a:t>FBS </a:t>
            </a:r>
            <a:r>
              <a:rPr lang="th-TH" sz="2800" dirty="0">
                <a:latin typeface="Browallia New" pitchFamily="34" charset="-34"/>
                <a:cs typeface="Browallia New" pitchFamily="34" charset="-34"/>
              </a:rPr>
              <a:t>ก่อนให้สารน้ำ</a:t>
            </a:r>
          </a:p>
          <a:p>
            <a:pPr lvl="1"/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FBS &lt; 70 mg/</a:t>
            </a:r>
            <a:r>
              <a:rPr lang="en-US" sz="2400" dirty="0" err="1">
                <a:latin typeface="Browallia New" pitchFamily="34" charset="-34"/>
                <a:cs typeface="Browallia New" pitchFamily="34" charset="-34"/>
              </a:rPr>
              <a:t>dL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ให้ 5%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Dextrose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ในอัตรา 100 – 120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mL/</a:t>
            </a:r>
            <a:r>
              <a:rPr lang="en-US" sz="2400" dirty="0" err="1">
                <a:latin typeface="Browallia New" pitchFamily="34" charset="-34"/>
                <a:cs typeface="Browallia New" pitchFamily="34" charset="-34"/>
              </a:rPr>
              <a:t>hr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FBS &gt; 70 mg/</a:t>
            </a:r>
            <a:r>
              <a:rPr lang="en-US" sz="2400" dirty="0" err="1">
                <a:latin typeface="Browallia New" pitchFamily="34" charset="-34"/>
                <a:cs typeface="Browallia New" pitchFamily="34" charset="-34"/>
              </a:rPr>
              <a:t>dL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 .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ให้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normal saline</a:t>
            </a:r>
            <a:endParaRPr lang="en-US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ตรวจระดับน้ำตาลทุก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1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ชั่วโมงให้มีค่าประมาณ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100 mg/</a:t>
            </a:r>
            <a:r>
              <a:rPr lang="en-US" sz="2400" dirty="0" err="1">
                <a:latin typeface="Browallia New" pitchFamily="34" charset="-34"/>
                <a:cs typeface="Browallia New" pitchFamily="34" charset="-34"/>
              </a:rPr>
              <a:t>dL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h-TH" dirty="0"/>
              <a:t>สิ่งที่ต้องทำ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h-TH" dirty="0"/>
              <a:t>งดอาหารและน้ำดื่มหลังเที่ยงคืน</a:t>
            </a:r>
          </a:p>
          <a:p>
            <a:pPr lvl="1"/>
            <a:r>
              <a:rPr lang="th-TH" dirty="0"/>
              <a:t>ในกรณีคลอดฉุกเฉินหรือเข้าสู่ระยะคลอดให้อดอาหารตั้งแต่รับไว้</a:t>
            </a:r>
          </a:p>
          <a:p>
            <a:r>
              <a:rPr lang="th-TH" dirty="0"/>
              <a:t>งดฉีด</a:t>
            </a:r>
            <a:r>
              <a:rPr lang="en-US" dirty="0"/>
              <a:t> insulin </a:t>
            </a:r>
            <a:r>
              <a:rPr lang="th-TH" dirty="0"/>
              <a:t>ในมื้อเช้าก่อนวันกำหนดคลอดและตรวจ </a:t>
            </a:r>
            <a:r>
              <a:rPr lang="en-US" dirty="0"/>
              <a:t>FBS </a:t>
            </a: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054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แนวทางการดูแลหลังคลอด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th-TH" dirty="0"/>
              <a:t>แนะนำให้ตรวจซ้ำภายใน </a:t>
            </a:r>
            <a:r>
              <a:rPr lang="en-US" dirty="0"/>
              <a:t>6-8 </a:t>
            </a:r>
            <a:r>
              <a:rPr lang="th-TH" dirty="0"/>
              <a:t>สัปดาห์หลังคลอด ด้วย </a:t>
            </a:r>
            <a:r>
              <a:rPr lang="en-US" dirty="0"/>
              <a:t>75 g OGTTFBS &gt; 126 mg/</a:t>
            </a:r>
            <a:r>
              <a:rPr lang="en-US" dirty="0" err="1"/>
              <a:t>dL</a:t>
            </a:r>
            <a:r>
              <a:rPr lang="en-US" dirty="0"/>
              <a:t> 2 </a:t>
            </a:r>
            <a:r>
              <a:rPr lang="en-US" dirty="0" err="1"/>
              <a:t>hr</a:t>
            </a:r>
            <a:r>
              <a:rPr lang="en-US" dirty="0"/>
              <a:t>-PPG &gt; 200 mg/</a:t>
            </a:r>
            <a:r>
              <a:rPr lang="en-US" dirty="0" err="1"/>
              <a:t>dL</a:t>
            </a:r>
            <a:endParaRPr lang="en-US" dirty="0"/>
          </a:p>
          <a:p>
            <a:r>
              <a:rPr lang="th-TH" dirty="0"/>
              <a:t>ถ้าปกติให้ตรวจคัดกรองอย่างน้อยทุก </a:t>
            </a:r>
            <a:r>
              <a:rPr lang="en-US" dirty="0"/>
              <a:t>3 </a:t>
            </a:r>
            <a:r>
              <a:rPr lang="th-TH" dirty="0"/>
              <a:t>ปี</a:t>
            </a:r>
          </a:p>
          <a:p>
            <a:r>
              <a:rPr lang="th-TH" dirty="0"/>
              <a:t>ถ้าระหว่างตั้งครรภ์</a:t>
            </a:r>
            <a:r>
              <a:rPr lang="en-US" dirty="0">
                <a:sym typeface="Wingdings" pitchFamily="2" charset="2"/>
              </a:rPr>
              <a:t>FBS &gt; 130 mg/</a:t>
            </a:r>
            <a:r>
              <a:rPr lang="en-US" dirty="0" err="1">
                <a:sym typeface="Wingdings" pitchFamily="2" charset="2"/>
              </a:rPr>
              <a:t>dL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lvl="1"/>
            <a:r>
              <a:rPr lang="th-TH" dirty="0">
                <a:sym typeface="Wingdings" pitchFamily="2" charset="2"/>
              </a:rPr>
              <a:t>ร้อยละ </a:t>
            </a:r>
            <a:r>
              <a:rPr lang="en-US" dirty="0">
                <a:sym typeface="Wingdings" pitchFamily="2" charset="2"/>
              </a:rPr>
              <a:t>86  overt DM</a:t>
            </a:r>
          </a:p>
          <a:p>
            <a:pPr lvl="1"/>
            <a:r>
              <a:rPr lang="th-TH" dirty="0">
                <a:sym typeface="Wingdings" pitchFamily="2" charset="2"/>
              </a:rPr>
              <a:t>ร้อยละ </a:t>
            </a:r>
            <a:r>
              <a:rPr lang="en-US" dirty="0">
                <a:sym typeface="Wingdings" pitchFamily="2" charset="2"/>
              </a:rPr>
              <a:t>40  </a:t>
            </a:r>
            <a:r>
              <a:rPr lang="th-TH" dirty="0">
                <a:sym typeface="Wingdings" pitchFamily="2" charset="2"/>
              </a:rPr>
              <a:t>เป็นซ้ำในครรภ์ต่อมา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071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th-TH" dirty="0"/>
              <a:t>แนวทางการดูแลหลังคลอด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ภาวะโภชนาการ </a:t>
            </a:r>
            <a:endParaRPr lang="en-US" b="1" u="sng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dirty="0">
                <a:latin typeface="Browallia New" pitchFamily="34" charset="-34"/>
                <a:cs typeface="Browallia New" pitchFamily="34" charset="-34"/>
              </a:rPr>
              <a:t>ควรเพิ่มพลังงานให้มากกว่าก่อนคลอดบุตรอีกประมาณ 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5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00 กิโล</a:t>
            </a:r>
            <a:r>
              <a:rPr lang="th-TH" dirty="0" err="1">
                <a:latin typeface="Browallia New" pitchFamily="34" charset="-34"/>
                <a:cs typeface="Browallia New" pitchFamily="34" charset="-34"/>
              </a:rPr>
              <a:t>แคลอ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รี่ เพื่อรองรับการให้นมมารดา </a:t>
            </a:r>
          </a:p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การใช้ยา</a:t>
            </a:r>
            <a:r>
              <a:rPr lang="en-US" b="1" u="sng" dirty="0">
                <a:latin typeface="Browallia New" pitchFamily="34" charset="-34"/>
                <a:cs typeface="Browallia New" pitchFamily="34" charset="-34"/>
              </a:rPr>
              <a:t>Insulin</a:t>
            </a:r>
          </a:p>
          <a:p>
            <a:pPr lvl="1"/>
            <a:r>
              <a:rPr lang="en-US" dirty="0">
                <a:latin typeface="Browallia New" pitchFamily="34" charset="-34"/>
                <a:cs typeface="Browallia New" pitchFamily="34" charset="-34"/>
              </a:rPr>
              <a:t>Gestational DM class A2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ให้งดการให้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insulin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หลังคลอด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 </a:t>
            </a:r>
            <a:endParaRPr lang="en-US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en-US" dirty="0">
                <a:latin typeface="Browallia New" pitchFamily="34" charset="-34"/>
                <a:cs typeface="Browallia New" pitchFamily="34" charset="-34"/>
              </a:rPr>
              <a:t>Overt DM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ไม่มีความจำเป็นต้องให้อินสุ</a:t>
            </a:r>
            <a:r>
              <a:rPr lang="th-TH" dirty="0" err="1">
                <a:latin typeface="Browallia New" pitchFamily="34" charset="-34"/>
                <a:cs typeface="Browallia New" pitchFamily="34" charset="-34"/>
              </a:rPr>
              <a:t>ลิน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ใน 24 ชั่วโมงแรกหลังคลอด </a:t>
            </a:r>
          </a:p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การให้น้ำนมมารดา </a:t>
            </a:r>
            <a:endParaRPr lang="en-US" b="1" u="sng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dirty="0">
                <a:latin typeface="Browallia New" pitchFamily="34" charset="-34"/>
                <a:cs typeface="Browallia New" pitchFamily="34" charset="-34"/>
              </a:rPr>
              <a:t>ควรส่งเสริมการให้น้ำนมมารดา </a:t>
            </a:r>
          </a:p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ภาวะแทรกซ้อนอื่นๆ </a:t>
            </a:r>
            <a:endParaRPr lang="en-US" b="1" u="sng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dirty="0">
                <a:latin typeface="Browallia New" pitchFamily="34" charset="-34"/>
                <a:cs typeface="Browallia New" pitchFamily="34" charset="-34"/>
              </a:rPr>
              <a:t>ควรเฝ้าระวังภาวะแทรกซ้อนที่อาจเกิดขึ้นได้ เช่น ภาวะตกเลือด การติดเชื้อ </a:t>
            </a:r>
          </a:p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การดูแลตนเอง </a:t>
            </a:r>
            <a:endParaRPr lang="en-US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dirty="0">
                <a:latin typeface="Browallia New" pitchFamily="34" charset="-34"/>
                <a:cs typeface="Browallia New" pitchFamily="34" charset="-34"/>
              </a:rPr>
              <a:t>เน้นให้เห็นความสำคัญของการควบคุม</a:t>
            </a:r>
            <a:r>
              <a:rPr lang="th-TH" dirty="0" err="1">
                <a:latin typeface="Browallia New" pitchFamily="34" charset="-34"/>
                <a:cs typeface="Browallia New" pitchFamily="34" charset="-34"/>
              </a:rPr>
              <a:t>น้ำา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หนักให้ใกล้เคียงกับก่อนตั้งครรภ์ </a:t>
            </a:r>
          </a:p>
          <a:p>
            <a:r>
              <a:rPr lang="th-TH" b="1" u="sng" dirty="0">
                <a:latin typeface="Browallia New" pitchFamily="34" charset="-34"/>
                <a:cs typeface="Browallia New" pitchFamily="34" charset="-34"/>
              </a:rPr>
              <a:t>การคุมกำเนิด </a:t>
            </a:r>
            <a:endParaRPr lang="en-US" b="1" u="sng" dirty="0">
              <a:latin typeface="Browallia New" pitchFamily="34" charset="-34"/>
              <a:cs typeface="Browallia New" pitchFamily="34" charset="-34"/>
            </a:endParaRPr>
          </a:p>
          <a:p>
            <a:pPr lvl="1"/>
            <a:r>
              <a:rPr lang="th-TH" dirty="0">
                <a:latin typeface="Browallia New" pitchFamily="34" charset="-34"/>
                <a:cs typeface="Browallia New" pitchFamily="34" charset="-34"/>
              </a:rPr>
              <a:t>ควรหลีกเลี่ยงชนิดที่มี 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estrogen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สูง</a:t>
            </a:r>
            <a:endParaRPr lang="en-US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50633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Elderly </a:t>
            </a:r>
            <a:r>
              <a:rPr lang="en-US" dirty="0" err="1"/>
              <a:t>gravidarum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33" y="66028"/>
            <a:ext cx="1968534" cy="26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777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Elderly </a:t>
            </a:r>
            <a:r>
              <a:rPr lang="en-US" dirty="0" err="1"/>
              <a:t>gravidarum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 </a:t>
            </a:r>
            <a:r>
              <a:rPr lang="en-US" sz="3600" dirty="0"/>
              <a:t>Discussion</a:t>
            </a:r>
            <a:endParaRPr lang="th-TH" sz="3600" dirty="0"/>
          </a:p>
          <a:p>
            <a:pPr lvl="1"/>
            <a:r>
              <a:rPr lang="en-US" sz="3200" dirty="0"/>
              <a:t>Pregnancy complication</a:t>
            </a:r>
          </a:p>
          <a:p>
            <a:pPr lvl="2"/>
            <a:r>
              <a:rPr lang="en-US" sz="3200" dirty="0"/>
              <a:t>Maternal complication</a:t>
            </a:r>
          </a:p>
          <a:p>
            <a:pPr lvl="3"/>
            <a:r>
              <a:rPr lang="en-US" sz="2800" dirty="0"/>
              <a:t>GTH, GDM, PPH, Death</a:t>
            </a:r>
          </a:p>
          <a:p>
            <a:pPr lvl="2"/>
            <a:r>
              <a:rPr lang="en-US" sz="3200" dirty="0"/>
              <a:t>Fetal complication</a:t>
            </a:r>
          </a:p>
          <a:p>
            <a:pPr lvl="3"/>
            <a:r>
              <a:rPr lang="en-US" sz="2800" dirty="0"/>
              <a:t>Congenital anomaly, Preterm</a:t>
            </a:r>
          </a:p>
        </p:txBody>
      </p:sp>
    </p:spTree>
    <p:extLst>
      <p:ext uri="{BB962C8B-B14F-4D97-AF65-F5344CB8AC3E}">
        <p14:creationId xmlns:p14="http://schemas.microsoft.com/office/powerpoint/2010/main" val="42192315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Elderly </a:t>
            </a:r>
            <a:r>
              <a:rPr lang="en-US" dirty="0" err="1"/>
              <a:t>gravidarum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Management</a:t>
            </a:r>
          </a:p>
          <a:p>
            <a:pPr lvl="1" fontAlgn="base"/>
            <a:r>
              <a:rPr lang="en-US" dirty="0"/>
              <a:t>Antenatal screening for risk and complication</a:t>
            </a:r>
          </a:p>
          <a:p>
            <a:pPr lvl="2" fontAlgn="base"/>
            <a:r>
              <a:rPr lang="en-US" dirty="0"/>
              <a:t>Early ANC</a:t>
            </a:r>
          </a:p>
          <a:p>
            <a:pPr lvl="2" fontAlgn="base"/>
            <a:r>
              <a:rPr lang="en-US" dirty="0"/>
              <a:t>GDM, GHT, Thalassemia, Routine ANC</a:t>
            </a:r>
          </a:p>
          <a:p>
            <a:pPr lvl="2" fontAlgn="base"/>
            <a:r>
              <a:rPr lang="en-US" dirty="0"/>
              <a:t>Congenital anomaly screening esp. neural tube defect, chromosome abnormality</a:t>
            </a:r>
          </a:p>
          <a:p>
            <a:pPr lvl="2" fontAlgn="base"/>
            <a:r>
              <a:rPr lang="en-US" dirty="0"/>
              <a:t>Genetics counseling</a:t>
            </a:r>
          </a:p>
          <a:p>
            <a:pPr lvl="2" fontAlgn="base"/>
            <a:r>
              <a:rPr lang="en-US" dirty="0"/>
              <a:t>Advice method of fetal surveillance and method of labor</a:t>
            </a:r>
          </a:p>
        </p:txBody>
      </p:sp>
    </p:spTree>
    <p:extLst>
      <p:ext uri="{BB962C8B-B14F-4D97-AF65-F5344CB8AC3E}">
        <p14:creationId xmlns:p14="http://schemas.microsoft.com/office/powerpoint/2010/main" val="1023480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Obesity in pregnancy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33" y="66028"/>
            <a:ext cx="1968534" cy="26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210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 </a:t>
            </a:r>
            <a:r>
              <a:rPr lang="en-US" sz="3600" dirty="0"/>
              <a:t>Discussion</a:t>
            </a:r>
          </a:p>
          <a:p>
            <a:pPr lvl="1"/>
            <a:r>
              <a:rPr lang="en-US" sz="3200" dirty="0"/>
              <a:t>Antepartum</a:t>
            </a:r>
            <a:endParaRPr lang="th-TH" sz="3200" dirty="0"/>
          </a:p>
          <a:p>
            <a:pPr lvl="2"/>
            <a:r>
              <a:rPr lang="en-US" sz="3200" dirty="0"/>
              <a:t>Screening for risk and complication</a:t>
            </a:r>
          </a:p>
          <a:p>
            <a:pPr lvl="3"/>
            <a:r>
              <a:rPr lang="en-US" sz="2800" dirty="0"/>
              <a:t>GDM, GHT, CVS and Lung examination</a:t>
            </a:r>
          </a:p>
          <a:p>
            <a:pPr lvl="3"/>
            <a:r>
              <a:rPr lang="en-US" sz="2800" dirty="0"/>
              <a:t>Associate congenital anomaly</a:t>
            </a:r>
          </a:p>
          <a:p>
            <a:pPr lvl="3"/>
            <a:r>
              <a:rPr lang="en-US" sz="2800" dirty="0"/>
              <a:t>Fetal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3267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 </a:t>
            </a:r>
            <a:r>
              <a:rPr lang="en-US" sz="3600" dirty="0"/>
              <a:t>Discussion</a:t>
            </a:r>
          </a:p>
          <a:p>
            <a:pPr lvl="1"/>
            <a:r>
              <a:rPr lang="en-US" sz="3200" dirty="0" err="1"/>
              <a:t>Intrapartum</a:t>
            </a:r>
            <a:r>
              <a:rPr lang="en-US" sz="3200" dirty="0"/>
              <a:t> </a:t>
            </a:r>
            <a:endParaRPr lang="th-TH" sz="3200" dirty="0"/>
          </a:p>
          <a:p>
            <a:pPr lvl="2"/>
            <a:r>
              <a:rPr lang="en-US" sz="3200" dirty="0"/>
              <a:t>CPD due to </a:t>
            </a:r>
            <a:r>
              <a:rPr lang="en-US" sz="3200" dirty="0" err="1"/>
              <a:t>macrosomia</a:t>
            </a:r>
            <a:r>
              <a:rPr lang="en-US" sz="3200" dirty="0"/>
              <a:t>, abnormal presentation/lie</a:t>
            </a:r>
          </a:p>
          <a:p>
            <a:pPr lvl="2"/>
            <a:r>
              <a:rPr lang="en-US" sz="3200" dirty="0"/>
              <a:t>Labor pain</a:t>
            </a:r>
          </a:p>
          <a:p>
            <a:pPr lvl="2"/>
            <a:r>
              <a:rPr lang="en-US" sz="3200" dirty="0"/>
              <a:t>Birth injury</a:t>
            </a:r>
          </a:p>
        </p:txBody>
      </p:sp>
    </p:spTree>
    <p:extLst>
      <p:ext uri="{BB962C8B-B14F-4D97-AF65-F5344CB8AC3E}">
        <p14:creationId xmlns:p14="http://schemas.microsoft.com/office/powerpoint/2010/main" val="290041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history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น้ำหนักก่อนตั้งครรภ์ </a:t>
            </a:r>
            <a:r>
              <a:rPr lang="en-US" dirty="0"/>
              <a:t>95 kg. </a:t>
            </a:r>
            <a:r>
              <a:rPr lang="th-TH" dirty="0"/>
              <a:t>ส่วนสูง  </a:t>
            </a:r>
            <a:r>
              <a:rPr lang="en-US" dirty="0"/>
              <a:t>155 cm. </a:t>
            </a:r>
            <a:r>
              <a:rPr lang="en-US" dirty="0">
                <a:sym typeface="Wingdings" pitchFamily="2" charset="2"/>
              </a:rPr>
              <a:t> BMI 39.5</a:t>
            </a:r>
          </a:p>
          <a:p>
            <a:r>
              <a:rPr lang="th-TH" dirty="0">
                <a:sym typeface="Wingdings" pitchFamily="2" charset="2"/>
              </a:rPr>
              <a:t>น้ำหนักขณะนี้ </a:t>
            </a:r>
            <a:r>
              <a:rPr lang="en-US" dirty="0">
                <a:sym typeface="Wingdings" pitchFamily="2" charset="2"/>
              </a:rPr>
              <a:t>107 kg. </a:t>
            </a:r>
          </a:p>
          <a:p>
            <a:r>
              <a:rPr lang="en-US" dirty="0">
                <a:sym typeface="Wingdings" pitchFamily="2" charset="2"/>
              </a:rPr>
              <a:t>Total weight gain 12 kg</a:t>
            </a:r>
          </a:p>
          <a:p>
            <a:r>
              <a:rPr lang="th-TH" dirty="0">
                <a:sym typeface="Wingdings" pitchFamily="2" charset="2"/>
              </a:rPr>
              <a:t>ได้รับ </a:t>
            </a:r>
            <a:r>
              <a:rPr lang="en-US" dirty="0">
                <a:sym typeface="Wingdings" pitchFamily="2" charset="2"/>
              </a:rPr>
              <a:t>TT vaccination </a:t>
            </a:r>
            <a:r>
              <a:rPr lang="th-TH" dirty="0">
                <a:sym typeface="Wingdings" pitchFamily="2" charset="2"/>
              </a:rPr>
              <a:t>ครบ </a:t>
            </a:r>
            <a:r>
              <a:rPr lang="en-US" dirty="0">
                <a:sym typeface="Wingdings" pitchFamily="2" charset="2"/>
              </a:rPr>
              <a:t>2</a:t>
            </a:r>
            <a:r>
              <a:rPr lang="th-TH" dirty="0">
                <a:sym typeface="Wingdings" pitchFamily="2" charset="2"/>
              </a:rPr>
              <a:t> เข็ม</a:t>
            </a:r>
          </a:p>
          <a:p>
            <a:pPr lvl="1"/>
            <a:r>
              <a:rPr lang="en-US" dirty="0">
                <a:sym typeface="Wingdings" pitchFamily="2" charset="2"/>
              </a:rPr>
              <a:t>TT1 : 9/9/58</a:t>
            </a:r>
          </a:p>
          <a:p>
            <a:pPr lvl="1"/>
            <a:r>
              <a:rPr lang="en-US" dirty="0">
                <a:sym typeface="Wingdings" pitchFamily="2" charset="2"/>
              </a:rPr>
              <a:t>TT2 : 7/10/58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138418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 </a:t>
            </a:r>
            <a:r>
              <a:rPr lang="en-US" sz="4000" dirty="0"/>
              <a:t>Discussion</a:t>
            </a:r>
          </a:p>
          <a:p>
            <a:pPr lvl="1"/>
            <a:r>
              <a:rPr lang="en-US" sz="3600" dirty="0"/>
              <a:t>Postpartum </a:t>
            </a:r>
            <a:endParaRPr lang="th-TH" sz="3600" dirty="0"/>
          </a:p>
          <a:p>
            <a:pPr lvl="2"/>
            <a:r>
              <a:rPr lang="en-US" sz="3600" dirty="0"/>
              <a:t>Bleeding : PPH</a:t>
            </a:r>
          </a:p>
          <a:p>
            <a:pPr lvl="2"/>
            <a:r>
              <a:rPr lang="en-US" sz="3600" dirty="0"/>
              <a:t>Infection</a:t>
            </a:r>
          </a:p>
        </p:txBody>
      </p:sp>
    </p:spTree>
    <p:extLst>
      <p:ext uri="{BB962C8B-B14F-4D97-AF65-F5344CB8AC3E}">
        <p14:creationId xmlns:p14="http://schemas.microsoft.com/office/powerpoint/2010/main" val="1494719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5486400"/>
            <a:ext cx="8077200" cy="762000"/>
          </a:xfrm>
        </p:spPr>
        <p:txBody>
          <a:bodyPr/>
          <a:lstStyle/>
          <a:p>
            <a:r>
              <a:rPr lang="en-US" sz="3600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46681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history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ANC risk</a:t>
            </a:r>
          </a:p>
          <a:p>
            <a:pPr lvl="1"/>
            <a:r>
              <a:rPr lang="en-US" dirty="0"/>
              <a:t>Risk for GDM</a:t>
            </a:r>
          </a:p>
          <a:p>
            <a:pPr lvl="1"/>
            <a:r>
              <a:rPr lang="en-US" dirty="0"/>
              <a:t>Elderly </a:t>
            </a:r>
            <a:r>
              <a:rPr lang="en-US" dirty="0" err="1"/>
              <a:t>gravidarum</a:t>
            </a:r>
            <a:endParaRPr lang="en-US" dirty="0"/>
          </a:p>
          <a:p>
            <a:pPr lvl="1"/>
            <a:r>
              <a:rPr lang="en-US" dirty="0"/>
              <a:t>Obesity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7032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631295"/>
              </p:ext>
            </p:extLst>
          </p:nvPr>
        </p:nvGraphicFramePr>
        <p:xfrm>
          <a:off x="34636" y="1"/>
          <a:ext cx="9144007" cy="68879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777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39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9296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Date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GA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FH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Presentation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FM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FHR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WT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BP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Urine pro/sug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edema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treatment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F/U</a:t>
                      </a:r>
                      <a:endParaRPr lang="th-TH" sz="11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77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2/6/58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9w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1/3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&gt;SP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96.5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130/82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-/-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+1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OB Ultra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sound 1</a:t>
                      </a:r>
                      <a:r>
                        <a:rPr lang="en-US" sz="14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trimester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Blood Test 50g GCT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178mg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US" sz="14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ANC labs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Plan</a:t>
                      </a:r>
                      <a:r>
                        <a:rPr lang="en-US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th-TH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ครั้งหน้าฟังผล</a:t>
                      </a:r>
                      <a:r>
                        <a:rPr lang="en-US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lab,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นัดวัน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PND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หากจะทำ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2wks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77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3/6/58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9w1d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1/3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&gt;SP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96.6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136/71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-/-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 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ผล</a:t>
                      </a:r>
                      <a:r>
                        <a:rPr lang="th-TH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</a:t>
                      </a:r>
                      <a:r>
                        <a:rPr lang="en-US" sz="14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gOGTT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107,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238,178,117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Consult med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ฟังผล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lab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ครั้งหน้า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2wk</a:t>
                      </a:r>
                      <a:endParaRPr lang="en-US" sz="1400" baseline="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6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17/6/58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11w</a:t>
                      </a:r>
                    </a:p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1d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2/3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&gt;SP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96.4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126/71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-/-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แจ้งผล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lab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แก่ผู้ป่วย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5w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27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22/7/58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16w</a:t>
                      </a:r>
                    </a:p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1d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2/3</a:t>
                      </a:r>
                      <a:b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&gt;SP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98.6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128/79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-/-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Advice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ทานอาหารให้มากขึ้น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Plan</a:t>
                      </a:r>
                      <a:r>
                        <a:rPr lang="en-US" sz="14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ทำ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amniocentesis</a:t>
                      </a:r>
                      <a:endParaRPr lang="th-TH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1w+amniocentesis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39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trimester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จากประวัติการฝากครรภ์ ทั้งหมด</a:t>
            </a:r>
            <a:r>
              <a:rPr lang="en-US" dirty="0"/>
              <a:t>12</a:t>
            </a:r>
            <a:r>
              <a:rPr lang="th-TH" dirty="0"/>
              <a:t>ครั้ง ที่โรงพยาบาลศูนย์การแพทย์ฯ</a:t>
            </a:r>
          </a:p>
          <a:p>
            <a:endParaRPr lang="th-TH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Trimester : </a:t>
            </a:r>
            <a:r>
              <a:rPr lang="th-TH" dirty="0"/>
              <a:t>ฝากครรภ์ครั้งแรกเมื่ออายุครรภ์ </a:t>
            </a:r>
            <a:r>
              <a:rPr lang="en-US" dirty="0"/>
              <a:t>10weeks</a:t>
            </a:r>
          </a:p>
          <a:p>
            <a:r>
              <a:rPr lang="th-TH" dirty="0"/>
              <a:t>ผลเจาะเลือดจาก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ANC Lab</a:t>
            </a:r>
          </a:p>
          <a:p>
            <a:r>
              <a:rPr lang="en-US" dirty="0"/>
              <a:t>Blood group :A Rh+</a:t>
            </a:r>
          </a:p>
          <a:p>
            <a:r>
              <a:rPr lang="en-US" dirty="0" err="1"/>
              <a:t>Hb</a:t>
            </a:r>
            <a:r>
              <a:rPr lang="en-US" dirty="0"/>
              <a:t>/</a:t>
            </a:r>
            <a:r>
              <a:rPr lang="en-US" dirty="0" err="1"/>
              <a:t>Hct</a:t>
            </a:r>
            <a:r>
              <a:rPr lang="en-US" dirty="0"/>
              <a:t> : 13.0/38.3</a:t>
            </a:r>
          </a:p>
          <a:p>
            <a:r>
              <a:rPr lang="en-US" dirty="0"/>
              <a:t>MCV : 81 </a:t>
            </a:r>
            <a:r>
              <a:rPr lang="en-US" dirty="0" err="1"/>
              <a:t>fL</a:t>
            </a:r>
            <a:endParaRPr lang="en-US" dirty="0"/>
          </a:p>
          <a:p>
            <a:r>
              <a:rPr lang="en-US" dirty="0"/>
              <a:t>DCIP : </a:t>
            </a:r>
            <a:r>
              <a:rPr lang="en-US" dirty="0" err="1"/>
              <a:t>Neg</a:t>
            </a:r>
            <a:r>
              <a:rPr lang="th-TH" dirty="0"/>
              <a:t> </a:t>
            </a:r>
          </a:p>
          <a:p>
            <a:r>
              <a:rPr lang="th-TH" dirty="0"/>
              <a:t>ไม่ได้ทำ</a:t>
            </a:r>
            <a:r>
              <a:rPr lang="en-US" dirty="0" err="1"/>
              <a:t>Hb</a:t>
            </a:r>
            <a:r>
              <a:rPr lang="en-US" dirty="0"/>
              <a:t> typing </a:t>
            </a:r>
            <a:r>
              <a:rPr lang="th-TH" dirty="0"/>
              <a:t>เนื่องจากผลเลือดเป็นปกติ</a:t>
            </a:r>
          </a:p>
          <a:p>
            <a:r>
              <a:rPr lang="en-US" dirty="0"/>
              <a:t>Serology : VDRL non reactive</a:t>
            </a:r>
          </a:p>
          <a:p>
            <a:r>
              <a:rPr lang="en-US" dirty="0"/>
              <a:t>	       anti HIV negative</a:t>
            </a:r>
          </a:p>
          <a:p>
            <a:r>
              <a:rPr lang="en-US" dirty="0"/>
              <a:t>	       </a:t>
            </a:r>
            <a:r>
              <a:rPr lang="en-US" dirty="0" err="1"/>
              <a:t>HBsAg</a:t>
            </a:r>
            <a:r>
              <a:rPr lang="en-US" dirty="0"/>
              <a:t> negative</a:t>
            </a:r>
          </a:p>
          <a:p>
            <a:r>
              <a:rPr lang="th-TH" dirty="0"/>
              <a:t>สรุปว่าไม่มีการติดเชื้อซิฟิลิส </a:t>
            </a:r>
            <a:r>
              <a:rPr lang="th-TH" dirty="0" err="1"/>
              <a:t>ไวรัส</a:t>
            </a:r>
            <a:r>
              <a:rPr lang="th-TH" dirty="0"/>
              <a:t>ตับอักเสบบี และ</a:t>
            </a:r>
            <a:r>
              <a:rPr lang="en-US" dirty="0"/>
              <a:t>HIV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60720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714356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chemeClr val="tx2">
                    <a:lumMod val="50000"/>
                  </a:schemeClr>
                </a:solidFill>
              </a:rPr>
              <a:t>ผล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ultrasound 1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trimester 2/6/258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Correct GA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</a:rPr>
              <a:t>จาก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10week6days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 8 week 6days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FHS positive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FM positive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: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ยังไม่พบความผิดปกติ</a:t>
            </a:r>
          </a:p>
          <a:p>
            <a:endParaRPr lang="th-TH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มีน้ำหนักตัวลดลง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0.1kg 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ได้รับคำแนะนำให้รับประทานให้มากขึ้น</a:t>
            </a:r>
          </a:p>
          <a:p>
            <a:endParaRPr lang="th-TH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-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จากการที่ผู้ป่วยมีอายุมากกว่า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35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ปี จึงแนะนำให้ทำ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prenatal diagnosis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โดยการทำ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amniocentesis</a:t>
            </a:r>
            <a:endParaRPr lang="th-TH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sym typeface="Wingdings" pitchFamily="2" charset="2"/>
            </a:endParaRPr>
          </a:p>
          <a:p>
            <a:br>
              <a:rPr lang="en-US" sz="24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</a:b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th-TH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90520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1">
      <a:dk1>
        <a:srgbClr val="A8BABC"/>
      </a:dk1>
      <a:lt1>
        <a:srgbClr val="FFFFFF"/>
      </a:lt1>
      <a:dk2>
        <a:srgbClr val="19528B"/>
      </a:dk2>
      <a:lt2>
        <a:srgbClr val="777777"/>
      </a:lt2>
      <a:accent1>
        <a:srgbClr val="2C3764"/>
      </a:accent1>
      <a:accent2>
        <a:srgbClr val="39B3C3"/>
      </a:accent2>
      <a:accent3>
        <a:srgbClr val="FFFFFF"/>
      </a:accent3>
      <a:accent4>
        <a:srgbClr val="8F9EA0"/>
      </a:accent4>
      <a:accent5>
        <a:srgbClr val="ACAEB8"/>
      </a:accent5>
      <a:accent6>
        <a:srgbClr val="33A2B0"/>
      </a:accent6>
      <a:hlink>
        <a:srgbClr val="2364AB"/>
      </a:hlink>
      <a:folHlink>
        <a:srgbClr val="99A0B3"/>
      </a:folHlink>
    </a:clrScheme>
    <a:fontScheme name="Ma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aple 1">
        <a:dk1>
          <a:srgbClr val="A8BABC"/>
        </a:dk1>
        <a:lt1>
          <a:srgbClr val="FFFFFF"/>
        </a:lt1>
        <a:dk2>
          <a:srgbClr val="19528B"/>
        </a:dk2>
        <a:lt2>
          <a:srgbClr val="777777"/>
        </a:lt2>
        <a:accent1>
          <a:srgbClr val="2C3764"/>
        </a:accent1>
        <a:accent2>
          <a:srgbClr val="39B3C3"/>
        </a:accent2>
        <a:accent3>
          <a:srgbClr val="FFFFFF"/>
        </a:accent3>
        <a:accent4>
          <a:srgbClr val="8F9EA0"/>
        </a:accent4>
        <a:accent5>
          <a:srgbClr val="ACAEB8"/>
        </a:accent5>
        <a:accent6>
          <a:srgbClr val="33A2B0"/>
        </a:accent6>
        <a:hlink>
          <a:srgbClr val="2364AB"/>
        </a:hlink>
        <a:folHlink>
          <a:srgbClr val="99A0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2">
        <a:dk1>
          <a:srgbClr val="B8AF5A"/>
        </a:dk1>
        <a:lt1>
          <a:srgbClr val="FFFFFF"/>
        </a:lt1>
        <a:dk2>
          <a:srgbClr val="726F00"/>
        </a:dk2>
        <a:lt2>
          <a:srgbClr val="B2B2B2"/>
        </a:lt2>
        <a:accent1>
          <a:srgbClr val="623F1C"/>
        </a:accent1>
        <a:accent2>
          <a:srgbClr val="93B75F"/>
        </a:accent2>
        <a:accent3>
          <a:srgbClr val="FFFFFF"/>
        </a:accent3>
        <a:accent4>
          <a:srgbClr val="9D954C"/>
        </a:accent4>
        <a:accent5>
          <a:srgbClr val="B7AFAB"/>
        </a:accent5>
        <a:accent6>
          <a:srgbClr val="85A655"/>
        </a:accent6>
        <a:hlink>
          <a:srgbClr val="557B9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3">
        <a:dk1>
          <a:srgbClr val="88B7E2"/>
        </a:dk1>
        <a:lt1>
          <a:srgbClr val="FFFFFF"/>
        </a:lt1>
        <a:dk2>
          <a:srgbClr val="3366CC"/>
        </a:dk2>
        <a:lt2>
          <a:srgbClr val="B2B2B2"/>
        </a:lt2>
        <a:accent1>
          <a:srgbClr val="244C88"/>
        </a:accent1>
        <a:accent2>
          <a:srgbClr val="51AB84"/>
        </a:accent2>
        <a:accent3>
          <a:srgbClr val="FFFFFF"/>
        </a:accent3>
        <a:accent4>
          <a:srgbClr val="739CC1"/>
        </a:accent4>
        <a:accent5>
          <a:srgbClr val="ACB2C3"/>
        </a:accent5>
        <a:accent6>
          <a:srgbClr val="499B77"/>
        </a:accent6>
        <a:hlink>
          <a:srgbClr val="5D35B7"/>
        </a:hlink>
        <a:folHlink>
          <a:srgbClr val="99A0B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051tgp_metal_silver</Template>
  <TotalTime>429</TotalTime>
  <Words>2339</Words>
  <Application>Microsoft Office PowerPoint</Application>
  <PresentationFormat>On-screen Show (4:3)</PresentationFormat>
  <Paragraphs>556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굴림</vt:lpstr>
      <vt:lpstr>Arial</vt:lpstr>
      <vt:lpstr>Browallia New</vt:lpstr>
      <vt:lpstr>Calibri</vt:lpstr>
      <vt:lpstr>CordiaUPC</vt:lpstr>
      <vt:lpstr>Times New Roman</vt:lpstr>
      <vt:lpstr>Verdana</vt:lpstr>
      <vt:lpstr>Wingdings</vt:lpstr>
      <vt:lpstr>Maple</vt:lpstr>
      <vt:lpstr>Case study 45</vt:lpstr>
      <vt:lpstr>History </vt:lpstr>
      <vt:lpstr>History </vt:lpstr>
      <vt:lpstr>ANC history</vt:lpstr>
      <vt:lpstr>ANC history</vt:lpstr>
      <vt:lpstr>ANC history</vt:lpstr>
      <vt:lpstr>PowerPoint Presentation</vt:lpstr>
      <vt:lpstr>1st trimester</vt:lpstr>
      <vt:lpstr>PowerPoint Presentation</vt:lpstr>
      <vt:lpstr>PowerPoint Presentation</vt:lpstr>
      <vt:lpstr>PowerPoint Presentation</vt:lpstr>
      <vt:lpstr>2nd trimester</vt:lpstr>
      <vt:lpstr>PowerPoint Presentation</vt:lpstr>
      <vt:lpstr>3rd trimester</vt:lpstr>
      <vt:lpstr>3rd trimester</vt:lpstr>
      <vt:lpstr>PowerPoint Presentation</vt:lpstr>
      <vt:lpstr>Physical examination</vt:lpstr>
      <vt:lpstr>Physical examination</vt:lpstr>
      <vt:lpstr>Discussion</vt:lpstr>
      <vt:lpstr>Diabetes Mellitus</vt:lpstr>
      <vt:lpstr>การเปลี่ยนแปลงในการใช้พลังงานของการตั้งครรภ์ปกติ</vt:lpstr>
      <vt:lpstr>Type of Diabetes</vt:lpstr>
      <vt:lpstr>Screening and Diagnosis</vt:lpstr>
      <vt:lpstr>Screening and Diagnosis</vt:lpstr>
      <vt:lpstr>Screening and Diagnosis</vt:lpstr>
      <vt:lpstr>PowerPoint Presentation</vt:lpstr>
      <vt:lpstr>ผู้ป่วยรายนี้</vt:lpstr>
      <vt:lpstr>Maternal and Fetal effect</vt:lpstr>
      <vt:lpstr>Maternal and Fetal effect</vt:lpstr>
      <vt:lpstr>Maternal and Fetal effect</vt:lpstr>
      <vt:lpstr>Follow up OPD med</vt:lpstr>
      <vt:lpstr>Management</vt:lpstr>
      <vt:lpstr>แนวทางการควบคุมระดับน้ำตาล</vt:lpstr>
      <vt:lpstr>การควบคุมอาหาร</vt:lpstr>
      <vt:lpstr>Insulin therapy</vt:lpstr>
      <vt:lpstr>การดูแลขณะคลอดในผู้ป่วยรายนี้</vt:lpstr>
      <vt:lpstr>การดูแลขณะคลอดในผู้ป่วยรายนี้</vt:lpstr>
      <vt:lpstr>แนวทางการดูแลขณะคลอด</vt:lpstr>
      <vt:lpstr>ผู้ป่วยที่รับการรักษาด้วย insulin </vt:lpstr>
      <vt:lpstr>กรณีนัดมาผ่าคลอด</vt:lpstr>
      <vt:lpstr>กรณีคลอดทางช่องคลอด</vt:lpstr>
      <vt:lpstr>แนวทางการดูแลหลังคลอด</vt:lpstr>
      <vt:lpstr>แนวทางการดูแลหลังคลอด</vt:lpstr>
      <vt:lpstr>Elderly gravidarum</vt:lpstr>
      <vt:lpstr>Elderly gravidarum</vt:lpstr>
      <vt:lpstr>Elderly gravidarum</vt:lpstr>
      <vt:lpstr>Obesity in pregnancy</vt:lpstr>
      <vt:lpstr>Obesity in pregnancy</vt:lpstr>
      <vt:lpstr>Obesity in pregnancy</vt:lpstr>
      <vt:lpstr>Obesity in pregnancy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Pawin PPP</cp:lastModifiedBy>
  <cp:revision>24</cp:revision>
  <dcterms:created xsi:type="dcterms:W3CDTF">2015-12-29T13:23:35Z</dcterms:created>
  <dcterms:modified xsi:type="dcterms:W3CDTF">2016-10-27T07:15:34Z</dcterms:modified>
</cp:coreProperties>
</file>