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5" r:id="rId5"/>
    <p:sldId id="271" r:id="rId6"/>
    <p:sldId id="266" r:id="rId7"/>
    <p:sldId id="261" r:id="rId8"/>
    <p:sldId id="272" r:id="rId9"/>
    <p:sldId id="273" r:id="rId10"/>
    <p:sldId id="274" r:id="rId11"/>
    <p:sldId id="278" r:id="rId12"/>
    <p:sldId id="279" r:id="rId13"/>
    <p:sldId id="280" r:id="rId14"/>
    <p:sldId id="281" r:id="rId15"/>
    <p:sldId id="282" r:id="rId16"/>
    <p:sldId id="283" r:id="rId17"/>
    <p:sldId id="275" r:id="rId18"/>
    <p:sldId id="276" r:id="rId19"/>
    <p:sldId id="277" r:id="rId20"/>
    <p:sldId id="284" r:id="rId21"/>
    <p:sldId id="286" r:id="rId22"/>
    <p:sldId id="288" r:id="rId23"/>
    <p:sldId id="285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1" d="100"/>
        <a:sy n="3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96848-BECC-414F-B2FE-7BC5361859DD}" type="datetimeFigureOut">
              <a:rPr lang="th-TH" smtClean="0"/>
              <a:t>27/10/59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AF953-219E-4DB5-BA74-06D152BA1BF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5BCC7-F7A5-40BD-88A0-4E7B4B8BA7EB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059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F907-DA37-4A7A-8AFD-37516AA96C16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568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3034-4D46-4B75-989D-9149273A6C77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75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AC5BB-64A5-4D14-92F7-DCECFE4E19D5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315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49EE-BB78-4F8B-B587-C7778B8E9905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13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7982-6280-494E-934D-6A9D96E5EE85}" type="datetime1">
              <a:rPr lang="th-TH" smtClean="0"/>
              <a:t>27/10/59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552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3FB4-8ACA-48D8-8189-9E250A90B2BE}" type="datetime1">
              <a:rPr lang="th-TH" smtClean="0"/>
              <a:t>27/10/59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839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BDBB9-9410-4269-B2BA-FCAFA5F7E2C9}" type="datetime1">
              <a:rPr lang="th-TH" smtClean="0"/>
              <a:t>27/10/59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78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594D-C839-4F5C-8E47-2C5F94432269}" type="datetime1">
              <a:rPr lang="th-TH" smtClean="0"/>
              <a:t>27/10/59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07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F5D3-DC4A-42CB-B20F-6E045C8C2F40}" type="datetime1">
              <a:rPr lang="th-TH" smtClean="0"/>
              <a:t>27/10/59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903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94965-5F60-4458-A8C8-6CD9E96BD54F}" type="datetime1">
              <a:rPr lang="th-TH" smtClean="0"/>
              <a:t>27/10/59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910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6E5CD-C2F7-4E81-9E00-D1EA04BF13FB}" type="datetime1">
              <a:rPr lang="th-TH" smtClean="0"/>
              <a:t>27/10/59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F6F1C-7666-478D-A161-1D2C5580163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5418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3523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900" b="1" dirty="0">
                <a:latin typeface="Cordia New" pitchFamily="34" charset="-34"/>
                <a:cs typeface="Cordia New" pitchFamily="34" charset="-34"/>
              </a:rPr>
              <a:t>Case study 42</a:t>
            </a:r>
            <a:br>
              <a:rPr lang="en-US" dirty="0">
                <a:latin typeface="Cordia New" pitchFamily="34" charset="-34"/>
                <a:cs typeface="Cordia New" pitchFamily="34" charset="-34"/>
              </a:rPr>
            </a:br>
            <a:r>
              <a:rPr lang="en-US" dirty="0">
                <a:latin typeface="Cordia New" pitchFamily="34" charset="-34"/>
                <a:cs typeface="Cordia New" pitchFamily="34" charset="-34"/>
              </a:rPr>
              <a:t>Facilitator: Pawin Puapornpong</a:t>
            </a:r>
            <a:endParaRPr lang="th-TH" b="1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2285992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7959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8596" y="403235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Cordia New" pitchFamily="34" charset="-34"/>
                <a:cs typeface="Cordia New" pitchFamily="34" charset="-34"/>
              </a:rPr>
              <a:t>Non-pregnancy </a:t>
            </a:r>
            <a:r>
              <a:rPr lang="th-TH" sz="3600" dirty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600" dirty="0">
                <a:latin typeface="Cordia New" pitchFamily="34" charset="-34"/>
                <a:cs typeface="Cordia New" pitchFamily="34" charset="-34"/>
              </a:rPr>
              <a:t>continue</a:t>
            </a:r>
            <a:r>
              <a:rPr lang="th-TH" sz="3600" dirty="0">
                <a:latin typeface="Cordia New" pitchFamily="34" charset="-34"/>
                <a:cs typeface="Cordia New" pitchFamily="34" charset="-34"/>
              </a:rPr>
              <a:t>)</a:t>
            </a:r>
            <a:endParaRPr lang="en-US" sz="3600" dirty="0">
              <a:latin typeface="Cordia New" pitchFamily="34" charset="-34"/>
              <a:cs typeface="Cordia New" pitchFamily="34" charset="-34"/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i="1" dirty="0">
                <a:latin typeface="Cordia New" pitchFamily="34" charset="-34"/>
                <a:cs typeface="Cordia New" pitchFamily="34" charset="-34"/>
              </a:rPr>
              <a:t>Non structural : 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Coagulopathy 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Ovulatory dysfunction 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Endometriosis 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Iatrogenic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Non-specific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  <a:p>
            <a:pPr lvl="1"/>
            <a:endParaRPr lang="th-TH" sz="32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957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3357562"/>
            <a:ext cx="8572560" cy="1470025"/>
          </a:xfrm>
        </p:spPr>
        <p:txBody>
          <a:bodyPr>
            <a:noAutofit/>
          </a:bodyPr>
          <a:lstStyle/>
          <a:p>
            <a:r>
              <a:rPr lang="en-US" sz="3600" dirty="0"/>
              <a:t>Pelvic pain</a:t>
            </a:r>
            <a:br>
              <a:rPr lang="en-US" sz="2400" dirty="0"/>
            </a:br>
            <a:br>
              <a:rPr lang="en-US" sz="2400" dirty="0"/>
            </a:br>
            <a:r>
              <a:rPr lang="en-US" sz="2400" b="1" dirty="0"/>
              <a:t>KUB                 Gynecologic                 Musculoskeletal                 GI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Acute(&lt;6 month)                   Chronic(&gt;6month)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Adolescent            Reproductive age          Postmenopausal woman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Pregnancy                Infection                </a:t>
            </a:r>
            <a:r>
              <a:rPr lang="en-US" sz="2400" dirty="0" err="1"/>
              <a:t>Adenxa</a:t>
            </a:r>
            <a:r>
              <a:rPr lang="en-US" sz="2400" dirty="0"/>
              <a:t>                Physiologic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endParaRPr lang="th-TH" sz="2400" dirty="0"/>
          </a:p>
        </p:txBody>
      </p:sp>
      <p:sp>
        <p:nvSpPr>
          <p:cNvPr id="4" name="Rectangle 3"/>
          <p:cNvSpPr/>
          <p:nvPr/>
        </p:nvSpPr>
        <p:spPr>
          <a:xfrm>
            <a:off x="142844" y="5098333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Ectopic</a:t>
            </a:r>
            <a:br>
              <a:rPr lang="en-US" sz="1800" dirty="0"/>
            </a:br>
            <a:r>
              <a:rPr lang="en-US" sz="1800" dirty="0"/>
              <a:t>Septic abortion</a:t>
            </a:r>
          </a:p>
          <a:p>
            <a:r>
              <a:rPr lang="en-US" sz="1800" dirty="0" err="1"/>
              <a:t>Endometritis</a:t>
            </a:r>
            <a:r>
              <a:rPr lang="en-US" sz="1800" dirty="0"/>
              <a:t> : </a:t>
            </a:r>
            <a:br>
              <a:rPr lang="en-US" sz="1800" dirty="0"/>
            </a:br>
            <a:r>
              <a:rPr lang="en-US" sz="1800" dirty="0"/>
              <a:t>post-partum or abortion</a:t>
            </a:r>
            <a:endParaRPr lang="th-TH" sz="1800" dirty="0"/>
          </a:p>
        </p:txBody>
      </p:sp>
      <p:sp>
        <p:nvSpPr>
          <p:cNvPr id="5" name="Rectangle 4"/>
          <p:cNvSpPr/>
          <p:nvPr/>
        </p:nvSpPr>
        <p:spPr>
          <a:xfrm>
            <a:off x="3143240" y="5084216"/>
            <a:ext cx="785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PID</a:t>
            </a:r>
            <a:br>
              <a:rPr lang="en-US" sz="1800" dirty="0"/>
            </a:br>
            <a:r>
              <a:rPr lang="en-US" sz="1800" dirty="0"/>
              <a:t>TOA</a:t>
            </a:r>
            <a:endParaRPr lang="th-TH" sz="1800" dirty="0"/>
          </a:p>
        </p:txBody>
      </p:sp>
      <p:sp>
        <p:nvSpPr>
          <p:cNvPr id="6" name="Rectangle 5"/>
          <p:cNvSpPr/>
          <p:nvPr/>
        </p:nvSpPr>
        <p:spPr>
          <a:xfrm>
            <a:off x="4357686" y="5084216"/>
            <a:ext cx="2571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Complicated ovarian cyst</a:t>
            </a:r>
            <a:br>
              <a:rPr lang="en-US" sz="1800" dirty="0"/>
            </a:br>
            <a:r>
              <a:rPr lang="en-US" sz="1800" dirty="0"/>
              <a:t>Torsion, rupture, hemorrhage, OHSS</a:t>
            </a:r>
            <a:endParaRPr lang="th-TH" sz="1800" dirty="0"/>
          </a:p>
        </p:txBody>
      </p:sp>
      <p:sp>
        <p:nvSpPr>
          <p:cNvPr id="7" name="Rectangle 6"/>
          <p:cNvSpPr/>
          <p:nvPr/>
        </p:nvSpPr>
        <p:spPr>
          <a:xfrm>
            <a:off x="4357686" y="5875398"/>
            <a:ext cx="30718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Complicated fibroid</a:t>
            </a:r>
            <a:br>
              <a:rPr lang="en-US" sz="1800" dirty="0"/>
            </a:br>
            <a:r>
              <a:rPr lang="en-US" sz="1800" dirty="0"/>
              <a:t>Degenerating</a:t>
            </a:r>
            <a:br>
              <a:rPr lang="en-US" sz="1800" dirty="0"/>
            </a:br>
            <a:r>
              <a:rPr lang="en-US" sz="1800" dirty="0"/>
              <a:t>Torsion</a:t>
            </a:r>
            <a:endParaRPr lang="th-TH" sz="1800" dirty="0"/>
          </a:p>
        </p:txBody>
      </p:sp>
      <p:sp>
        <p:nvSpPr>
          <p:cNvPr id="8" name="Rectangle 7"/>
          <p:cNvSpPr/>
          <p:nvPr/>
        </p:nvSpPr>
        <p:spPr>
          <a:xfrm>
            <a:off x="7072362" y="5080827"/>
            <a:ext cx="1928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/>
              <a:t>Mittelschmerz</a:t>
            </a:r>
            <a:endParaRPr lang="en-US" sz="1800" dirty="0"/>
          </a:p>
          <a:p>
            <a:r>
              <a:rPr lang="en-US" sz="1800" dirty="0" err="1"/>
              <a:t>Dysmennorhea</a:t>
            </a: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1406" y="3584018"/>
            <a:ext cx="27860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imperforate hymen and</a:t>
            </a:r>
            <a:br>
              <a:rPr lang="en-US" sz="1800" dirty="0"/>
            </a:br>
            <a:r>
              <a:rPr lang="en-US" sz="1800" dirty="0"/>
              <a:t>transverse vaginal septum</a:t>
            </a:r>
            <a:endParaRPr lang="th-TH" sz="1800" dirty="0"/>
          </a:p>
        </p:txBody>
      </p:sp>
      <p:sp>
        <p:nvSpPr>
          <p:cNvPr id="10" name="Rectangle 9"/>
          <p:cNvSpPr/>
          <p:nvPr/>
        </p:nvSpPr>
        <p:spPr>
          <a:xfrm>
            <a:off x="5500694" y="3580629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ectopic pregnancy and</a:t>
            </a:r>
            <a:br>
              <a:rPr lang="en-US" sz="1800" dirty="0"/>
            </a:br>
            <a:r>
              <a:rPr lang="en-US" sz="1800" dirty="0"/>
              <a:t>ovarian torsion</a:t>
            </a:r>
            <a:endParaRPr lang="th-TH" sz="1800" dirty="0"/>
          </a:p>
        </p:txBody>
      </p:sp>
      <p:sp>
        <p:nvSpPr>
          <p:cNvPr id="11" name="Rectangle 10"/>
          <p:cNvSpPr/>
          <p:nvPr/>
        </p:nvSpPr>
        <p:spPr>
          <a:xfrm>
            <a:off x="7786710" y="1428736"/>
            <a:ext cx="1785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Appendicitis</a:t>
            </a:r>
            <a:endParaRPr lang="th-TH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28662" y="857232"/>
            <a:ext cx="74295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393405" y="75007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785786" y="100010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858282" y="999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858678" y="999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216132" y="9993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71736" y="1928802"/>
            <a:ext cx="364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429654" y="207088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751125" y="1677975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072992" y="207088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42976" y="2928934"/>
            <a:ext cx="57150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428860" y="278526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1000894" y="307101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501224" y="307101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6714346" y="3071016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214414" y="4429132"/>
            <a:ext cx="65722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1072332" y="45712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499636" y="45712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430050" y="45712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7644628" y="457121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250397" y="4035429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6858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/>
              <a:t>                         Gynecologic causes</a:t>
            </a:r>
            <a:br>
              <a:rPr lang="en-US" sz="3200" dirty="0"/>
            </a:br>
            <a:r>
              <a:rPr lang="en-US" sz="3200" dirty="0"/>
              <a:t>                         </a:t>
            </a:r>
            <a:r>
              <a:rPr lang="en-US" sz="2800" dirty="0"/>
              <a:t>Acute abdominal pain</a:t>
            </a:r>
            <a:br>
              <a:rPr lang="en-US" sz="2800" dirty="0"/>
            </a:br>
            <a:r>
              <a:rPr lang="en-US" sz="2800" dirty="0"/>
              <a:t>                      </a:t>
            </a:r>
            <a:r>
              <a:rPr lang="en-US" sz="2800" i="1" dirty="0"/>
              <a:t>(</a:t>
            </a:r>
            <a:r>
              <a:rPr lang="en-US" sz="2800" i="1" dirty="0" err="1"/>
              <a:t>A.Woman</a:t>
            </a:r>
            <a:r>
              <a:rPr lang="en-US" sz="2800" i="1" dirty="0"/>
              <a:t> of reproductive age)</a:t>
            </a:r>
            <a:br>
              <a:rPr lang="en-US" sz="2800" dirty="0"/>
            </a:br>
            <a:r>
              <a:rPr lang="en-US" sz="2800" u="sng" dirty="0"/>
              <a:t>I. Pregnancy related</a:t>
            </a:r>
            <a:br>
              <a:rPr lang="en-US" sz="2800" dirty="0"/>
            </a:br>
            <a:r>
              <a:rPr lang="en-US" sz="2800" dirty="0"/>
              <a:t>- Ectopic</a:t>
            </a:r>
            <a:br>
              <a:rPr lang="en-US" sz="2800" dirty="0"/>
            </a:br>
            <a:r>
              <a:rPr lang="en-US" sz="2800" dirty="0"/>
              <a:t>- Septic abortion</a:t>
            </a:r>
            <a:br>
              <a:rPr lang="en-US" sz="2800" dirty="0"/>
            </a:br>
            <a:r>
              <a:rPr lang="en-US" sz="2800" dirty="0" err="1"/>
              <a:t>Endometritis</a:t>
            </a:r>
            <a:r>
              <a:rPr lang="en-US" sz="2800" dirty="0"/>
              <a:t> : post-partum or abortion</a:t>
            </a:r>
            <a:br>
              <a:rPr lang="en-US" sz="2800" dirty="0"/>
            </a:br>
            <a:r>
              <a:rPr lang="en-US" sz="2800" u="sng" dirty="0"/>
              <a:t>II. Infection</a:t>
            </a:r>
            <a:br>
              <a:rPr lang="en-US" sz="2800" dirty="0"/>
            </a:br>
            <a:r>
              <a:rPr lang="en-US" sz="2800" dirty="0"/>
              <a:t>- PID</a:t>
            </a:r>
            <a:br>
              <a:rPr lang="en-US" sz="2800" dirty="0"/>
            </a:br>
            <a:r>
              <a:rPr lang="en-US" sz="2800" dirty="0"/>
              <a:t>- TOA</a:t>
            </a:r>
            <a:br>
              <a:rPr lang="en-US" sz="2800" dirty="0"/>
            </a:br>
            <a:r>
              <a:rPr lang="en-US" sz="2800" u="sng" dirty="0"/>
              <a:t>III. Complicated ovarian cyst</a:t>
            </a:r>
            <a:br>
              <a:rPr lang="en-US" sz="2800" dirty="0"/>
            </a:br>
            <a:r>
              <a:rPr lang="en-US" sz="2800" dirty="0"/>
              <a:t>- Torsion, </a:t>
            </a:r>
            <a:r>
              <a:rPr lang="en-US" sz="2800" dirty="0" err="1"/>
              <a:t>ruptuure</a:t>
            </a:r>
            <a:r>
              <a:rPr lang="en-US" sz="2800" dirty="0"/>
              <a:t>, hemorrhage, OHSS</a:t>
            </a:r>
            <a:br>
              <a:rPr lang="en-US" sz="2800" dirty="0"/>
            </a:br>
            <a:r>
              <a:rPr lang="en-US" sz="2800" u="sng" dirty="0"/>
              <a:t>IV. Complicated fibroid</a:t>
            </a:r>
            <a:br>
              <a:rPr lang="en-US" sz="2800" dirty="0"/>
            </a:br>
            <a:r>
              <a:rPr lang="en-US" sz="2800" dirty="0"/>
              <a:t>- Degenerating</a:t>
            </a:r>
            <a:br>
              <a:rPr lang="en-US" sz="2800" dirty="0"/>
            </a:br>
            <a:r>
              <a:rPr lang="en-US" sz="2800" dirty="0"/>
              <a:t>- Torsion</a:t>
            </a:r>
            <a:endParaRPr lang="th-TH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3500438"/>
          </a:xfrm>
        </p:spPr>
        <p:txBody>
          <a:bodyPr>
            <a:noAutofit/>
          </a:bodyPr>
          <a:lstStyle/>
          <a:p>
            <a:pPr algn="l"/>
            <a:r>
              <a:rPr lang="en-US" sz="2800" i="1" dirty="0"/>
              <a:t>(Continue)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2800" i="1" dirty="0"/>
              <a:t>(B. Adolescents)</a:t>
            </a:r>
            <a:br>
              <a:rPr lang="en-US" sz="2800" dirty="0"/>
            </a:br>
            <a:r>
              <a:rPr lang="en-US" sz="2800" dirty="0"/>
              <a:t>Similar +</a:t>
            </a:r>
            <a:br>
              <a:rPr lang="en-US" sz="2800" dirty="0"/>
            </a:br>
            <a:r>
              <a:rPr lang="en-US" sz="2800" dirty="0"/>
              <a:t>- imperforate hymen and</a:t>
            </a:r>
            <a:br>
              <a:rPr lang="en-US" sz="2800" dirty="0"/>
            </a:br>
            <a:r>
              <a:rPr lang="en-US" sz="2800" dirty="0"/>
              <a:t>- transverse vaginal septum</a:t>
            </a:r>
            <a:br>
              <a:rPr lang="en-US" sz="2800" dirty="0"/>
            </a:br>
            <a:br>
              <a:rPr lang="en-US" sz="2800" dirty="0"/>
            </a:br>
            <a:r>
              <a:rPr lang="en-US" sz="2800" i="1" dirty="0"/>
              <a:t>(C. Postmenopausal women)</a:t>
            </a:r>
            <a:br>
              <a:rPr lang="en-US" sz="2800" dirty="0"/>
            </a:br>
            <a:r>
              <a:rPr lang="en-US" sz="2800" dirty="0"/>
              <a:t>Similar –</a:t>
            </a:r>
            <a:br>
              <a:rPr lang="en-US" sz="2800" dirty="0"/>
            </a:br>
            <a:r>
              <a:rPr lang="en-US" sz="2800" dirty="0"/>
              <a:t>- ectopic pregnancy and</a:t>
            </a:r>
            <a:br>
              <a:rPr lang="en-US" sz="2800" dirty="0"/>
            </a:br>
            <a:r>
              <a:rPr lang="en-US" sz="2800" dirty="0"/>
              <a:t>- ovarian torsion</a:t>
            </a:r>
            <a:endParaRPr lang="th-TH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13</a:t>
            </a:fld>
            <a:endParaRPr 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PID</a:t>
            </a:r>
            <a:br>
              <a:rPr lang="en-US" dirty="0"/>
            </a:br>
            <a:r>
              <a:rPr lang="en-US" sz="4000" dirty="0"/>
              <a:t>- </a:t>
            </a:r>
            <a:r>
              <a:rPr lang="en-US" sz="4000" dirty="0" err="1"/>
              <a:t>Adnexal</a:t>
            </a:r>
            <a:r>
              <a:rPr lang="en-US" sz="4000" dirty="0"/>
              <a:t> tenderness</a:t>
            </a:r>
            <a:br>
              <a:rPr lang="en-US" sz="4000" dirty="0"/>
            </a:br>
            <a:r>
              <a:rPr lang="en-US" sz="4000" dirty="0"/>
              <a:t>- Cervical motion tenderness</a:t>
            </a:r>
            <a:br>
              <a:rPr lang="en-US" sz="4000" dirty="0"/>
            </a:br>
            <a:r>
              <a:rPr lang="en-US" sz="4000" dirty="0"/>
              <a:t>- Uterine tenderness</a:t>
            </a:r>
            <a:br>
              <a:rPr lang="en-US" sz="4000" dirty="0"/>
            </a:br>
            <a:r>
              <a:rPr lang="en-US" sz="4000" dirty="0"/>
              <a:t>- Cervical or vaginal </a:t>
            </a:r>
            <a:r>
              <a:rPr lang="en-US" sz="4000" dirty="0" err="1"/>
              <a:t>mucopurulent</a:t>
            </a:r>
            <a:r>
              <a:rPr lang="en-US" sz="4000" dirty="0"/>
              <a:t> discharge</a:t>
            </a:r>
            <a:br>
              <a:rPr lang="en-US" sz="4000" dirty="0"/>
            </a:br>
            <a:r>
              <a:rPr lang="en-US" sz="4000" dirty="0"/>
              <a:t>- Temp ≥ 38.3 degree Celsius</a:t>
            </a:r>
            <a:endParaRPr lang="th-TH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err="1"/>
              <a:t>Adenxal</a:t>
            </a:r>
            <a:r>
              <a:rPr lang="en-US" b="1" u="sng" dirty="0"/>
              <a:t> torsion</a:t>
            </a:r>
            <a:br>
              <a:rPr lang="en-US" b="1" dirty="0"/>
            </a:br>
            <a:r>
              <a:rPr lang="en-US" sz="4000" b="1" dirty="0"/>
              <a:t>- </a:t>
            </a:r>
            <a:r>
              <a:rPr lang="en-US" sz="4000" dirty="0"/>
              <a:t>Pain: Twisting, Lateral lower quadrant - sudden onset</a:t>
            </a:r>
            <a:br>
              <a:rPr lang="en-US" sz="4000" dirty="0"/>
            </a:br>
            <a:r>
              <a:rPr lang="en-US" sz="4000" dirty="0"/>
              <a:t>- </a:t>
            </a:r>
            <a:r>
              <a:rPr lang="en-US" sz="4000" dirty="0" err="1"/>
              <a:t>Peritonism</a:t>
            </a:r>
            <a:br>
              <a:rPr lang="en-US" sz="4000" dirty="0"/>
            </a:br>
            <a:r>
              <a:rPr lang="en-US" sz="4000" dirty="0"/>
              <a:t>- Fever, </a:t>
            </a:r>
            <a:r>
              <a:rPr lang="en-US" sz="4000" dirty="0" err="1"/>
              <a:t>leucocytosis</a:t>
            </a:r>
            <a:r>
              <a:rPr lang="en-US" sz="4000" dirty="0"/>
              <a:t>, N/V</a:t>
            </a:r>
            <a:br>
              <a:rPr lang="en-US" sz="4000" dirty="0"/>
            </a:br>
            <a:r>
              <a:rPr lang="en-US" sz="4000" dirty="0"/>
              <a:t>- Us </a:t>
            </a:r>
            <a:r>
              <a:rPr lang="en-US" sz="4000" dirty="0" err="1"/>
              <a:t>colour</a:t>
            </a:r>
            <a:r>
              <a:rPr lang="en-US" sz="4000" dirty="0"/>
              <a:t> Doppler: no flow</a:t>
            </a:r>
            <a:br>
              <a:rPr lang="en-US" dirty="0"/>
            </a:br>
            <a:endParaRPr lang="th-TH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15</a:t>
            </a:fld>
            <a:endParaRPr lang="th-TH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21456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/>
              <a:t>Endometriosis</a:t>
            </a:r>
            <a:br>
              <a:rPr lang="en-US" dirty="0"/>
            </a:br>
            <a:r>
              <a:rPr lang="en-US" sz="4000" dirty="0"/>
              <a:t>- Pain: Acute abdominal pain </a:t>
            </a:r>
            <a:br>
              <a:rPr lang="en-US" sz="4000" dirty="0"/>
            </a:br>
            <a:r>
              <a:rPr lang="en-US" sz="4000" dirty="0"/>
              <a:t>{Rupture of an </a:t>
            </a:r>
            <a:r>
              <a:rPr lang="en-US" sz="4000" dirty="0" err="1"/>
              <a:t>endometrioma</a:t>
            </a:r>
            <a:r>
              <a:rPr lang="en-US" sz="4000" dirty="0"/>
              <a:t>}</a:t>
            </a:r>
            <a:br>
              <a:rPr lang="en-US" sz="4000" dirty="0"/>
            </a:br>
            <a:r>
              <a:rPr lang="en-US" sz="4000" dirty="0"/>
              <a:t>- usually at menstruation</a:t>
            </a:r>
            <a:br>
              <a:rPr lang="en-US" sz="4000" dirty="0"/>
            </a:br>
            <a:r>
              <a:rPr lang="en-US" sz="4000" dirty="0"/>
              <a:t>- Most common between 30 and 45 </a:t>
            </a:r>
            <a:r>
              <a:rPr lang="en-US" sz="4000" dirty="0" err="1"/>
              <a:t>yo</a:t>
            </a:r>
            <a:br>
              <a:rPr lang="en-US" sz="4000" dirty="0"/>
            </a:br>
            <a:r>
              <a:rPr lang="en-US" sz="4000" dirty="0"/>
              <a:t>- Usually preceded by premenstrual abdominal pain</a:t>
            </a:r>
            <a:br>
              <a:rPr lang="en-US" sz="4000" dirty="0"/>
            </a:br>
            <a:r>
              <a:rPr lang="en-US" sz="4000" dirty="0"/>
              <a:t>- Diagnosis: confirm at laparoscopy</a:t>
            </a:r>
            <a:endParaRPr lang="th-TH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Cordia New" pitchFamily="34" charset="-34"/>
                <a:cs typeface="Cordia New" pitchFamily="34" charset="-34"/>
              </a:rPr>
              <a:t>สาเหตุของตกขาวผิดปกติ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h-TH" sz="3600" dirty="0">
                <a:latin typeface="Cordia New" pitchFamily="34" charset="-34"/>
                <a:cs typeface="Cordia New" pitchFamily="34" charset="-34"/>
              </a:rPr>
              <a:t>การอักเสบติดเชื้อในช่องคลอด</a:t>
            </a:r>
          </a:p>
          <a:p>
            <a:pPr marL="1028700" lvl="1" indent="-571500" algn="just">
              <a:buFont typeface="+mj-lt"/>
              <a:buAutoNum type="romanUcPeriod"/>
            </a:pPr>
            <a:r>
              <a:rPr lang="en-US" sz="3200" dirty="0">
                <a:latin typeface="Cordia New" pitchFamily="34" charset="-34"/>
                <a:cs typeface="Cordia New" pitchFamily="34" charset="-34"/>
              </a:rPr>
              <a:t> Bacterial vaginosis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ตกขาวมีกลิ่นเหม็นคล้ายคาวปลา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  <a:p>
            <a:pPr marL="1028700" lvl="1" indent="-571500" algn="just">
              <a:buFont typeface="+mj-lt"/>
              <a:buAutoNum type="romanUcPeriod"/>
            </a:pPr>
            <a:r>
              <a:rPr lang="en-US" sz="32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dirty="0" err="1">
                <a:latin typeface="Cordia New" pitchFamily="34" charset="-34"/>
                <a:cs typeface="Cordia New" pitchFamily="34" charset="-34"/>
              </a:rPr>
              <a:t>Vulvovaginal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 candidiasis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ตกขาวเป็นตะกอนคล้ายนมและคัน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  <a:p>
            <a:pPr marL="1028700" lvl="1" indent="-571500" algn="just">
              <a:buFont typeface="+mj-lt"/>
              <a:buAutoNum type="romanUcPeriod"/>
            </a:pPr>
            <a:r>
              <a:rPr lang="en-US" sz="32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dirty="0" err="1">
                <a:latin typeface="Cordia New" pitchFamily="34" charset="-34"/>
                <a:cs typeface="Cordia New" pitchFamily="34" charset="-34"/>
              </a:rPr>
              <a:t>Trichomoniasis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ตกขาวมีสีเขียวปนเหลือง มีกลิ่นเหม็น และคัน</a:t>
            </a:r>
          </a:p>
          <a:p>
            <a:pPr marL="457200" lvl="1" indent="0" algn="just">
              <a:buNone/>
            </a:pPr>
            <a:endParaRPr lang="th-TH" sz="3200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43042" y="1285860"/>
            <a:ext cx="592935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6205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latin typeface="Cordia New" pitchFamily="34" charset="-34"/>
                <a:cs typeface="Cordia New" pitchFamily="34" charset="-34"/>
              </a:rPr>
              <a:t>สาเหตุของตกขาวผิดปกติ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>
                <a:latin typeface="Cordia New" pitchFamily="34" charset="-34"/>
                <a:cs typeface="Cordia New" pitchFamily="34" charset="-34"/>
              </a:rPr>
              <a:t>สิ่งแปลกปลอมในช่องคลอด</a:t>
            </a:r>
          </a:p>
          <a:p>
            <a:r>
              <a:rPr lang="th-TH" sz="3600" dirty="0">
                <a:latin typeface="Cordia New" pitchFamily="34" charset="-34"/>
                <a:cs typeface="Cordia New" pitchFamily="34" charset="-34"/>
              </a:rPr>
              <a:t>ปากมดลูกอักเสบ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dirty="0" err="1">
                <a:latin typeface="Cordia New" pitchFamily="34" charset="-34"/>
                <a:cs typeface="Cordia New" pitchFamily="34" charset="-34"/>
              </a:rPr>
              <a:t>Ectocervix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 : </a:t>
            </a:r>
            <a:r>
              <a:rPr lang="en-US" sz="3200" i="1" dirty="0">
                <a:latin typeface="Cordia New" pitchFamily="34" charset="-34"/>
                <a:cs typeface="Cordia New" pitchFamily="34" charset="-34"/>
              </a:rPr>
              <a:t>Trichomonas vaginalis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, candida, HSV</a:t>
            </a:r>
          </a:p>
          <a:p>
            <a:pPr marL="1028700" lvl="1" indent="-571500">
              <a:buFont typeface="+mj-lt"/>
              <a:buAutoNum type="romanUcPeriod"/>
            </a:pPr>
            <a:r>
              <a:rPr lang="en-US" sz="3200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sz="3200" dirty="0" err="1">
                <a:latin typeface="Cordia New" pitchFamily="34" charset="-34"/>
                <a:cs typeface="Cordia New" pitchFamily="34" charset="-34"/>
              </a:rPr>
              <a:t>Endocervix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 : </a:t>
            </a:r>
            <a:r>
              <a:rPr lang="en-US" sz="3200" i="1" dirty="0">
                <a:latin typeface="Cordia New" pitchFamily="34" charset="-34"/>
                <a:cs typeface="Cordia New" pitchFamily="34" charset="-34"/>
              </a:rPr>
              <a:t>Chlamydia trachomatis, Neisseria gonorrhea</a:t>
            </a:r>
            <a:endParaRPr lang="th-TH" sz="3200" i="1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357290" y="1357298"/>
            <a:ext cx="60722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2181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Cordia New" pitchFamily="34" charset="-34"/>
                <a:cs typeface="Cordia New" pitchFamily="34" charset="-34"/>
              </a:rPr>
              <a:t>สาเหตุของตกขาวผิดปกติ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h-TH" dirty="0">
                <a:latin typeface="Cordia New" pitchFamily="34" charset="-34"/>
                <a:cs typeface="Cordia New" pitchFamily="34" charset="-34"/>
              </a:rPr>
              <a:t>พยาธิสภาพอื่นๆ ที่ปากมดลูก 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: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polyps, cervical eversion</a:t>
            </a:r>
          </a:p>
          <a:p>
            <a:pPr algn="just"/>
            <a:r>
              <a:rPr lang="th-TH" dirty="0">
                <a:latin typeface="Cordia New" pitchFamily="34" charset="-34"/>
                <a:cs typeface="Cordia New" pitchFamily="34" charset="-34"/>
              </a:rPr>
              <a:t>เนื้องอกและมะเร็งของมดลูก, ปากมดลูก, ผนังช่องคลอด 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: 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ตกขาวสีขาว หรือเป็นมูกใส</a:t>
            </a:r>
          </a:p>
          <a:p>
            <a:pPr algn="just"/>
            <a:r>
              <a:rPr lang="en-US" dirty="0">
                <a:latin typeface="Cordia New" pitchFamily="34" charset="-34"/>
                <a:cs typeface="Cordia New" pitchFamily="34" charset="-34"/>
              </a:rPr>
              <a:t>Chemical </a:t>
            </a:r>
            <a:r>
              <a:rPr lang="th-TH" dirty="0">
                <a:latin typeface="Cordia New" pitchFamily="34" charset="-34"/>
                <a:cs typeface="Cordia New" pitchFamily="34" charset="-34"/>
              </a:rPr>
              <a:t>และ </a:t>
            </a:r>
            <a:r>
              <a:rPr lang="en-US" dirty="0">
                <a:latin typeface="Cordia New" pitchFamily="34" charset="-34"/>
                <a:cs typeface="Cordia New" pitchFamily="34" charset="-34"/>
              </a:rPr>
              <a:t>allergic vaginitis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43008" y="1285860"/>
            <a:ext cx="6643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53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Case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903433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ordia New" pitchFamily="34" charset="-34"/>
                <a:cs typeface="Cordia New" pitchFamily="34" charset="-34"/>
              </a:rPr>
              <a:t>Case</a:t>
            </a:r>
            <a:r>
              <a:rPr lang="en-US" sz="4000" dirty="0">
                <a:latin typeface="Cordia New" pitchFamily="34" charset="-34"/>
                <a:cs typeface="Cordia New" pitchFamily="34" charset="-34"/>
              </a:rPr>
              <a:t> : </a:t>
            </a:r>
            <a:r>
              <a:rPr lang="th-TH" sz="4000" dirty="0">
                <a:latin typeface="Cordia New" pitchFamily="34" charset="-34"/>
                <a:cs typeface="Cordia New" pitchFamily="34" charset="-34"/>
              </a:rPr>
              <a:t>นางฝน อายุ </a:t>
            </a:r>
            <a:r>
              <a:rPr lang="en-US" sz="4000" dirty="0">
                <a:latin typeface="Cordia New" pitchFamily="34" charset="-34"/>
                <a:cs typeface="Cordia New" pitchFamily="34" charset="-34"/>
              </a:rPr>
              <a:t>35</a:t>
            </a:r>
            <a:r>
              <a:rPr lang="th-TH" sz="4000" dirty="0">
                <a:latin typeface="Cordia New" pitchFamily="34" charset="-34"/>
                <a:cs typeface="Cordia New" pitchFamily="34" charset="-34"/>
              </a:rPr>
              <a:t> ปี</a:t>
            </a:r>
          </a:p>
          <a:p>
            <a:r>
              <a:rPr lang="en-US" sz="4000" b="1" dirty="0">
                <a:latin typeface="Cordia New" pitchFamily="34" charset="-34"/>
                <a:cs typeface="Cordia New" pitchFamily="34" charset="-34"/>
              </a:rPr>
              <a:t>Chief complaint </a:t>
            </a:r>
            <a:r>
              <a:rPr lang="en-US" sz="4000" dirty="0">
                <a:latin typeface="Cordia New" pitchFamily="34" charset="-34"/>
                <a:cs typeface="Cordia New" pitchFamily="34" charset="-34"/>
              </a:rPr>
              <a:t>: </a:t>
            </a:r>
            <a:r>
              <a:rPr lang="th-TH" sz="4000" dirty="0">
                <a:latin typeface="Cordia New" pitchFamily="34" charset="-34"/>
                <a:cs typeface="Cordia New" pitchFamily="34" charset="-34"/>
              </a:rPr>
              <a:t>มีเลือดออกจากช่องคลอดผิดปกติ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1498586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0132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Differential diagnosis</a:t>
            </a:r>
            <a:endParaRPr lang="th-TH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28596" y="857232"/>
            <a:ext cx="8229600" cy="4286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</a:t>
            </a:r>
            <a:r>
              <a:rPr kumimoji="0" lang="en-US" sz="4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Leiomyoma</a:t>
            </a:r>
            <a:endParaRPr lang="en-US" sz="4000" dirty="0"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</a:t>
            </a:r>
            <a:r>
              <a:rPr kumimoji="0" lang="en-US" sz="4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Adenomyosis</a:t>
            </a:r>
            <a:endParaRPr lang="en-US" sz="4000" dirty="0">
              <a:latin typeface="+mj-lt"/>
              <a:ea typeface="+mj-ea"/>
              <a:cs typeface="+mj-cs"/>
            </a:endParaRP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Endometrial polyp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dirty="0">
                <a:latin typeface="+mj-lt"/>
                <a:ea typeface="+mj-ea"/>
                <a:cs typeface="+mj-cs"/>
              </a:rPr>
              <a:t>4. Endometrial cancer</a:t>
            </a:r>
          </a:p>
          <a:p>
            <a:pPr marL="742950" marR="0" lvl="0" indent="-7429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 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Uterine sarcoma</a:t>
            </a:r>
            <a:endParaRPr kumimoji="0" lang="th-TH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00166" y="1285860"/>
            <a:ext cx="607223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20</a:t>
            </a:fld>
            <a:endParaRPr lang="th-TH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5" r="12383"/>
          <a:stretch/>
        </p:blipFill>
        <p:spPr bwMode="auto">
          <a:xfrm>
            <a:off x="323528" y="232523"/>
            <a:ext cx="8419171" cy="63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0317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Physical Examination and</a:t>
            </a:r>
            <a:br>
              <a:rPr lang="en-US" b="1" dirty="0"/>
            </a:br>
            <a:r>
              <a:rPr lang="en-US" b="1" dirty="0"/>
              <a:t>Investigation plan</a:t>
            </a:r>
            <a:endParaRPr lang="th-TH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22</a:t>
            </a:fld>
            <a:endParaRPr lang="th-TH"/>
          </a:p>
        </p:txBody>
      </p:sp>
      <p:sp>
        <p:nvSpPr>
          <p:cNvPr id="4" name="Rectangle 3"/>
          <p:cNvSpPr/>
          <p:nvPr/>
        </p:nvSpPr>
        <p:spPr>
          <a:xfrm>
            <a:off x="642910" y="1525866"/>
            <a:ext cx="7786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CordiaUPC" pitchFamily="34" charset="-34"/>
                <a:cs typeface="CordiaUPC" pitchFamily="34" charset="-34"/>
              </a:rPr>
              <a:t>ตรวจร่างกาย </a:t>
            </a:r>
            <a:br>
              <a:rPr lang="th-TH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ตรวจร่างกายทั่วไป </a:t>
            </a:r>
            <a:br>
              <a:rPr lang="th-TH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ตรวจเต้านม </a:t>
            </a:r>
            <a:br>
              <a:rPr lang="th-TH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ตรวจท้อง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: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คลำหา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mass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ลักษณะ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mass </a:t>
            </a:r>
            <a:br>
              <a:rPr lang="th-TH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ตรวจภายใน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 :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 ดูลักษณะเลือดหรือ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discharge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ที่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vagina </a:t>
            </a:r>
            <a:endParaRPr lang="th-TH" dirty="0">
              <a:latin typeface="CordiaUPC" pitchFamily="34" charset="-34"/>
              <a:cs typeface="CordiaUPC" pitchFamily="34" charset="-34"/>
            </a:endParaRPr>
          </a:p>
          <a:p>
            <a:r>
              <a:rPr lang="th-TH" dirty="0">
                <a:latin typeface="CordiaUPC" pitchFamily="34" charset="-34"/>
                <a:cs typeface="CordiaUPC" pitchFamily="34" charset="-34"/>
              </a:rPr>
              <a:t>	           ตรวจ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motion </a:t>
            </a:r>
            <a:r>
              <a:rPr lang="en-US" dirty="0" err="1">
                <a:latin typeface="CordiaUPC" pitchFamily="34" charset="-34"/>
                <a:cs typeface="CordiaUPC" pitchFamily="34" charset="-34"/>
              </a:rPr>
              <a:t>tendernes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 </a:t>
            </a:r>
            <a:br>
              <a:rPr lang="en-US" dirty="0">
                <a:latin typeface="CordiaUPC" pitchFamily="34" charset="-34"/>
                <a:cs typeface="CordiaUPC" pitchFamily="34" charset="-34"/>
              </a:rPr>
            </a:br>
            <a:r>
              <a:rPr lang="en-US" b="1" dirty="0">
                <a:latin typeface="CordiaUPC" pitchFamily="34" charset="-34"/>
                <a:cs typeface="CordiaUPC" pitchFamily="34" charset="-34"/>
              </a:rPr>
              <a:t>Laboratory Investigation </a:t>
            </a:r>
            <a:br>
              <a:rPr lang="en-US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Beta </a:t>
            </a:r>
            <a:r>
              <a:rPr lang="en-US" dirty="0" err="1">
                <a:latin typeface="CordiaUPC" pitchFamily="34" charset="-34"/>
                <a:cs typeface="CordiaUPC" pitchFamily="34" charset="-34"/>
              </a:rPr>
              <a:t>hCG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 :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 แยกภาวะตั้งครรภ์ </a:t>
            </a:r>
            <a:br>
              <a:rPr lang="en-US" dirty="0">
                <a:latin typeface="CordiaUPC" pitchFamily="34" charset="-34"/>
                <a:cs typeface="CordiaUPC" pitchFamily="34" charset="-34"/>
              </a:rPr>
            </a:br>
            <a:r>
              <a:rPr lang="en-US" b="1" dirty="0">
                <a:latin typeface="CordiaUPC" pitchFamily="34" charset="-34"/>
                <a:cs typeface="CordiaUPC" pitchFamily="34" charset="-34"/>
              </a:rPr>
              <a:t>Imaging</a:t>
            </a:r>
            <a:br>
              <a:rPr lang="en-US" dirty="0">
                <a:latin typeface="CordiaUPC" pitchFamily="34" charset="-34"/>
                <a:cs typeface="CordiaUPC" pitchFamily="34" charset="-34"/>
              </a:rPr>
            </a:br>
            <a:r>
              <a:rPr lang="en-US" dirty="0">
                <a:latin typeface="CordiaUPC" pitchFamily="34" charset="-34"/>
                <a:cs typeface="CordiaUPC" pitchFamily="34" charset="-34"/>
              </a:rPr>
              <a:t>- </a:t>
            </a:r>
            <a:r>
              <a:rPr lang="en-US" dirty="0" err="1">
                <a:latin typeface="CordiaUPC" pitchFamily="34" charset="-34"/>
                <a:cs typeface="CordiaUPC" pitchFamily="34" charset="-34"/>
              </a:rPr>
              <a:t>Transvaginal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 ultrasound :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ดูลักษณะมดลูก ขนาดมดลูก ก้อน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tumor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ต่างๆ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Complete blood count :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ประเมินเรื่อง </a:t>
            </a:r>
            <a:r>
              <a:rPr lang="en-US" dirty="0">
                <a:latin typeface="CordiaUPC" pitchFamily="34" charset="-34"/>
                <a:cs typeface="CordiaUPC" pitchFamily="34" charset="-34"/>
              </a:rPr>
              <a:t>Anemia </a:t>
            </a:r>
            <a:r>
              <a:rPr lang="th-TH" dirty="0">
                <a:latin typeface="CordiaUPC" pitchFamily="34" charset="-34"/>
                <a:cs typeface="CordiaUPC" pitchFamily="34" charset="-34"/>
              </a:rPr>
              <a:t>จากการเสียเลือด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lang="en-US" dirty="0"/>
              <a:t>THE END</a:t>
            </a:r>
            <a:endParaRPr lang="th-TH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500298" y="3641726"/>
            <a:ext cx="40005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23</a:t>
            </a:fld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Present illness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1288521"/>
            <a:ext cx="8219256" cy="45693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br>
              <a:rPr lang="th-TH" sz="2800" dirty="0">
                <a:latin typeface="Cordia New" pitchFamily="34" charset="-34"/>
                <a:cs typeface="Cordia New" pitchFamily="34" charset="-34"/>
              </a:rPr>
            </a:br>
            <a:r>
              <a:rPr lang="en-US" sz="2800" dirty="0">
                <a:latin typeface="Cordia New" pitchFamily="34" charset="-34"/>
                <a:cs typeface="Cordia New" pitchFamily="34" charset="-34"/>
              </a:rPr>
              <a:t>- 4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เดือนก่อนมาโรงพยาบาล ผู้ป่วยมีประจำเดือนเป็นเลือดเป็นจำนวนมากเต็มผ้าอนามัย 6 -7 ผืน และมีลิ่มเลือดออกมาประมาณ 10 วัน ร่วมกับมีอาการปวดท้องมากขึ้นบริเวณท้องน้อย ไม่มีร้าวไปตำแหน่งใด อาการปวดท้องเกิดตลอดแต่มากขึ้นขณะมีประจำเดือน เมื่อปวดจึงซื้อยาเม็ดสีเขียวไม่ทราบชื่อมากิน ไม่มีปัสสาวะแสบขัด มีท้องผูกบางวัน มีคัดตึงเต้านมเวลามีประจำเดือน มีน้ำหนักขึ้น คลื่นไส้อาเจียน มีช่วงที่รู้สึกหนาวแต่ไม่ได้วัดไข้โดยปรอท</a:t>
            </a:r>
          </a:p>
          <a:p>
            <a:pPr marL="0" indent="0" algn="just">
              <a:buNone/>
            </a:pPr>
            <a:br>
              <a:rPr lang="th-TH" sz="2800" dirty="0">
                <a:latin typeface="Cordia New" pitchFamily="34" charset="-34"/>
                <a:cs typeface="Cordia New" pitchFamily="34" charset="-34"/>
              </a:rPr>
            </a:br>
            <a:br>
              <a:rPr lang="en-US" sz="2800" dirty="0">
                <a:latin typeface="Cordia New" pitchFamily="34" charset="-34"/>
                <a:cs typeface="Cordia New" pitchFamily="34" charset="-34"/>
              </a:rPr>
            </a:b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1427148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38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Gynecologic history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2844" y="1500174"/>
            <a:ext cx="11544352" cy="4525963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Cordia New" pitchFamily="34" charset="-34"/>
                <a:cs typeface="Cordia New" pitchFamily="34" charset="-34"/>
              </a:rPr>
              <a:t>Menarche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ผู้ป่วยจำประวัติไม่ได้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จำ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LMP, PMP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ไม่ได้ แต่ปกติรอบเดือนมาสม่ำเสมอ ประจำเดือนห่างประมาณ 29 - 30 วัน 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ประจำเดือนหนึ่งรอบกินระยะเวลา 4-5 วัน โดยใช้ผ้าอนามัย 2 - 3 ผืน ต่อวัน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ผู้ป่วยมักมีอาการปวดท้องน้อย คัดตึงเต้านมขณะมีประจำเดือน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มีลูก 2 คน คลอดวิธีธรรมชาติ ยังไม่ทำหมัน 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กินยาคุมกำเนิดอยู่แบบ 28 เม็ดเป็นระยะเวลา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2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ปี มีลืมเป็นครั้งคราว รีบกินทันทีที่นึกได้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ไม่เคยทำ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pap smear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มีการตรวจภายในหลังคลอดแต่ไม่สามารถระบุได้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ปฏิเสธประวัติคู่นอนหลายคน มีเพศสัมพันธ์กับสามีคนเดียว ล่าสุด 2 อาทิตย์ที่ผ่านมา</a:t>
            </a:r>
          </a:p>
          <a:p>
            <a:pPr algn="just"/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มีประวัติตกขาวผิดปกติ คัน มีสีเหลืองจึงซื้อยามากินประมาณ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2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สัปดาห์ก่อน  </a:t>
            </a:r>
          </a:p>
          <a:p>
            <a:pPr algn="just">
              <a:buNone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ปัจจุบันอาการปกติ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71604" y="1214422"/>
            <a:ext cx="600079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3476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Past history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กินยาสตรี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3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เดือนก่อน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มีประวัติกิน</a:t>
            </a:r>
            <a:r>
              <a:rPr lang="th-TH" sz="2800" dirty="0" err="1">
                <a:latin typeface="Cordia New" pitchFamily="34" charset="-34"/>
                <a:cs typeface="Cordia New" pitchFamily="34" charset="-34"/>
              </a:rPr>
              <a:t>ยาทัม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ใจเวลาปวดเมื่อย และกินยาเม็ดสีเขียวเวลาปวดท้อง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โดนสามีเตะท้องน้อย 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1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 ปีก่อน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ปฏิเสธประวัติแพ้ยาแพ้อาหาร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ปฏิเสธประวัติรับ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radiation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ปฏิเสธประวัติเลือดออกง่าย หยุดยาก ไม่มีประวัติรับเลือดมาก่อน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ปฏิเสธประวัติโรคประจำตัว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ไม่ได้ตรวจการตั้งครรภ์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ปฏิเสธประวัติดื่มสุรา สูบบุหรี่ (แต่สามีสูบและได้รับควันบุหรี่)</a:t>
            </a:r>
          </a:p>
          <a:p>
            <a:pPr marL="0" indent="0">
              <a:buNone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1285860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58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Family history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046309"/>
            <a:ext cx="8229600" cy="4525963"/>
          </a:xfrm>
        </p:spPr>
        <p:txBody>
          <a:bodyPr>
            <a:norm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ไม่มีประวัติครอบครัวเป็นโรคเลือด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มีประวัติพี่สาวเป็นมะเร็งปากมดลูก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1498586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637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+mn-cs"/>
              </a:rPr>
              <a:t>Problem list</a:t>
            </a:r>
            <a:endParaRPr lang="th-TH" sz="6000" b="1" dirty="0">
              <a:latin typeface="Cordia New" pitchFamily="34" charset="-34"/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Cordia New" pitchFamily="34" charset="-34"/>
              </a:rPr>
              <a:t>• Menorrhagia 4 months PTA</a:t>
            </a:r>
          </a:p>
          <a:p>
            <a:pPr marL="0" indent="0" algn="just">
              <a:buNone/>
            </a:pPr>
            <a:r>
              <a:rPr lang="en-US" sz="2800" dirty="0">
                <a:latin typeface="Cordia New" pitchFamily="34" charset="-34"/>
              </a:rPr>
              <a:t>• Persistent abdominal pain, aggravated by menstruation 4 months PTA</a:t>
            </a:r>
          </a:p>
          <a:p>
            <a:pPr marL="0" indent="0" algn="just">
              <a:buNone/>
            </a:pPr>
            <a:r>
              <a:rPr lang="en-US" sz="2800" dirty="0">
                <a:latin typeface="Cordia New" pitchFamily="34" charset="-34"/>
              </a:rPr>
              <a:t>• History of abnormal vaginal discharge</a:t>
            </a:r>
          </a:p>
          <a:p>
            <a:pPr marL="0" indent="0" algn="just">
              <a:buNone/>
            </a:pPr>
            <a:r>
              <a:rPr lang="en-US" sz="2800" dirty="0">
                <a:latin typeface="Cordia New" pitchFamily="34" charset="-34"/>
              </a:rPr>
              <a:t>• History of using OCP 2 years</a:t>
            </a:r>
          </a:p>
          <a:p>
            <a:pPr marL="0" indent="0" algn="just">
              <a:buNone/>
            </a:pPr>
            <a:r>
              <a:rPr lang="en-US" sz="2800" dirty="0">
                <a:latin typeface="Cordia New" pitchFamily="34" charset="-34"/>
              </a:rPr>
              <a:t>• Family history of CA cervix</a:t>
            </a:r>
          </a:p>
          <a:p>
            <a:pPr marL="0" indent="0" algn="just">
              <a:buNone/>
            </a:pPr>
            <a:endParaRPr lang="th-TH" sz="2800" dirty="0">
              <a:latin typeface="Cordia New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00298" y="1285860"/>
            <a:ext cx="414340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455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Cordia New" pitchFamily="34" charset="-34"/>
                <a:cs typeface="Cordia New" pitchFamily="34" charset="-34"/>
              </a:rPr>
              <a:t>Abnormal vaginal bleeding</a:t>
            </a:r>
            <a:endParaRPr lang="th-TH" sz="60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ordiaUPC" pitchFamily="34" charset="-34"/>
                <a:cs typeface="CordiaUPC" pitchFamily="34" charset="-34"/>
              </a:rPr>
              <a:t>Pregnancy 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CordiaUPC" pitchFamily="34" charset="-34"/>
                <a:cs typeface="CordiaUPC" pitchFamily="34" charset="-34"/>
              </a:rPr>
              <a:t> Ectopic pregnancy 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CordiaUPC" pitchFamily="34" charset="-34"/>
                <a:cs typeface="CordiaUPC" pitchFamily="34" charset="-34"/>
              </a:rPr>
              <a:t> Abortion </a:t>
            </a:r>
          </a:p>
          <a:p>
            <a:pPr lvl="1">
              <a:buFont typeface="Arial" pitchFamily="34" charset="0"/>
              <a:buChar char="•"/>
            </a:pPr>
            <a:r>
              <a:rPr lang="en-US" sz="4000" dirty="0">
                <a:latin typeface="CordiaUPC" pitchFamily="34" charset="-34"/>
                <a:cs typeface="CordiaUPC" pitchFamily="34" charset="-34"/>
              </a:rPr>
              <a:t> Molar pregnancy</a:t>
            </a:r>
            <a:endParaRPr lang="th-TH" sz="4000" dirty="0">
              <a:latin typeface="CordiaUPC" pitchFamily="34" charset="-34"/>
              <a:cs typeface="CordiaUPC" pitchFamily="34" charset="-34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14446" y="1428736"/>
            <a:ext cx="664370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277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600" b="1" dirty="0">
                <a:latin typeface="Cordia New" pitchFamily="34" charset="-34"/>
                <a:cs typeface="Cordia New" pitchFamily="34" charset="-34"/>
              </a:rPr>
              <a:t>Non-pregnancy </a:t>
            </a:r>
          </a:p>
          <a:p>
            <a:pPr marL="742950" lvl="2" indent="-342900"/>
            <a:r>
              <a:rPr lang="en-US" sz="3200" i="1" dirty="0">
                <a:latin typeface="Cordia New" pitchFamily="34" charset="-34"/>
                <a:cs typeface="Cordia New" pitchFamily="34" charset="-34"/>
              </a:rPr>
              <a:t>Structural </a:t>
            </a:r>
          </a:p>
          <a:p>
            <a:pPr marL="1428750" lvl="3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Polyp : intermenstrual bleeding, menorrhagia +-pelvic pain</a:t>
            </a:r>
          </a:p>
          <a:p>
            <a:pPr marL="1428750" lvl="3" indent="-571500">
              <a:buFont typeface="+mj-lt"/>
              <a:buAutoNum type="romanUcPeriod"/>
            </a:pP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Adenomyosis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: menorrhagia, progressive dysmenorrhea, dyspareunia </a:t>
            </a:r>
          </a:p>
          <a:p>
            <a:pPr marL="1428750" lvl="3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Leiomyoma : </a:t>
            </a: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menorrhagia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,+-pelvic pain </a:t>
            </a:r>
          </a:p>
          <a:p>
            <a:pPr marL="1428750" lvl="3" indent="-571500">
              <a:buFont typeface="+mj-lt"/>
              <a:buAutoNum type="romanUcPeriod"/>
            </a:pPr>
            <a:r>
              <a:rPr lang="en-US" sz="2800" dirty="0">
                <a:latin typeface="Cordia New" pitchFamily="34" charset="-34"/>
                <a:cs typeface="Cordia New" pitchFamily="34" charset="-34"/>
              </a:rPr>
              <a:t>Malignancy : </a:t>
            </a:r>
          </a:p>
          <a:p>
            <a:pPr marL="1657350" lvl="4" indent="-342900"/>
            <a:r>
              <a:rPr lang="en-US" sz="2800" dirty="0">
                <a:latin typeface="Cordia New" pitchFamily="34" charset="-34"/>
                <a:cs typeface="Cordia New" pitchFamily="34" charset="-34"/>
              </a:rPr>
              <a:t>CA endometrium :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มักพบใน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post menopause </a:t>
            </a: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metromenorrhagea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, pelvic pain </a:t>
            </a:r>
          </a:p>
          <a:p>
            <a:pPr marL="1657350" lvl="4" indent="-342900"/>
            <a:r>
              <a:rPr lang="en-US" sz="2800" dirty="0">
                <a:latin typeface="Cordia New" pitchFamily="34" charset="-34"/>
                <a:cs typeface="Cordia New" pitchFamily="34" charset="-34"/>
              </a:rPr>
              <a:t>CA cervix : </a:t>
            </a:r>
            <a:r>
              <a:rPr lang="en-US" sz="2800" dirty="0" err="1">
                <a:latin typeface="Cordia New" pitchFamily="34" charset="-34"/>
                <a:cs typeface="Cordia New" pitchFamily="34" charset="-34"/>
              </a:rPr>
              <a:t>postcoital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 bleeding </a:t>
            </a:r>
          </a:p>
          <a:p>
            <a:pPr marL="1657350" lvl="4" indent="-342900"/>
            <a:r>
              <a:rPr lang="en-US" sz="2800" dirty="0">
                <a:latin typeface="Cordia New" pitchFamily="34" charset="-34"/>
                <a:cs typeface="Cordia New" pitchFamily="34" charset="-34"/>
              </a:rPr>
              <a:t>CA ovary : mass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มักไม่มีอาการ แต่ชนิด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granulosa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เกิด </a:t>
            </a:r>
            <a:r>
              <a:rPr lang="en-US" sz="2800" dirty="0">
                <a:latin typeface="Cordia New" pitchFamily="34" charset="-34"/>
                <a:cs typeface="Cordia New" pitchFamily="34" charset="-34"/>
              </a:rPr>
              <a:t>bleeding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ได้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6F1C-7666-478D-A161-1D2C5580163A}" type="slidenum">
              <a:rPr lang="th-TH" smtClean="0"/>
              <a:pPr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52023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221</TotalTime>
  <Words>577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Angsana New</vt:lpstr>
      <vt:lpstr>Arial</vt:lpstr>
      <vt:lpstr>Calibri</vt:lpstr>
      <vt:lpstr>Cordia New</vt:lpstr>
      <vt:lpstr>CordiaUPC</vt:lpstr>
      <vt:lpstr>ชุดรูปแบบของ Office</vt:lpstr>
      <vt:lpstr>Case study 42 Facilitator: Pawin Puapornpong</vt:lpstr>
      <vt:lpstr>Case</vt:lpstr>
      <vt:lpstr>Present illness</vt:lpstr>
      <vt:lpstr>Gynecologic history</vt:lpstr>
      <vt:lpstr>Past history</vt:lpstr>
      <vt:lpstr>Family history</vt:lpstr>
      <vt:lpstr>Problem list</vt:lpstr>
      <vt:lpstr>Abnormal vaginal bleeding</vt:lpstr>
      <vt:lpstr>PowerPoint Presentation</vt:lpstr>
      <vt:lpstr>PowerPoint Presentation</vt:lpstr>
      <vt:lpstr>Pelvic pain  KUB                 Gynecologic                 Musculoskeletal                 GI   Acute(&lt;6 month)                   Chronic(&gt;6month)   Adolescent            Reproductive age          Postmenopausal woman    Pregnancy                Infection                Adenxa                Physiologic        </vt:lpstr>
      <vt:lpstr>                         Gynecologic causes                          Acute abdominal pain                       (A.Woman of reproductive age) I. Pregnancy related - Ectopic - Septic abortion Endometritis : post-partum or abortion II. Infection - PID - TOA III. Complicated ovarian cyst - Torsion, ruptuure, hemorrhage, OHSS IV. Complicated fibroid - Degenerating - Torsion</vt:lpstr>
      <vt:lpstr>(Continue)  (B. Adolescents) Similar + - imperforate hymen and - transverse vaginal septum  (C. Postmenopausal women) Similar – - ectopic pregnancy and - ovarian torsion</vt:lpstr>
      <vt:lpstr>PID - Adnexal tenderness - Cervical motion tenderness - Uterine tenderness - Cervical or vaginal mucopurulent discharge - Temp ≥ 38.3 degree Celsius</vt:lpstr>
      <vt:lpstr>Adenxal torsion - Pain: Twisting, Lateral lower quadrant - sudden onset - Peritonism - Fever, leucocytosis, N/V - Us colour Doppler: no flow </vt:lpstr>
      <vt:lpstr>Endometriosis - Pain: Acute abdominal pain  {Rupture of an endometrioma} - usually at menstruation - Most common between 30 and 45 yo - Usually preceded by premenstrual abdominal pain - Diagnosis: confirm at laparoscopy</vt:lpstr>
      <vt:lpstr>สาเหตุของตกขาวผิดปกติ</vt:lpstr>
      <vt:lpstr>สาเหตุของตกขาวผิดปกติ</vt:lpstr>
      <vt:lpstr>สาเหตุของตกขาวผิดปกติ</vt:lpstr>
      <vt:lpstr>Differential diagnosis</vt:lpstr>
      <vt:lpstr>PowerPoint Presentation</vt:lpstr>
      <vt:lpstr>Physical Examination and Investigation plan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ตกขาว</dc:title>
  <dc:creator>14a15</dc:creator>
  <cp:lastModifiedBy>Pawin PPP</cp:lastModifiedBy>
  <cp:revision>32</cp:revision>
  <dcterms:created xsi:type="dcterms:W3CDTF">2016-02-01T14:44:08Z</dcterms:created>
  <dcterms:modified xsi:type="dcterms:W3CDTF">2016-10-27T01:44:34Z</dcterms:modified>
</cp:coreProperties>
</file>