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301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63" r:id="rId10"/>
    <p:sldId id="264" r:id="rId11"/>
    <p:sldId id="266" r:id="rId12"/>
    <p:sldId id="267" r:id="rId13"/>
    <p:sldId id="268" r:id="rId14"/>
    <p:sldId id="290" r:id="rId15"/>
    <p:sldId id="292" r:id="rId16"/>
    <p:sldId id="291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302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3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6353E-9C5B-48F9-B43B-3AE6BC08995D}" type="datetimeFigureOut">
              <a:rPr lang="th-TH" smtClean="0"/>
              <a:pPr/>
              <a:t>24/10/59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9C16B-9C72-408A-8106-2A5FFB66E00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2496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130D5-F9FA-4733-AAB2-789088DCA765}" type="slidenum">
              <a:rPr lang="en-US" smtClean="0">
                <a:uFillTx/>
              </a:rPr>
              <a:pPr/>
              <a:t>2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65" name="Picture 93" descr="1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163" y="5791200"/>
            <a:ext cx="1471612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37" name="Rectangle 65"/>
          <p:cNvSpPr>
            <a:spLocks noChangeArrowheads="1"/>
          </p:cNvSpPr>
          <p:nvPr/>
        </p:nvSpPr>
        <p:spPr bwMode="gray">
          <a:xfrm>
            <a:off x="0" y="0"/>
            <a:ext cx="2209800" cy="3124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5943600"/>
            <a:ext cx="4953000" cy="5334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136" name="Text Box 64"/>
          <p:cNvSpPr txBox="1">
            <a:spLocks noChangeArrowheads="1"/>
          </p:cNvSpPr>
          <p:nvPr/>
        </p:nvSpPr>
        <p:spPr bwMode="auto">
          <a:xfrm>
            <a:off x="228600" y="2514600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chemeClr val="bg1"/>
                </a:solidFill>
                <a:latin typeface="Arial Black" panose="020B0A04020102020204" pitchFamily="34" charset="0"/>
              </a:rPr>
              <a:t>L o g o</a:t>
            </a:r>
          </a:p>
        </p:txBody>
      </p:sp>
      <p:sp>
        <p:nvSpPr>
          <p:cNvPr id="3146" name="Rectangle 7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64313"/>
            <a:ext cx="2133600" cy="157162"/>
          </a:xfrm>
        </p:spPr>
        <p:txBody>
          <a:bodyPr/>
          <a:lstStyle>
            <a:lvl1pPr>
              <a:defRPr sz="1400">
                <a:latin typeface="Times New Roman" panose="02020603050405020304" pitchFamily="18" charset="0"/>
              </a:defRPr>
            </a:lvl1pPr>
          </a:lstStyle>
          <a:p>
            <a:fld id="{9D5D6C90-59C7-49A2-99FA-F53967A30221}" type="datetimeFigureOut">
              <a:rPr lang="th-TH" smtClean="0"/>
              <a:pPr/>
              <a:t>24/10/59</a:t>
            </a:fld>
            <a:endParaRPr lang="th-TH"/>
          </a:p>
        </p:txBody>
      </p:sp>
      <p:sp>
        <p:nvSpPr>
          <p:cNvPr id="3147" name="Rectangle 7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0025"/>
            <a:ext cx="2895600" cy="171450"/>
          </a:xfrm>
        </p:spPr>
        <p:txBody>
          <a:bodyPr/>
          <a:lstStyle>
            <a:lvl1pPr algn="ctr">
              <a:defRPr sz="1400">
                <a:latin typeface="Times New Roman" panose="02020603050405020304" pitchFamily="18" charset="0"/>
              </a:defRPr>
            </a:lvl1pPr>
          </a:lstStyle>
          <a:p>
            <a:endParaRPr lang="th-TH"/>
          </a:p>
        </p:txBody>
      </p:sp>
      <p:sp>
        <p:nvSpPr>
          <p:cNvPr id="3148" name="Rectangle 7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35738"/>
            <a:ext cx="2133600" cy="185737"/>
          </a:xfrm>
        </p:spPr>
        <p:txBody>
          <a:bodyPr/>
          <a:lstStyle>
            <a:lvl1pPr algn="r">
              <a:defRPr>
                <a:latin typeface="Times New Roman" panose="02020603050405020304" pitchFamily="18" charset="0"/>
              </a:defRPr>
            </a:lvl1pPr>
          </a:lstStyle>
          <a:p>
            <a:fld id="{68FF77E3-E4E5-4A6A-B586-4E369AE4B0A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150" name="Rectangle 78"/>
          <p:cNvSpPr>
            <a:spLocks noChangeArrowheads="1"/>
          </p:cNvSpPr>
          <p:nvPr/>
        </p:nvSpPr>
        <p:spPr bwMode="gray">
          <a:xfrm>
            <a:off x="4619625" y="0"/>
            <a:ext cx="2238375" cy="312420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4" name="Rectangle 82" descr="a"/>
          <p:cNvSpPr>
            <a:spLocks noChangeArrowheads="1"/>
          </p:cNvSpPr>
          <p:nvPr/>
        </p:nvSpPr>
        <p:spPr bwMode="gray">
          <a:xfrm>
            <a:off x="2266950" y="0"/>
            <a:ext cx="2295525" cy="3124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5" name="Rectangle 83"/>
          <p:cNvSpPr>
            <a:spLocks noChangeArrowheads="1"/>
          </p:cNvSpPr>
          <p:nvPr/>
        </p:nvSpPr>
        <p:spPr bwMode="gray">
          <a:xfrm>
            <a:off x="6905625" y="0"/>
            <a:ext cx="2238375" cy="31242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8" name="Rectangle 66"/>
          <p:cNvSpPr>
            <a:spLocks noChangeArrowheads="1"/>
          </p:cNvSpPr>
          <p:nvPr/>
        </p:nvSpPr>
        <p:spPr bwMode="gray">
          <a:xfrm>
            <a:off x="2286000" y="3124200"/>
            <a:ext cx="68580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9" name="Rectangle 67"/>
          <p:cNvSpPr>
            <a:spLocks noChangeArrowheads="1"/>
          </p:cNvSpPr>
          <p:nvPr/>
        </p:nvSpPr>
        <p:spPr bwMode="gray">
          <a:xfrm>
            <a:off x="0" y="3124200"/>
            <a:ext cx="91440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3048000"/>
            <a:ext cx="6626225" cy="762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5953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FF77E3-E4E5-4A6A-B586-4E369AE4B0A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D5D6C90-59C7-49A2-99FA-F53967A30221}" type="datetimeFigureOut">
              <a:rPr lang="th-TH" smtClean="0"/>
              <a:pPr/>
              <a:t>24/10/59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197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31838"/>
            <a:ext cx="2095500" cy="5592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31838"/>
            <a:ext cx="6134100" cy="55927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FF77E3-E4E5-4A6A-B586-4E369AE4B0A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D5D6C90-59C7-49A2-99FA-F53967A30221}" type="datetimeFigureOut">
              <a:rPr lang="th-TH" smtClean="0"/>
              <a:pPr/>
              <a:t>24/10/59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280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FF77E3-E4E5-4A6A-B586-4E369AE4B0A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D5D6C90-59C7-49A2-99FA-F53967A30221}" type="datetimeFigureOut">
              <a:rPr lang="th-TH" smtClean="0"/>
              <a:pPr/>
              <a:t>24/10/59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867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FF77E3-E4E5-4A6A-B586-4E369AE4B0A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D5D6C90-59C7-49A2-99FA-F53967A30221}" type="datetimeFigureOut">
              <a:rPr lang="th-TH" smtClean="0"/>
              <a:pPr/>
              <a:t>24/10/59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618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953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953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FF77E3-E4E5-4A6A-B586-4E369AE4B0A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D5D6C90-59C7-49A2-99FA-F53967A30221}" type="datetimeFigureOut">
              <a:rPr lang="th-TH" smtClean="0"/>
              <a:pPr/>
              <a:t>24/10/59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721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FF77E3-E4E5-4A6A-B586-4E369AE4B0A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D5D6C90-59C7-49A2-99FA-F53967A30221}" type="datetimeFigureOut">
              <a:rPr lang="th-TH" smtClean="0"/>
              <a:pPr/>
              <a:t>24/10/59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478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FF77E3-E4E5-4A6A-B586-4E369AE4B0A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D5D6C90-59C7-49A2-99FA-F53967A30221}" type="datetimeFigureOut">
              <a:rPr lang="th-TH" smtClean="0"/>
              <a:pPr/>
              <a:t>24/10/59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098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FF77E3-E4E5-4A6A-B586-4E369AE4B0A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D5D6C90-59C7-49A2-99FA-F53967A30221}" type="datetimeFigureOut">
              <a:rPr lang="th-TH" smtClean="0"/>
              <a:pPr/>
              <a:t>24/10/59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783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FF77E3-E4E5-4A6A-B586-4E369AE4B0A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D5D6C90-59C7-49A2-99FA-F53967A30221}" type="datetimeFigureOut">
              <a:rPr lang="th-TH" smtClean="0"/>
              <a:pPr/>
              <a:t>24/10/59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3812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FF77E3-E4E5-4A6A-B586-4E369AE4B0A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D5D6C90-59C7-49A2-99FA-F53967A30221}" type="datetimeFigureOut">
              <a:rPr lang="th-TH" smtClean="0"/>
              <a:pPr/>
              <a:t>24/10/59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8158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Rectangle 75"/>
          <p:cNvSpPr>
            <a:spLocks noChangeArrowheads="1"/>
          </p:cNvSpPr>
          <p:nvPr/>
        </p:nvSpPr>
        <p:spPr bwMode="gray">
          <a:xfrm>
            <a:off x="457200" y="6477000"/>
            <a:ext cx="8686800" cy="381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ltGray">
          <a:xfrm>
            <a:off x="7077075" y="0"/>
            <a:ext cx="2066925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ltGray">
          <a:xfrm>
            <a:off x="2716213" y="0"/>
            <a:ext cx="2138362" cy="83820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2" name="Group 68"/>
          <p:cNvGrpSpPr>
            <a:grpSpLocks/>
          </p:cNvGrpSpPr>
          <p:nvPr/>
        </p:nvGrpSpPr>
        <p:grpSpPr bwMode="auto">
          <a:xfrm>
            <a:off x="0" y="685800"/>
            <a:ext cx="9144000" cy="609600"/>
            <a:chOff x="0" y="432"/>
            <a:chExt cx="5760" cy="384"/>
          </a:xfrm>
        </p:grpSpPr>
        <p:sp>
          <p:nvSpPr>
            <p:cNvPr id="1093" name="Rectangle 69"/>
            <p:cNvSpPr>
              <a:spLocks noChangeArrowheads="1"/>
            </p:cNvSpPr>
            <p:nvPr userDrawn="1"/>
          </p:nvSpPr>
          <p:spPr bwMode="gray">
            <a:xfrm>
              <a:off x="0" y="432"/>
              <a:ext cx="5760" cy="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4" name="Rectangle 70"/>
            <p:cNvSpPr>
              <a:spLocks noChangeArrowheads="1"/>
            </p:cNvSpPr>
            <p:nvPr userDrawn="1"/>
          </p:nvSpPr>
          <p:spPr bwMode="gray">
            <a:xfrm>
              <a:off x="362" y="432"/>
              <a:ext cx="5398" cy="3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5600" y="6508750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508750"/>
            <a:ext cx="21336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68FF77E3-E4E5-4A6A-B586-4E369AE4B0A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685800" y="731838"/>
            <a:ext cx="81534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2860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9D5D6C90-59C7-49A2-99FA-F53967A30221}" type="datetimeFigureOut">
              <a:rPr lang="th-TH" smtClean="0"/>
              <a:pPr/>
              <a:t>24/10/59</a:t>
            </a:fld>
            <a:endParaRPr lang="th-TH"/>
          </a:p>
        </p:txBody>
      </p:sp>
      <p:sp>
        <p:nvSpPr>
          <p:cNvPr id="1100" name="Text Box 76"/>
          <p:cNvSpPr txBox="1">
            <a:spLocks noChangeArrowheads="1"/>
          </p:cNvSpPr>
          <p:nvPr/>
        </p:nvSpPr>
        <p:spPr bwMode="auto">
          <a:xfrm>
            <a:off x="7162800" y="90488"/>
            <a:ext cx="1905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chemeClr val="bg1"/>
                </a:solidFill>
                <a:latin typeface="Arial Black" panose="020B0A04020102020204" pitchFamily="34" charset="0"/>
              </a:rPr>
              <a:t>L o g o</a:t>
            </a:r>
          </a:p>
        </p:txBody>
      </p:sp>
      <p:sp>
        <p:nvSpPr>
          <p:cNvPr id="1101" name="Rectangle 77"/>
          <p:cNvSpPr>
            <a:spLocks noChangeArrowheads="1"/>
          </p:cNvSpPr>
          <p:nvPr/>
        </p:nvSpPr>
        <p:spPr bwMode="gray">
          <a:xfrm>
            <a:off x="569913" y="0"/>
            <a:ext cx="2068512" cy="685800"/>
          </a:xfrm>
          <a:prstGeom prst="rect">
            <a:avLst/>
          </a:prstGeom>
          <a:blipFill dpi="0" rotWithShape="1">
            <a:blip r:embed="rId1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2" name="Rectangle 78"/>
          <p:cNvSpPr>
            <a:spLocks noChangeArrowheads="1"/>
          </p:cNvSpPr>
          <p:nvPr/>
        </p:nvSpPr>
        <p:spPr bwMode="gray">
          <a:xfrm>
            <a:off x="4924425" y="0"/>
            <a:ext cx="2090738" cy="69056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5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Facilitator: Pawin Puapornpong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Case study 39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3" y="464575"/>
            <a:ext cx="2168343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816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Examination</a:t>
            </a:r>
            <a:endParaRPr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4968552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sz="1600" dirty="0">
                <a:uFillTx/>
              </a:rPr>
              <a:t>V/S : </a:t>
            </a:r>
            <a:r>
              <a:rPr lang="en-US" sz="1600" dirty="0">
                <a:uFillTx/>
              </a:rPr>
              <a:t>B</a:t>
            </a:r>
            <a:r>
              <a:rPr sz="1600" dirty="0">
                <a:uFillTx/>
              </a:rPr>
              <a:t>T</a:t>
            </a:r>
            <a:r>
              <a:rPr lang="en-US" sz="1600" dirty="0">
                <a:uFillTx/>
              </a:rPr>
              <a:t> 36.5</a:t>
            </a:r>
            <a:r>
              <a:rPr lang="th-TH" sz="1600" dirty="0">
                <a:uFillTx/>
              </a:rPr>
              <a:t> </a:t>
            </a:r>
            <a:r>
              <a:rPr lang="en-US" sz="1600" baseline="30000" dirty="0" err="1">
                <a:uFillTx/>
              </a:rPr>
              <a:t>o</a:t>
            </a:r>
            <a:r>
              <a:rPr lang="en-US" sz="1600" dirty="0" err="1"/>
              <a:t>C</a:t>
            </a:r>
            <a:r>
              <a:rPr lang="en-US" sz="1600" dirty="0">
                <a:uFillTx/>
              </a:rPr>
              <a:t> </a:t>
            </a:r>
            <a:r>
              <a:rPr lang="th-TH" sz="1600" dirty="0">
                <a:uFillTx/>
              </a:rPr>
              <a:t>  </a:t>
            </a:r>
            <a:r>
              <a:rPr lang="en-US" sz="1600" dirty="0">
                <a:uFillTx/>
              </a:rPr>
              <a:t> PR 82 /min </a:t>
            </a:r>
            <a:r>
              <a:rPr lang="th-TH" sz="1600" dirty="0">
                <a:uFillTx/>
              </a:rPr>
              <a:t>   </a:t>
            </a:r>
            <a:r>
              <a:rPr lang="en-US" sz="1600" dirty="0">
                <a:uFillTx/>
              </a:rPr>
              <a:t>RR 20 /min   BP 110/70 mmHg </a:t>
            </a:r>
            <a:r>
              <a:rPr sz="1600" dirty="0">
                <a:uFillTx/>
              </a:rPr>
              <a:t> </a:t>
            </a:r>
          </a:p>
          <a:p>
            <a:pPr>
              <a:lnSpc>
                <a:spcPct val="160000"/>
              </a:lnSpc>
            </a:pPr>
            <a:r>
              <a:rPr sz="1600" dirty="0">
                <a:uFillTx/>
              </a:rPr>
              <a:t>GA: </a:t>
            </a:r>
            <a:r>
              <a:rPr lang="en-US" sz="1600" dirty="0"/>
              <a:t>A</a:t>
            </a:r>
            <a:r>
              <a:rPr sz="1600" dirty="0">
                <a:uFillTx/>
              </a:rPr>
              <a:t> Thai female,good consciousness,mildly pale,no juandice, no cyanosis</a:t>
            </a:r>
          </a:p>
          <a:p>
            <a:pPr>
              <a:lnSpc>
                <a:spcPct val="160000"/>
              </a:lnSpc>
            </a:pPr>
            <a:r>
              <a:rPr sz="1600" dirty="0">
                <a:uFillTx/>
              </a:rPr>
              <a:t>HEENT : mildly pale conjunctiva, anicteric sclera, no cervical lymph node enlargement</a:t>
            </a:r>
          </a:p>
          <a:p>
            <a:pPr>
              <a:lnSpc>
                <a:spcPct val="160000"/>
              </a:lnSpc>
            </a:pPr>
            <a:r>
              <a:rPr sz="1600" dirty="0">
                <a:uFillTx/>
              </a:rPr>
              <a:t>CVS: normal S1&amp;S2,no murmur,no S3&amp;S4 gallop</a:t>
            </a:r>
          </a:p>
          <a:p>
            <a:pPr>
              <a:lnSpc>
                <a:spcPct val="160000"/>
              </a:lnSpc>
            </a:pPr>
            <a:r>
              <a:rPr sz="1600" dirty="0">
                <a:uFillTx/>
              </a:rPr>
              <a:t>RS: normal&amp;equal breath sound,no adventitious sound</a:t>
            </a:r>
            <a:endParaRPr lang="th-TH" sz="1600" dirty="0">
              <a:uFillTx/>
            </a:endParaRPr>
          </a:p>
          <a:p>
            <a:pPr>
              <a:lnSpc>
                <a:spcPct val="150000"/>
              </a:lnSpc>
            </a:pPr>
            <a:r>
              <a:rPr lang="en-US" sz="1600" dirty="0" err="1"/>
              <a:t>Abd</a:t>
            </a:r>
            <a:r>
              <a:rPr lang="en-US" sz="1600" dirty="0"/>
              <a:t>: flat shape, </a:t>
            </a:r>
            <a:r>
              <a:rPr lang="en-US" sz="1600" dirty="0" err="1"/>
              <a:t>normoactive</a:t>
            </a:r>
            <a:r>
              <a:rPr lang="en-US" sz="1600" dirty="0"/>
              <a:t> bowel sound, </a:t>
            </a:r>
            <a:r>
              <a:rPr lang="en-US" sz="1600" dirty="0" err="1"/>
              <a:t>soft,not</a:t>
            </a:r>
            <a:r>
              <a:rPr lang="en-US" sz="1600" dirty="0"/>
              <a:t> tender, no palpable mass</a:t>
            </a:r>
          </a:p>
          <a:p>
            <a:pPr>
              <a:lnSpc>
                <a:spcPct val="150000"/>
              </a:lnSpc>
            </a:pPr>
            <a:r>
              <a:rPr lang="en-US" sz="1600" dirty="0" err="1"/>
              <a:t>Ext:capillary</a:t>
            </a:r>
            <a:r>
              <a:rPr lang="en-US" sz="1600" dirty="0"/>
              <a:t> refill&lt;2 sec, no pitting edema</a:t>
            </a:r>
          </a:p>
          <a:p>
            <a:pPr>
              <a:lnSpc>
                <a:spcPct val="150000"/>
              </a:lnSpc>
            </a:pPr>
            <a:r>
              <a:rPr lang="en-US" sz="1600" dirty="0" err="1"/>
              <a:t>Neuro</a:t>
            </a:r>
            <a:r>
              <a:rPr lang="en-US" sz="1600" dirty="0"/>
              <a:t> : E4M6V5 , oriented to time place person , motor power grade V all extremities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62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4"/>
          <p:cNvSpPr>
            <a:spLocks noGrp="1"/>
          </p:cNvSpPr>
          <p:nvPr>
            <p:ph type="title"/>
          </p:nvPr>
        </p:nvSpPr>
        <p:spPr>
          <a:xfrm>
            <a:off x="569885" y="381000"/>
            <a:ext cx="8229600" cy="1143000"/>
          </a:xfrm>
        </p:spPr>
        <p:txBody>
          <a:bodyPr/>
          <a:lstStyle/>
          <a:p>
            <a:r>
              <a:rPr dirty="0">
                <a:uFillTx/>
              </a:rPr>
              <a:t>PV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985866" cy="5225846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sz="2000" dirty="0">
                <a:uFillTx/>
              </a:rPr>
              <a:t>NIUB          :   Normal</a:t>
            </a:r>
          </a:p>
          <a:p>
            <a:pPr>
              <a:lnSpc>
                <a:spcPct val="160000"/>
              </a:lnSpc>
            </a:pPr>
            <a:r>
              <a:rPr sz="2000" dirty="0">
                <a:uFillTx/>
              </a:rPr>
              <a:t>Vagina       :   Normal mucosa, no bloody  discharge</a:t>
            </a:r>
          </a:p>
          <a:p>
            <a:pPr>
              <a:lnSpc>
                <a:spcPct val="160000"/>
              </a:lnSpc>
            </a:pPr>
            <a:r>
              <a:rPr sz="2000" dirty="0">
                <a:uFillTx/>
              </a:rPr>
              <a:t>Cervix         :  no abnormal discharge per os, no cervical </a:t>
            </a:r>
            <a:r>
              <a:rPr lang="th-TH" sz="2000" dirty="0">
                <a:uFillTx/>
              </a:rPr>
              <a:t> </a:t>
            </a:r>
            <a:r>
              <a:rPr sz="2000" dirty="0">
                <a:uFillTx/>
              </a:rPr>
              <a:t>motion tenderness, no endocervical polyp</a:t>
            </a:r>
          </a:p>
          <a:p>
            <a:pPr>
              <a:lnSpc>
                <a:spcPct val="160000"/>
              </a:lnSpc>
            </a:pPr>
            <a:r>
              <a:rPr sz="2000" dirty="0">
                <a:uFillTx/>
              </a:rPr>
              <a:t>Uterus       :   No</a:t>
            </a:r>
            <a:r>
              <a:rPr lang="en-US" sz="2000" dirty="0"/>
              <a:t>rmal size not tender</a:t>
            </a:r>
            <a:endParaRPr sz="2000" dirty="0">
              <a:uFillTx/>
            </a:endParaRPr>
          </a:p>
          <a:p>
            <a:pPr>
              <a:lnSpc>
                <a:spcPct val="160000"/>
              </a:lnSpc>
            </a:pPr>
            <a:r>
              <a:rPr sz="2000" dirty="0">
                <a:uFillTx/>
              </a:rPr>
              <a:t>Adnexa      :  right adnexal mass size 3cm</a:t>
            </a:r>
          </a:p>
          <a:p>
            <a:pPr>
              <a:lnSpc>
                <a:spcPct val="160000"/>
              </a:lnSpc>
            </a:pPr>
            <a:r>
              <a:rPr sz="2000" dirty="0">
                <a:uFillTx/>
              </a:rPr>
              <a:t>Cul-de-sac : no bulging, no free fluid</a:t>
            </a:r>
          </a:p>
          <a:p>
            <a:endParaRPr sz="2000" dirty="0">
              <a:uFillTx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18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400" dirty="0"/>
              <a:t>Chronic pelvic pain 3 years PTA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Menorrhagia 3 years PTA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Dyspareunia 3 years PTA</a:t>
            </a:r>
          </a:p>
          <a:p>
            <a:pPr marL="514350" indent="-514350">
              <a:lnSpc>
                <a:spcPct val="150000"/>
              </a:lnSpc>
              <a:buFont typeface="Arial" pitchFamily="34" charset="0"/>
              <a:buAutoNum type="arabicPeriod"/>
            </a:pPr>
            <a:r>
              <a:rPr lang="en-US" sz="2400" dirty="0"/>
              <a:t>Progressive dysmenorrhea 3 months PTA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400" dirty="0"/>
              <a:t>Abnormal PV examination ; Right adnexal mass</a:t>
            </a:r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AutoNum type="arabicPeriod"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92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Differential diagnosis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/>
              <a:t>Endometriosis</a:t>
            </a:r>
          </a:p>
          <a:p>
            <a:pPr marL="514350" indent="-514350">
              <a:lnSpc>
                <a:spcPct val="150000"/>
              </a:lnSpc>
              <a:buFont typeface="Arial" pitchFamily="34" charset="0"/>
              <a:buAutoNum type="arabicPeriod"/>
            </a:pPr>
            <a:r>
              <a:rPr lang="en-US" dirty="0" err="1"/>
              <a:t>Adenomyosis</a:t>
            </a:r>
            <a:r>
              <a:rPr lang="en-US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3.  </a:t>
            </a:r>
            <a:r>
              <a:rPr lang="en-US" dirty="0" err="1"/>
              <a:t>Myoma</a:t>
            </a:r>
            <a:r>
              <a:rPr lang="en-US" dirty="0"/>
              <a:t> uteri 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57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Endometriosis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b="1" dirty="0"/>
              <a:t>Signs and Symptoms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</a:rPr>
              <a:t>     - Chronic pelvic pain </a:t>
            </a:r>
            <a:r>
              <a:rPr lang="en-US" sz="2200" dirty="0"/>
              <a:t>, </a:t>
            </a:r>
            <a:r>
              <a:rPr lang="en-US" sz="2200" dirty="0">
                <a:solidFill>
                  <a:srgbClr val="FF0000"/>
                </a:solidFill>
              </a:rPr>
              <a:t>Dysmenorrhea</a:t>
            </a:r>
            <a:r>
              <a:rPr lang="en-US" sz="2200" dirty="0"/>
              <a:t>, </a:t>
            </a:r>
            <a:r>
              <a:rPr lang="en-US" sz="2200" dirty="0">
                <a:solidFill>
                  <a:srgbClr val="FF0000"/>
                </a:solidFill>
              </a:rPr>
              <a:t>Dyspareunia</a:t>
            </a:r>
            <a:r>
              <a:rPr lang="en-US" sz="2200" dirty="0"/>
              <a:t>, </a:t>
            </a:r>
            <a:r>
              <a:rPr lang="en-US" sz="2200" dirty="0">
                <a:solidFill>
                  <a:srgbClr val="FF0000"/>
                </a:solidFill>
              </a:rPr>
              <a:t>Heavy or irregular bleeding</a:t>
            </a:r>
            <a:r>
              <a:rPr lang="en-US" sz="2200" dirty="0"/>
              <a:t>, </a:t>
            </a:r>
            <a:r>
              <a:rPr lang="en-US" sz="2200" dirty="0" err="1"/>
              <a:t>Dyschezia</a:t>
            </a:r>
            <a:r>
              <a:rPr lang="en-US" sz="2200" dirty="0"/>
              <a:t> (pain on Bloating, </a:t>
            </a:r>
            <a:r>
              <a:rPr lang="en-US" sz="2200" dirty="0">
                <a:solidFill>
                  <a:srgbClr val="FF0000"/>
                </a:solidFill>
              </a:rPr>
              <a:t>nausea and vomiting</a:t>
            </a:r>
            <a:r>
              <a:rPr lang="en-US" sz="2200" dirty="0"/>
              <a:t>, Inguinal pain, Pain on micturition and/or urinary frequency, Pain during exercise</a:t>
            </a:r>
          </a:p>
          <a:p>
            <a:pPr marL="514350" indent="-457200"/>
            <a:r>
              <a:rPr lang="en-US" sz="2200" b="1" dirty="0"/>
              <a:t>Physical Examination</a:t>
            </a:r>
          </a:p>
          <a:p>
            <a:pPr marL="57150" indent="0">
              <a:buNone/>
            </a:pPr>
            <a:r>
              <a:rPr lang="en-US" sz="2200" dirty="0"/>
              <a:t>     - tenderness related to the site of involvement (nonspecific pelvic tenderness)</a:t>
            </a:r>
          </a:p>
          <a:p>
            <a:pPr marL="400050"/>
            <a:r>
              <a:rPr lang="en-US" sz="2200" b="1" dirty="0"/>
              <a:t>Investigation </a:t>
            </a:r>
          </a:p>
          <a:p>
            <a:pPr marL="57150" indent="0">
              <a:buNone/>
            </a:pPr>
            <a:r>
              <a:rPr lang="en-US" sz="2200" dirty="0"/>
              <a:t>     - transvaginal ultrasonography (TVS) or magnetic resonance imaging (MRI),CA 125</a:t>
            </a:r>
          </a:p>
          <a:p>
            <a:pPr marL="57150" indent="0">
              <a:buNone/>
            </a:pP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913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Adenomyosis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b="1" dirty="0"/>
              <a:t>Signs and Symptoms</a:t>
            </a:r>
          </a:p>
          <a:p>
            <a:pPr marL="0" indent="0">
              <a:buNone/>
            </a:pPr>
            <a:r>
              <a:rPr lang="en-US" sz="2200" dirty="0"/>
              <a:t>     - </a:t>
            </a:r>
            <a:r>
              <a:rPr lang="en-US" sz="2200" dirty="0">
                <a:solidFill>
                  <a:srgbClr val="FF0000"/>
                </a:solidFill>
              </a:rPr>
              <a:t>menstrual cramps</a:t>
            </a:r>
            <a:r>
              <a:rPr lang="en-US" sz="2200" dirty="0"/>
              <a:t>, lower abdominal pressure and bloating before menstrual periods, spotting between periods, </a:t>
            </a:r>
            <a:r>
              <a:rPr lang="en-US" sz="2200" dirty="0">
                <a:solidFill>
                  <a:srgbClr val="FF0000"/>
                </a:solidFill>
              </a:rPr>
              <a:t>heavy menstrual bleeding</a:t>
            </a:r>
            <a:r>
              <a:rPr lang="en-US" sz="2200" dirty="0"/>
              <a:t>, longer menstrual cycles than normal, blood clots during menstrual bleeding, </a:t>
            </a:r>
            <a:r>
              <a:rPr lang="en-US" sz="2200" dirty="0">
                <a:solidFill>
                  <a:srgbClr val="FF0000"/>
                </a:solidFill>
              </a:rPr>
              <a:t>dyspareunia</a:t>
            </a:r>
          </a:p>
          <a:p>
            <a:r>
              <a:rPr lang="en-US" sz="2200" b="1" dirty="0"/>
              <a:t>Physical Examination </a:t>
            </a:r>
          </a:p>
          <a:p>
            <a:pPr marL="0" indent="0">
              <a:buNone/>
            </a:pPr>
            <a:r>
              <a:rPr lang="en-US" sz="2200" dirty="0"/>
              <a:t>     - tenderness in the abdominal area , globular enlargement of uterine &lt; 14 week size of gestation, no </a:t>
            </a:r>
            <a:r>
              <a:rPr lang="en-US" sz="2200" dirty="0" err="1"/>
              <a:t>nudularity</a:t>
            </a:r>
            <a:r>
              <a:rPr lang="en-US" sz="2200" dirty="0"/>
              <a:t>, firm consistency , </a:t>
            </a:r>
          </a:p>
          <a:p>
            <a:r>
              <a:rPr lang="en-US" sz="2200" b="1" dirty="0"/>
              <a:t>Investigation </a:t>
            </a:r>
          </a:p>
          <a:p>
            <a:pPr marL="0" indent="0">
              <a:buNone/>
            </a:pPr>
            <a:r>
              <a:rPr lang="en-US" sz="2200" dirty="0"/>
              <a:t>     - transvaginal ultrasonography (TVS) for rule out other causes</a:t>
            </a:r>
          </a:p>
          <a:p>
            <a:pPr marL="0" indent="0">
              <a:buNone/>
            </a:pPr>
            <a:r>
              <a:rPr lang="en-US" sz="2200" dirty="0"/>
              <a:t>     - magnetic resonance imaging (MRI) for definite diagnosis</a:t>
            </a:r>
          </a:p>
          <a:p>
            <a:pPr marL="0" indent="0">
              <a:buNone/>
            </a:pPr>
            <a:r>
              <a:rPr lang="en-US" sz="2200" dirty="0"/>
              <a:t>     - saline infusion </a:t>
            </a:r>
            <a:r>
              <a:rPr lang="en-US" sz="2200" dirty="0" err="1"/>
              <a:t>sonohysterography</a:t>
            </a:r>
            <a:r>
              <a:rPr lang="en-US" sz="2200" dirty="0"/>
              <a:t> (SIS)</a:t>
            </a:r>
          </a:p>
          <a:p>
            <a:endParaRPr lang="en-US" dirty="0"/>
          </a:p>
          <a:p>
            <a:endParaRPr lang="en-US" dirty="0"/>
          </a:p>
          <a:p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55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Myoma</a:t>
            </a:r>
            <a:r>
              <a:rPr lang="en-US" dirty="0"/>
              <a:t> uteri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en-US" sz="2200" dirty="0"/>
              <a:t>Signs and Symptoms</a:t>
            </a:r>
          </a:p>
          <a:p>
            <a:pPr marL="0" indent="0">
              <a:buNone/>
            </a:pPr>
            <a:r>
              <a:rPr lang="en-US" sz="2200" dirty="0"/>
              <a:t>     - </a:t>
            </a:r>
            <a:r>
              <a:rPr lang="en-US" sz="2200" dirty="0">
                <a:solidFill>
                  <a:srgbClr val="FF0000"/>
                </a:solidFill>
              </a:rPr>
              <a:t>Menorrhagia</a:t>
            </a:r>
            <a:r>
              <a:rPr lang="en-US" sz="2200" dirty="0"/>
              <a:t> , Palpable mass at pelvic region, </a:t>
            </a:r>
            <a:r>
              <a:rPr lang="en-US" sz="2200" dirty="0">
                <a:solidFill>
                  <a:srgbClr val="FF0000"/>
                </a:solidFill>
              </a:rPr>
              <a:t>Pelvic pain</a:t>
            </a:r>
            <a:r>
              <a:rPr lang="en-US" sz="2200" dirty="0"/>
              <a:t>, Infertility , </a:t>
            </a:r>
            <a:r>
              <a:rPr lang="en-US" sz="2200" dirty="0">
                <a:solidFill>
                  <a:srgbClr val="FF0000"/>
                </a:solidFill>
              </a:rPr>
              <a:t>Pain in the back </a:t>
            </a:r>
            <a:r>
              <a:rPr lang="en-US" sz="2200" dirty="0"/>
              <a:t>and legs, </a:t>
            </a:r>
            <a:r>
              <a:rPr lang="en-US" sz="2200" dirty="0">
                <a:solidFill>
                  <a:srgbClr val="FF0000"/>
                </a:solidFill>
              </a:rPr>
              <a:t>Dyspareunia </a:t>
            </a:r>
            <a:r>
              <a:rPr lang="en-US" sz="2200" dirty="0"/>
              <a:t>,Bladder pressure leading to a frequent urge to urinate, Pressure on the bowel leading to constipation and bloating,  Abnormally enlarged abdomen</a:t>
            </a:r>
          </a:p>
          <a:p>
            <a:r>
              <a:rPr lang="en-US" sz="2200" dirty="0"/>
              <a:t>Physical Examination </a:t>
            </a:r>
          </a:p>
          <a:p>
            <a:pPr marL="0" indent="0">
              <a:buNone/>
            </a:pPr>
            <a:r>
              <a:rPr lang="en-US" sz="2200" dirty="0"/>
              <a:t>     - </a:t>
            </a:r>
            <a:r>
              <a:rPr lang="en-US" sz="2200" dirty="0" err="1"/>
              <a:t>firm,enlarged</a:t>
            </a:r>
            <a:r>
              <a:rPr lang="en-US" sz="2200" dirty="0"/>
              <a:t> and irregularly shaped uterus on bimanual pelvic examination , palpable central irregular mass on </a:t>
            </a:r>
            <a:r>
              <a:rPr lang="en-US" sz="2200" dirty="0" err="1"/>
              <a:t>transabdominal</a:t>
            </a:r>
            <a:r>
              <a:rPr lang="en-US" sz="2200" dirty="0"/>
              <a:t> examination</a:t>
            </a:r>
          </a:p>
          <a:p>
            <a:r>
              <a:rPr lang="en-US" sz="2200" dirty="0"/>
              <a:t>Investigation</a:t>
            </a:r>
          </a:p>
          <a:p>
            <a:pPr marL="0" indent="0">
              <a:buNone/>
            </a:pPr>
            <a:r>
              <a:rPr lang="en-US" sz="2200" dirty="0"/>
              <a:t>     - Ultrasound , Endometrial sampling , Saline infusion </a:t>
            </a:r>
            <a:r>
              <a:rPr lang="en-US" sz="2200" dirty="0" err="1"/>
              <a:t>sonohysterography</a:t>
            </a:r>
            <a:r>
              <a:rPr lang="en-US" sz="2200" dirty="0"/>
              <a:t> , Hysteroscopy , MRI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137652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15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Pregnancy</a:t>
            </a:r>
          </a:p>
          <a:p>
            <a:pPr marL="514350" indent="-514350">
              <a:buAutoNum type="arabicPeriod"/>
            </a:pPr>
            <a:r>
              <a:rPr lang="en-US" dirty="0"/>
              <a:t>Ultrasound</a:t>
            </a:r>
          </a:p>
          <a:p>
            <a:pPr marL="514350" indent="-514350">
              <a:buAutoNum type="arabicPeriod"/>
            </a:pPr>
            <a:r>
              <a:rPr lang="en-US" dirty="0"/>
              <a:t>Pap smear</a:t>
            </a:r>
          </a:p>
          <a:p>
            <a:pPr marL="514350" indent="-514350">
              <a:buAutoNum type="arabicPeriod"/>
            </a:pPr>
            <a:r>
              <a:rPr lang="en-US" dirty="0"/>
              <a:t>Complete blood count</a:t>
            </a:r>
          </a:p>
          <a:p>
            <a:pPr marL="514350" indent="-514350">
              <a:buAutoNum type="arabicPeriod"/>
            </a:pPr>
            <a:r>
              <a:rPr lang="en-US" dirty="0"/>
              <a:t>BUN , </a:t>
            </a:r>
            <a:r>
              <a:rPr lang="en-US" dirty="0" err="1"/>
              <a:t>Creatinine</a:t>
            </a:r>
            <a:r>
              <a:rPr lang="en-US" dirty="0"/>
              <a:t>, Electrolyte</a:t>
            </a:r>
          </a:p>
          <a:p>
            <a:pPr marL="514350" indent="-514350">
              <a:buAutoNum type="arabicPeriod"/>
            </a:pPr>
            <a:r>
              <a:rPr lang="en-US" dirty="0"/>
              <a:t>Urinalysis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th-TH" dirty="0">
                <a:solidFill>
                  <a:srgbClr val="FF0000"/>
                </a:solidFill>
              </a:rPr>
              <a:t>เหตุผลที่จะส่ง </a:t>
            </a:r>
            <a:r>
              <a:rPr lang="en-US" dirty="0">
                <a:solidFill>
                  <a:srgbClr val="FF0000"/>
                </a:solidFill>
              </a:rPr>
              <a:t>urine pregnancy test? </a:t>
            </a:r>
            <a:r>
              <a:rPr lang="th-TH" dirty="0">
                <a:solidFill>
                  <a:srgbClr val="FF0000"/>
                </a:solidFill>
              </a:rPr>
              <a:t>มี </a:t>
            </a:r>
            <a:r>
              <a:rPr lang="en-US" dirty="0">
                <a:solidFill>
                  <a:srgbClr val="FF0000"/>
                </a:solidFill>
              </a:rPr>
              <a:t>pattern </a:t>
            </a:r>
            <a:r>
              <a:rPr lang="th-TH" dirty="0">
                <a:solidFill>
                  <a:srgbClr val="FF0000"/>
                </a:solidFill>
              </a:rPr>
              <a:t>ของประจำเดือนผิดปกติ? อะไรที่สนับสนุนการเลือกส่ง </a:t>
            </a:r>
            <a:r>
              <a:rPr lang="en-US" dirty="0">
                <a:solidFill>
                  <a:srgbClr val="FF0000"/>
                </a:solidFill>
              </a:rPr>
              <a:t>investigation? </a:t>
            </a:r>
            <a:r>
              <a:rPr lang="th-TH" dirty="0">
                <a:solidFill>
                  <a:srgbClr val="FF0000"/>
                </a:solidFill>
              </a:rPr>
              <a:t> มี</a:t>
            </a:r>
            <a:r>
              <a:rPr lang="en-US" dirty="0">
                <a:solidFill>
                  <a:srgbClr val="FF0000"/>
                </a:solidFill>
              </a:rPr>
              <a:t> sign of pregnancy?</a:t>
            </a:r>
          </a:p>
        </p:txBody>
      </p:sp>
      <p:sp>
        <p:nvSpPr>
          <p:cNvPr id="4" name="Rectangle 3"/>
          <p:cNvSpPr/>
          <p:nvPr/>
        </p:nvSpPr>
        <p:spPr>
          <a:xfrm>
            <a:off x="7391400" y="137652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398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Transvaginal</a:t>
            </a:r>
            <a:r>
              <a:rPr lang="en-US" dirty="0"/>
              <a:t> USG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Uterus ; Body length 5.21 mm </a:t>
            </a:r>
            <a:endParaRPr lang="th-TH" dirty="0"/>
          </a:p>
          <a:p>
            <a:pPr marL="0" indent="0">
              <a:lnSpc>
                <a:spcPct val="120000"/>
              </a:lnSpc>
              <a:buNone/>
            </a:pPr>
            <a:r>
              <a:rPr lang="th-TH" dirty="0"/>
              <a:t>	         </a:t>
            </a:r>
            <a:r>
              <a:rPr lang="en-US" dirty="0"/>
              <a:t>AP diameter 4.06 mm </a:t>
            </a:r>
          </a:p>
          <a:p>
            <a:pPr lvl="1">
              <a:lnSpc>
                <a:spcPct val="120000"/>
              </a:lnSpc>
            </a:pPr>
            <a:r>
              <a:rPr lang="en-US" dirty="0" err="1"/>
              <a:t>Subserous</a:t>
            </a:r>
            <a:r>
              <a:rPr lang="en-US" dirty="0"/>
              <a:t> </a:t>
            </a:r>
            <a:r>
              <a:rPr lang="en-US" dirty="0" err="1"/>
              <a:t>myoma</a:t>
            </a:r>
            <a:r>
              <a:rPr lang="en-US" dirty="0"/>
              <a:t>  3.32 x 3.53 x 2.5 cm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Intramural </a:t>
            </a:r>
            <a:r>
              <a:rPr lang="en-US" dirty="0" err="1"/>
              <a:t>myoma</a:t>
            </a:r>
            <a:r>
              <a:rPr lang="en-US" dirty="0"/>
              <a:t> at anterior wall 1.84 x 1.69 x 1.67 cm 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Left Ovary ; ground glass appearance cyst 4.1 x</a:t>
            </a:r>
            <a:r>
              <a:rPr lang="th-TH" dirty="0"/>
              <a:t> </a:t>
            </a:r>
            <a:r>
              <a:rPr lang="en-US" dirty="0"/>
              <a:t>3.18 x 2.92 cm</a:t>
            </a:r>
          </a:p>
          <a:p>
            <a:pPr>
              <a:lnSpc>
                <a:spcPct val="120000"/>
              </a:lnSpc>
            </a:pPr>
            <a:r>
              <a:rPr lang="en-US" dirty="0"/>
              <a:t>Right Ovary Diameter 3.59 x 2.5 cm  ; ground glass appearance cyst 2x 1.58 cm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07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 smear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Negative for intraepithelial lesion or malignancy </a:t>
            </a:r>
          </a:p>
          <a:p>
            <a:r>
              <a:rPr lang="en-US" dirty="0"/>
              <a:t>No organisms found</a:t>
            </a:r>
          </a:p>
        </p:txBody>
      </p:sp>
      <p:sp>
        <p:nvSpPr>
          <p:cNvPr id="4" name="Rectangle 3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39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852" y="1600200"/>
            <a:ext cx="8229600" cy="3886200"/>
          </a:xfrm>
        </p:spPr>
        <p:txBody>
          <a:bodyPr>
            <a:normAutofit/>
          </a:bodyPr>
          <a:lstStyle/>
          <a:p>
            <a:r>
              <a:rPr lang="en-US" sz="3200" dirty="0">
                <a:uFillTx/>
              </a:rPr>
              <a:t>ผู้ป่วยหญิง </a:t>
            </a:r>
            <a:r>
              <a:rPr lang="en-US" sz="3200" dirty="0" err="1">
                <a:uFillTx/>
              </a:rPr>
              <a:t>อายุ</a:t>
            </a:r>
            <a:r>
              <a:rPr lang="en-US" sz="3200" dirty="0">
                <a:uFillTx/>
              </a:rPr>
              <a:t> 40 </a:t>
            </a:r>
            <a:r>
              <a:rPr lang="en-US" sz="3200" dirty="0" err="1">
                <a:uFillTx/>
              </a:rPr>
              <a:t>ปี</a:t>
            </a:r>
            <a:r>
              <a:rPr lang="en-US" sz="3200" dirty="0">
                <a:uFillTx/>
              </a:rPr>
              <a:t> เชื้อชาติ ไทย สัญชาติไทย ศาสนาพุทธ </a:t>
            </a:r>
            <a:r>
              <a:rPr lang="en-US" sz="3200" dirty="0" err="1">
                <a:uFillTx/>
              </a:rPr>
              <a:t>ภูมิลำเนา</a:t>
            </a:r>
            <a:r>
              <a:rPr lang="en-US" sz="3200" dirty="0">
                <a:uFillTx/>
              </a:rPr>
              <a:t> </a:t>
            </a:r>
            <a:r>
              <a:rPr lang="en-US" sz="3200" dirty="0" err="1">
                <a:uFillTx/>
              </a:rPr>
              <a:t>จ.ปราจีนบุรี</a:t>
            </a:r>
            <a:endParaRPr lang="en-US" sz="3200" dirty="0">
              <a:uFillTx/>
            </a:endParaRPr>
          </a:p>
          <a:p>
            <a:endParaRPr lang="en-US" sz="3200" dirty="0">
              <a:uFillTx/>
            </a:endParaRPr>
          </a:p>
          <a:p>
            <a:endParaRPr lang="en-US" sz="3200" dirty="0">
              <a:uFillTx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089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024744" cy="838200"/>
          </a:xfrm>
        </p:spPr>
        <p:txBody>
          <a:bodyPr/>
          <a:lstStyle/>
          <a:p>
            <a:r>
              <a:rPr lang="en-US" dirty="0"/>
              <a:t>CBC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Hb</a:t>
            </a:r>
            <a:r>
              <a:rPr lang="en-US" dirty="0"/>
              <a:t> 13.2 g/</a:t>
            </a:r>
            <a:r>
              <a:rPr lang="en-US" dirty="0" err="1"/>
              <a:t>dL</a:t>
            </a:r>
            <a:endParaRPr lang="en-US" dirty="0"/>
          </a:p>
          <a:p>
            <a:r>
              <a:rPr lang="en-US" dirty="0" err="1"/>
              <a:t>Hct</a:t>
            </a:r>
            <a:r>
              <a:rPr lang="en-US" dirty="0"/>
              <a:t>  38.1%</a:t>
            </a:r>
          </a:p>
          <a:p>
            <a:r>
              <a:rPr lang="en-US" dirty="0"/>
              <a:t>Red cell count 4.31 x 10</a:t>
            </a:r>
            <a:r>
              <a:rPr lang="en-US" baseline="30000" dirty="0"/>
              <a:t>6</a:t>
            </a:r>
            <a:r>
              <a:rPr lang="en-US" dirty="0"/>
              <a:t> / mm</a:t>
            </a:r>
            <a:r>
              <a:rPr lang="en-US" baseline="30000" dirty="0"/>
              <a:t>3</a:t>
            </a:r>
            <a:endParaRPr lang="en-US" dirty="0"/>
          </a:p>
          <a:p>
            <a:r>
              <a:rPr lang="en-US" dirty="0"/>
              <a:t>MCV 88.4 </a:t>
            </a:r>
            <a:r>
              <a:rPr lang="en-US" dirty="0" err="1"/>
              <a:t>fL</a:t>
            </a:r>
            <a:endParaRPr lang="en-US" dirty="0"/>
          </a:p>
          <a:p>
            <a:r>
              <a:rPr lang="en-US" dirty="0"/>
              <a:t>MCH 30.6 </a:t>
            </a:r>
            <a:r>
              <a:rPr lang="en-US" dirty="0" err="1"/>
              <a:t>pg</a:t>
            </a:r>
            <a:endParaRPr lang="en-US" dirty="0"/>
          </a:p>
          <a:p>
            <a:r>
              <a:rPr lang="en-US" dirty="0"/>
              <a:t>MCHC  34.6 g/</a:t>
            </a:r>
            <a:r>
              <a:rPr lang="en-US" dirty="0" err="1"/>
              <a:t>dL</a:t>
            </a:r>
            <a:endParaRPr lang="en-US" dirty="0"/>
          </a:p>
          <a:p>
            <a:r>
              <a:rPr lang="en-US" dirty="0"/>
              <a:t>RDW 12.9 %</a:t>
            </a:r>
          </a:p>
          <a:p>
            <a:r>
              <a:rPr lang="en-US" dirty="0"/>
              <a:t>White cell count  4.53x10</a:t>
            </a:r>
            <a:r>
              <a:rPr lang="en-US" baseline="30000" dirty="0"/>
              <a:t>3</a:t>
            </a:r>
            <a:r>
              <a:rPr lang="en-US" dirty="0"/>
              <a:t> /mm</a:t>
            </a:r>
            <a:r>
              <a:rPr lang="en-US" baseline="30000" dirty="0"/>
              <a:t>3</a:t>
            </a:r>
          </a:p>
          <a:p>
            <a:r>
              <a:rPr lang="en-US" dirty="0"/>
              <a:t>Differential white cell</a:t>
            </a:r>
          </a:p>
          <a:p>
            <a:pPr lvl="1"/>
            <a:r>
              <a:rPr lang="en-US" dirty="0"/>
              <a:t>Neutrophil 44.0 %	- Lymphocyte 49.2%</a:t>
            </a:r>
          </a:p>
          <a:p>
            <a:pPr lvl="1"/>
            <a:r>
              <a:rPr lang="en-US" dirty="0"/>
              <a:t>Monocyte 5.1 %	</a:t>
            </a:r>
            <a:r>
              <a:rPr lang="th-TH" dirty="0"/>
              <a:t>	</a:t>
            </a:r>
            <a:r>
              <a:rPr lang="en-US" dirty="0"/>
              <a:t>- Eosinophil 1.3 %</a:t>
            </a:r>
          </a:p>
          <a:p>
            <a:pPr lvl="1"/>
            <a:r>
              <a:rPr lang="en-US" dirty="0"/>
              <a:t>Basophil 0.4 %	</a:t>
            </a:r>
          </a:p>
          <a:p>
            <a:r>
              <a:rPr lang="en-US" dirty="0"/>
              <a:t>Platelet 271 x 10</a:t>
            </a:r>
            <a:r>
              <a:rPr lang="en-US" baseline="30000" dirty="0"/>
              <a:t>3</a:t>
            </a:r>
            <a:r>
              <a:rPr lang="en-US" dirty="0"/>
              <a:t> /mm</a:t>
            </a:r>
            <a:r>
              <a:rPr lang="en-US" baseline="30000" dirty="0"/>
              <a:t>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2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Electrolyte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BUN 7.9 mg/</a:t>
            </a:r>
            <a:r>
              <a:rPr lang="en-US" dirty="0" err="1"/>
              <a:t>dL</a:t>
            </a:r>
            <a:endParaRPr lang="en-US" dirty="0"/>
          </a:p>
          <a:p>
            <a:r>
              <a:rPr lang="en-US" dirty="0" err="1"/>
              <a:t>Creatinine</a:t>
            </a:r>
            <a:r>
              <a:rPr lang="en-US" dirty="0"/>
              <a:t> 0.51 mg/</a:t>
            </a:r>
            <a:r>
              <a:rPr lang="en-US" dirty="0" err="1"/>
              <a:t>dL</a:t>
            </a:r>
            <a:endParaRPr lang="en-US" dirty="0"/>
          </a:p>
          <a:p>
            <a:r>
              <a:rPr lang="en-US" dirty="0"/>
              <a:t>Na 140.0 </a:t>
            </a:r>
            <a:r>
              <a:rPr lang="en-US" dirty="0" err="1"/>
              <a:t>mmol</a:t>
            </a:r>
            <a:r>
              <a:rPr lang="en-US" dirty="0"/>
              <a:t>/L</a:t>
            </a:r>
          </a:p>
          <a:p>
            <a:r>
              <a:rPr lang="en-US" dirty="0"/>
              <a:t>K  3.6 </a:t>
            </a:r>
            <a:r>
              <a:rPr lang="en-US" dirty="0" err="1"/>
              <a:t>mmol</a:t>
            </a:r>
            <a:r>
              <a:rPr lang="en-US" dirty="0"/>
              <a:t>/L</a:t>
            </a:r>
          </a:p>
          <a:p>
            <a:r>
              <a:rPr lang="en-US" dirty="0" err="1"/>
              <a:t>Cl</a:t>
            </a:r>
            <a:r>
              <a:rPr lang="en-US" dirty="0"/>
              <a:t> 103.2 </a:t>
            </a:r>
            <a:r>
              <a:rPr lang="en-US" dirty="0" err="1"/>
              <a:t>mmol</a:t>
            </a:r>
            <a:r>
              <a:rPr lang="en-US" dirty="0"/>
              <a:t>/L</a:t>
            </a:r>
          </a:p>
          <a:p>
            <a:r>
              <a:rPr lang="en-US" dirty="0"/>
              <a:t>HCO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n-US" dirty="0"/>
              <a:t> </a:t>
            </a:r>
            <a:r>
              <a:rPr lang="th-TH" dirty="0"/>
              <a:t> </a:t>
            </a:r>
            <a:r>
              <a:rPr lang="en-US" dirty="0"/>
              <a:t>24.1 </a:t>
            </a:r>
            <a:r>
              <a:rPr lang="en-US" dirty="0" err="1"/>
              <a:t>mmol</a:t>
            </a:r>
            <a:r>
              <a:rPr lang="en-US" dirty="0"/>
              <a:t>/L</a:t>
            </a:r>
          </a:p>
        </p:txBody>
      </p:sp>
      <p:sp>
        <p:nvSpPr>
          <p:cNvPr id="4" name="Rectangle 3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96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024744" cy="533400"/>
          </a:xfrm>
        </p:spPr>
        <p:txBody>
          <a:bodyPr/>
          <a:lstStyle/>
          <a:p>
            <a:r>
              <a:rPr lang="en-US" dirty="0"/>
              <a:t>Urinalysis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38862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Color  : yellow</a:t>
            </a:r>
          </a:p>
          <a:p>
            <a:r>
              <a:rPr lang="en-US" dirty="0"/>
              <a:t>Transparency  : clear</a:t>
            </a:r>
          </a:p>
          <a:p>
            <a:r>
              <a:rPr lang="en-US" dirty="0"/>
              <a:t>Specific gravity : 1.015</a:t>
            </a:r>
          </a:p>
          <a:p>
            <a:r>
              <a:rPr lang="en-US" dirty="0"/>
              <a:t>pH : 8.0</a:t>
            </a:r>
          </a:p>
          <a:p>
            <a:r>
              <a:rPr lang="en-US" dirty="0"/>
              <a:t>Leukocytes : 2+</a:t>
            </a:r>
          </a:p>
          <a:p>
            <a:r>
              <a:rPr lang="en-US" dirty="0"/>
              <a:t>Nitrite : Negative</a:t>
            </a:r>
          </a:p>
          <a:p>
            <a:r>
              <a:rPr lang="en-US" dirty="0"/>
              <a:t>Protein : Negative</a:t>
            </a:r>
          </a:p>
          <a:p>
            <a:r>
              <a:rPr lang="en-US" dirty="0"/>
              <a:t>Glucose : Negative </a:t>
            </a:r>
          </a:p>
          <a:p>
            <a:r>
              <a:rPr lang="en-US" dirty="0"/>
              <a:t>Ketone : Negative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752600"/>
            <a:ext cx="3886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/>
              <a:t>Urobilinogen</a:t>
            </a:r>
            <a:r>
              <a:rPr lang="en-US" sz="2400" dirty="0"/>
              <a:t> : Negative</a:t>
            </a:r>
          </a:p>
          <a:p>
            <a:r>
              <a:rPr lang="en-US" sz="2400" dirty="0"/>
              <a:t>Bilirubin : Negative</a:t>
            </a:r>
          </a:p>
          <a:p>
            <a:r>
              <a:rPr lang="en-US" sz="2400" dirty="0"/>
              <a:t>Erythrocytes : 1+</a:t>
            </a:r>
          </a:p>
          <a:p>
            <a:r>
              <a:rPr lang="en-US" sz="2400" dirty="0"/>
              <a:t>WBC : 1-2/HPF</a:t>
            </a:r>
          </a:p>
          <a:p>
            <a:r>
              <a:rPr lang="en-US" sz="2400" dirty="0"/>
              <a:t>RBC 0-1/HPF</a:t>
            </a:r>
          </a:p>
          <a:p>
            <a:r>
              <a:rPr lang="en-US" sz="2400" dirty="0"/>
              <a:t>Epithelial cells 1-2/HPF</a:t>
            </a:r>
          </a:p>
          <a:p>
            <a:r>
              <a:rPr lang="en-US" sz="2400" dirty="0"/>
              <a:t>Urine </a:t>
            </a:r>
            <a:r>
              <a:rPr lang="en-US" sz="2400" dirty="0" err="1"/>
              <a:t>Bact</a:t>
            </a:r>
            <a:r>
              <a:rPr lang="en-US" sz="2400" dirty="0"/>
              <a:t> : Few</a:t>
            </a:r>
          </a:p>
          <a:p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547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Management Endometriosis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ผู้ป่วยยังต้องการมีบุตร</a:t>
            </a:r>
            <a:r>
              <a:rPr lang="en-US" dirty="0"/>
              <a:t> </a:t>
            </a:r>
            <a:r>
              <a:rPr lang="th-TH" dirty="0"/>
              <a:t>และตัวโรคความรุนแรงไม่มาก</a:t>
            </a:r>
          </a:p>
          <a:p>
            <a:pPr lvl="1"/>
            <a:r>
              <a:rPr lang="en-US" dirty="0"/>
              <a:t>Medical therapies</a:t>
            </a:r>
            <a:r>
              <a:rPr lang="th-TH" dirty="0"/>
              <a:t> </a:t>
            </a:r>
            <a:r>
              <a:rPr lang="en-US" dirty="0">
                <a:solidFill>
                  <a:srgbClr val="FF0000"/>
                </a:solidFill>
              </a:rPr>
              <a:t>AIM</a:t>
            </a:r>
            <a:r>
              <a:rPr lang="th-TH" dirty="0">
                <a:solidFill>
                  <a:srgbClr val="FF0000"/>
                </a:solidFill>
              </a:rPr>
              <a:t> ของการรักษา </a:t>
            </a:r>
            <a:r>
              <a:rPr lang="en-US" dirty="0">
                <a:solidFill>
                  <a:srgbClr val="FF0000"/>
                </a:solidFill>
              </a:rPr>
              <a:t>??</a:t>
            </a:r>
            <a:r>
              <a:rPr lang="th-TH" dirty="0">
                <a:solidFill>
                  <a:srgbClr val="FF0000"/>
                </a:solidFill>
              </a:rPr>
              <a:t> ไม่อยากผ่าตัด</a:t>
            </a:r>
            <a:r>
              <a:rPr lang="en-US" dirty="0">
                <a:solidFill>
                  <a:srgbClr val="FF0000"/>
                </a:solidFill>
              </a:rPr>
              <a:t>?</a:t>
            </a:r>
            <a:r>
              <a:rPr lang="th-TH" dirty="0">
                <a:solidFill>
                  <a:srgbClr val="FF0000"/>
                </a:solidFill>
              </a:rPr>
              <a:t> พอใจ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lvl="2"/>
            <a:r>
              <a:rPr lang="en-US" dirty="0"/>
              <a:t>Gonadotropin-releasing hormone agonists (</a:t>
            </a:r>
            <a:r>
              <a:rPr lang="en-US" dirty="0" err="1"/>
              <a:t>GnRH</a:t>
            </a:r>
            <a:r>
              <a:rPr lang="en-US" dirty="0"/>
              <a:t>), oral contraceptives, </a:t>
            </a:r>
            <a:r>
              <a:rPr lang="en-US" dirty="0" err="1"/>
              <a:t>Danazol</a:t>
            </a:r>
            <a:r>
              <a:rPr lang="en-US" dirty="0"/>
              <a:t>®, aromatase inhibitors, and </a:t>
            </a:r>
            <a:r>
              <a:rPr lang="en-US" dirty="0" err="1"/>
              <a:t>progestins</a:t>
            </a:r>
            <a:r>
              <a:rPr lang="en-US" dirty="0"/>
              <a:t> </a:t>
            </a:r>
            <a:endParaRPr lang="th-TH" dirty="0">
              <a:solidFill>
                <a:srgbClr val="FF0000"/>
              </a:solidFill>
            </a:endParaRPr>
          </a:p>
          <a:p>
            <a:pPr lvl="2"/>
            <a:r>
              <a:rPr lang="th-TH" dirty="0">
                <a:solidFill>
                  <a:srgbClr val="FF0000"/>
                </a:solidFill>
              </a:rPr>
              <a:t>ใช้ตัวไหนเมื่อไหร่ เลือกอย่างไร </a:t>
            </a:r>
            <a:r>
              <a:rPr lang="en-US" dirty="0" err="1">
                <a:solidFill>
                  <a:srgbClr val="FF0000"/>
                </a:solidFill>
              </a:rPr>
              <a:t>mangement</a:t>
            </a:r>
            <a:r>
              <a:rPr lang="th-TH" dirty="0">
                <a:solidFill>
                  <a:srgbClr val="FF0000"/>
                </a:solidFill>
              </a:rPr>
              <a:t>  กระบวนการคิดกระบวนการเลือกการรักษา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endParaRPr lang="en-US" dirty="0"/>
          </a:p>
          <a:p>
            <a:pPr lvl="1"/>
            <a:r>
              <a:rPr lang="en-US" dirty="0"/>
              <a:t>Surgical therapies</a:t>
            </a:r>
          </a:p>
          <a:p>
            <a:pPr lvl="2"/>
            <a:r>
              <a:rPr lang="en-US" dirty="0"/>
              <a:t>cystectomy</a:t>
            </a:r>
          </a:p>
          <a:p>
            <a:pPr marL="685800" lvl="2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48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therapies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Aromatase inhibitor –  </a:t>
            </a:r>
            <a:r>
              <a:rPr lang="en-US" sz="1800" dirty="0"/>
              <a:t>inhibit local estrogen production in </a:t>
            </a:r>
            <a:r>
              <a:rPr lang="en-US" sz="1800" dirty="0" err="1"/>
              <a:t>endometriotic</a:t>
            </a:r>
            <a:r>
              <a:rPr lang="en-US" sz="1800" dirty="0"/>
              <a:t> implants themselves as well as in ovary, brain, and adipose tissue</a:t>
            </a:r>
          </a:p>
          <a:p>
            <a:r>
              <a:rPr lang="en-US" dirty="0"/>
              <a:t>Oral Contraceptives - </a:t>
            </a:r>
            <a:r>
              <a:rPr lang="en-US" sz="1800" dirty="0"/>
              <a:t>Relieve dysmenorrhea through ovarian suppression and continuous progestin administration</a:t>
            </a:r>
          </a:p>
          <a:p>
            <a:r>
              <a:rPr lang="en-US" dirty="0" err="1"/>
              <a:t>Progestins</a:t>
            </a:r>
            <a:r>
              <a:rPr lang="en-US" dirty="0"/>
              <a:t> - </a:t>
            </a:r>
            <a:r>
              <a:rPr lang="en-US" sz="1800" dirty="0"/>
              <a:t>Inhibit growth of lesions by inducing </a:t>
            </a:r>
            <a:r>
              <a:rPr lang="en-US" sz="1800" dirty="0" err="1"/>
              <a:t>decidualization</a:t>
            </a:r>
            <a:r>
              <a:rPr lang="en-US" sz="1800" dirty="0"/>
              <a:t> followed by atrophy of uterine-type tissue</a:t>
            </a:r>
          </a:p>
          <a:p>
            <a:endParaRPr lang="en-US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900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17638"/>
            <a:ext cx="7086600" cy="4830762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Nonsteroidal</a:t>
            </a:r>
            <a:r>
              <a:rPr lang="en-US" dirty="0"/>
              <a:t> Anti-inflammatory Drugs - </a:t>
            </a:r>
            <a:r>
              <a:rPr lang="en-US" sz="1800" dirty="0"/>
              <a:t>Proven efficacy for treatment of primary dysmenorrhea</a:t>
            </a:r>
          </a:p>
          <a:p>
            <a:endParaRPr lang="en-US" sz="1800" dirty="0"/>
          </a:p>
          <a:p>
            <a:r>
              <a:rPr lang="en-US" dirty="0" err="1"/>
              <a:t>Danazol</a:t>
            </a:r>
            <a:r>
              <a:rPr lang="en-US" dirty="0"/>
              <a:t>® - </a:t>
            </a:r>
            <a:r>
              <a:rPr lang="en-US" sz="1800" dirty="0"/>
              <a:t>Inhibits </a:t>
            </a:r>
            <a:r>
              <a:rPr lang="en-US" sz="1800" dirty="0" err="1"/>
              <a:t>midcycle</a:t>
            </a:r>
            <a:r>
              <a:rPr lang="en-US" sz="1800" dirty="0"/>
              <a:t> FSH and LH surges and prevents </a:t>
            </a:r>
            <a:r>
              <a:rPr lang="en-US" sz="1800" dirty="0" err="1"/>
              <a:t>steroidogenesis</a:t>
            </a:r>
            <a:r>
              <a:rPr lang="en-US" sz="1800" dirty="0"/>
              <a:t> in corpus </a:t>
            </a:r>
            <a:r>
              <a:rPr lang="en-US" sz="1800" dirty="0" err="1"/>
              <a:t>luteum</a:t>
            </a:r>
            <a:endParaRPr lang="en-US" sz="1800" dirty="0"/>
          </a:p>
          <a:p>
            <a:endParaRPr lang="en-US" sz="1800" dirty="0"/>
          </a:p>
          <a:p>
            <a:pPr>
              <a:spcBef>
                <a:spcPct val="0"/>
              </a:spcBef>
            </a:pPr>
            <a:r>
              <a:rPr lang="en-US" dirty="0"/>
              <a:t>Gonadotropin-Releasing Hormone Agonists - </a:t>
            </a:r>
            <a:r>
              <a:rPr lang="en-US" sz="1800" dirty="0"/>
              <a:t>Produces </a:t>
            </a:r>
            <a:r>
              <a:rPr lang="en-US" sz="1800" dirty="0" err="1"/>
              <a:t>hypogonadotrophic-hypogonadic</a:t>
            </a:r>
            <a:r>
              <a:rPr lang="en-US" sz="1800" dirty="0"/>
              <a:t> state through </a:t>
            </a:r>
            <a:r>
              <a:rPr lang="en-US" sz="1800" dirty="0" err="1"/>
              <a:t>downregulation</a:t>
            </a:r>
            <a:r>
              <a:rPr lang="en-US" sz="1800" dirty="0"/>
              <a:t> of pituitary gland , </a:t>
            </a:r>
            <a:r>
              <a:rPr lang="en-US" sz="1800" dirty="0" err="1"/>
              <a:t>GnRH</a:t>
            </a:r>
            <a:r>
              <a:rPr lang="en-US" sz="1800" dirty="0"/>
              <a:t> agonists as effective as other medical therapies in relieving pain and reducing progression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812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Management Endometriosis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หากผู้ป่วยไม่ต้องการมีบุตรอีก</a:t>
            </a:r>
            <a:r>
              <a:rPr lang="en-US" dirty="0"/>
              <a:t> </a:t>
            </a:r>
            <a:r>
              <a:rPr lang="th-TH" dirty="0"/>
              <a:t> </a:t>
            </a:r>
            <a:r>
              <a:rPr lang="en-US" dirty="0"/>
              <a:t>&gt; surgical therapies</a:t>
            </a:r>
            <a:r>
              <a:rPr lang="th-TH" dirty="0"/>
              <a:t> (</a:t>
            </a:r>
            <a:r>
              <a:rPr lang="en-US" dirty="0"/>
              <a:t>Radical</a:t>
            </a:r>
            <a:r>
              <a:rPr lang="th-TH" dirty="0"/>
              <a:t>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Laparoscopy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Hysterectomy/Oophorectomy/</a:t>
            </a:r>
            <a:r>
              <a:rPr lang="en-US" dirty="0" err="1"/>
              <a:t>Salpingo</a:t>
            </a:r>
            <a:r>
              <a:rPr lang="en-US" dirty="0"/>
              <a:t>-oophorectomy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843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283" y="1406371"/>
            <a:ext cx="6777317" cy="400382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2200" dirty="0"/>
              <a:t>Indications for surgical management of endometriosis include: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diagnosis of unresolved pelvic pain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severe, incapacitating pain with significant functional impairment and reduced quality of life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advanced disease with anatomic impairment (distortion of pelvic organs, </a:t>
            </a:r>
            <a:r>
              <a:rPr lang="en-US" dirty="0" err="1"/>
              <a:t>endometriomas</a:t>
            </a:r>
            <a:r>
              <a:rPr lang="en-US" dirty="0"/>
              <a:t>, bowel or bladder dysfunction)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failure of expectant/medical management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endometriosis-related emergencies, </a:t>
            </a:r>
            <a:r>
              <a:rPr lang="en-US" dirty="0" err="1"/>
              <a:t>ie</a:t>
            </a:r>
            <a:r>
              <a:rPr lang="en-US" dirty="0"/>
              <a:t>, rupture or torsion of </a:t>
            </a:r>
            <a:r>
              <a:rPr lang="en-US" dirty="0" err="1"/>
              <a:t>endometrioma</a:t>
            </a:r>
            <a:r>
              <a:rPr lang="en-US" dirty="0"/>
              <a:t>, bowel obstruction, or obstructive </a:t>
            </a:r>
            <a:r>
              <a:rPr lang="en-US" dirty="0" err="1"/>
              <a:t>uropathy</a:t>
            </a: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53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การรักษาด้วยยาก่อนการผ่าตัด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GnRH</a:t>
            </a:r>
            <a:r>
              <a:rPr lang="en-US" dirty="0"/>
              <a:t> antagonist </a:t>
            </a:r>
          </a:p>
          <a:p>
            <a:pPr lvl="1"/>
            <a:r>
              <a:rPr lang="th-TH" dirty="0"/>
              <a:t>ทำให้เยื่อบุมดลูกที่เจริญผิดที่ฝ่อไป ลดรอยโรค ทำให้ผ่าตัดได้ง่ายขึ้น </a:t>
            </a:r>
            <a:r>
              <a:rPr lang="en-US" dirty="0"/>
              <a:t>, </a:t>
            </a:r>
            <a:r>
              <a:rPr lang="th-TH" dirty="0"/>
              <a:t>เสียเลือดน้อยลง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737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การรักษาด้วยยาหลังการผ่าตัด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Hormonal therapy</a:t>
            </a:r>
            <a:endParaRPr lang="th-TH" dirty="0"/>
          </a:p>
          <a:p>
            <a:pPr lvl="1"/>
            <a:r>
              <a:rPr lang="th-TH" dirty="0"/>
              <a:t>ให้ฮอร์โมนทดแทน เพื่อทดแทนฮอร์โมนจากรังไข่ สามารถให้ได้ทันที ไม่เพิ่มความเสี่ยงต่อการกระตุ้นการเจริญเติบโตของรอยโรคที่เหลืออยู่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31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Chief complaint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ผู้ป่วยมา</a:t>
            </a:r>
            <a:r>
              <a:rPr lang="en-US" dirty="0" err="1"/>
              <a:t>ด้วยอาการปวดท้องน้อยเวลามีประจำเดือนมากขึ้น</a:t>
            </a:r>
            <a:r>
              <a:rPr lang="en-US" dirty="0"/>
              <a:t> 3 </a:t>
            </a:r>
            <a:r>
              <a:rPr lang="en-US" dirty="0" err="1"/>
              <a:t>เดือน</a:t>
            </a:r>
            <a:r>
              <a:rPr lang="en-US" dirty="0"/>
              <a:t> </a:t>
            </a:r>
            <a:r>
              <a:rPr lang="en-US" dirty="0" err="1"/>
              <a:t>ก่อนมาโรงพยาบาล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34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– operative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Diagnosis: </a:t>
            </a:r>
            <a:r>
              <a:rPr lang="en-US" sz="2600" dirty="0" err="1"/>
              <a:t>Myoma</a:t>
            </a:r>
            <a:r>
              <a:rPr lang="en-US" sz="2600" dirty="0"/>
              <a:t> uteri with bilateral </a:t>
            </a:r>
            <a:r>
              <a:rPr lang="en-US" sz="2600" dirty="0" err="1"/>
              <a:t>endometriotic</a:t>
            </a:r>
            <a:r>
              <a:rPr lang="en-US" sz="2600" dirty="0"/>
              <a:t> cyst</a:t>
            </a:r>
          </a:p>
          <a:p>
            <a:r>
              <a:rPr lang="en-US" dirty="0"/>
              <a:t>Procedure: TAH with Right SO and left cystectomy</a:t>
            </a:r>
          </a:p>
          <a:p>
            <a:r>
              <a:rPr lang="en-US" dirty="0"/>
              <a:t>Positive Finding:</a:t>
            </a:r>
          </a:p>
          <a:p>
            <a:r>
              <a:rPr lang="en-US" dirty="0"/>
              <a:t>   - Uterus: Globular shape</a:t>
            </a:r>
          </a:p>
          <a:p>
            <a:r>
              <a:rPr lang="en-US" dirty="0"/>
              <a:t>   - </a:t>
            </a:r>
            <a:r>
              <a:rPr lang="en-US" dirty="0" err="1"/>
              <a:t>Adnexsa</a:t>
            </a:r>
            <a:r>
              <a:rPr lang="en-US" dirty="0"/>
              <a:t>: Severe adhesion at Left side</a:t>
            </a:r>
          </a:p>
          <a:p>
            <a:r>
              <a:rPr lang="en-US" dirty="0"/>
              <a:t>     </a:t>
            </a:r>
            <a:r>
              <a:rPr lang="en-US" dirty="0" err="1"/>
              <a:t>Endometrioma</a:t>
            </a:r>
            <a:r>
              <a:rPr lang="en-US" dirty="0"/>
              <a:t> cyst at both left and right ovaries</a:t>
            </a:r>
          </a:p>
          <a:p>
            <a:r>
              <a:rPr lang="en-US" dirty="0"/>
              <a:t>   - </a:t>
            </a:r>
            <a:r>
              <a:rPr lang="en-US" dirty="0" err="1"/>
              <a:t>cul</a:t>
            </a:r>
            <a:r>
              <a:rPr lang="en-US" dirty="0"/>
              <a:t> de sac: adhesion</a:t>
            </a:r>
          </a:p>
          <a:p>
            <a:r>
              <a:rPr lang="en-US" dirty="0"/>
              <a:t>Operation Procedure</a:t>
            </a:r>
          </a:p>
          <a:p>
            <a:r>
              <a:rPr lang="en-US" dirty="0"/>
              <a:t>   - Midline incision was done</a:t>
            </a:r>
          </a:p>
          <a:p>
            <a:r>
              <a:rPr lang="en-US" dirty="0"/>
              <a:t>   - </a:t>
            </a:r>
            <a:r>
              <a:rPr lang="en-US" dirty="0" err="1"/>
              <a:t>Adbominal</a:t>
            </a:r>
            <a:r>
              <a:rPr lang="en-US" dirty="0"/>
              <a:t> wall was opened layer by layer</a:t>
            </a:r>
          </a:p>
          <a:p>
            <a:r>
              <a:rPr lang="en-US" dirty="0"/>
              <a:t>   - Identify uterus, adnexa, ovaries and tubes  </a:t>
            </a:r>
          </a:p>
          <a:p>
            <a:r>
              <a:rPr lang="en-US" dirty="0"/>
              <a:t>   - Round ligaments were cut, clamped and ligated</a:t>
            </a:r>
          </a:p>
          <a:p>
            <a:r>
              <a:rPr lang="en-US" dirty="0"/>
              <a:t>  - total abdominal hysterectomy </a:t>
            </a:r>
          </a:p>
          <a:p>
            <a:r>
              <a:rPr lang="en-US" dirty="0"/>
              <a:t>  - right </a:t>
            </a:r>
            <a:r>
              <a:rPr lang="en-US" dirty="0" err="1"/>
              <a:t>salpinge</a:t>
            </a:r>
            <a:r>
              <a:rPr lang="en-US" dirty="0"/>
              <a:t> and ovary were resected. </a:t>
            </a:r>
          </a:p>
          <a:p>
            <a:r>
              <a:rPr lang="en-US" dirty="0"/>
              <a:t>  - left ovarian </a:t>
            </a:r>
            <a:r>
              <a:rPr lang="en-US" dirty="0" err="1"/>
              <a:t>endometrioma</a:t>
            </a:r>
            <a:r>
              <a:rPr lang="en-US" dirty="0"/>
              <a:t> was resected.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7391400" y="137652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778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to pelvic pain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124200"/>
          </a:xfrm>
        </p:spPr>
        <p:txBody>
          <a:bodyPr/>
          <a:lstStyle/>
          <a:p>
            <a:pPr marL="0" indent="0" algn="ctr">
              <a:buNone/>
            </a:pPr>
            <a:r>
              <a:rPr lang="th-TH" sz="4800" dirty="0"/>
              <a:t>แนวทางในการดูแลการปวดในอุ้งเชิงกราน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7391400" y="137652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299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Acute pelvic pain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Gynecologic causes</a:t>
            </a:r>
          </a:p>
          <a:p>
            <a:pPr marL="0" indent="0">
              <a:buNone/>
            </a:pPr>
            <a:r>
              <a:rPr lang="en-US" dirty="0"/>
              <a:t>	- Complication of pregnancy</a:t>
            </a:r>
          </a:p>
          <a:p>
            <a:pPr marL="0" indent="0">
              <a:buNone/>
            </a:pPr>
            <a:r>
              <a:rPr lang="en-US" dirty="0"/>
              <a:t>	- Infection</a:t>
            </a:r>
          </a:p>
          <a:p>
            <a:pPr marL="0" indent="0">
              <a:buNone/>
            </a:pPr>
            <a:r>
              <a:rPr lang="en-US" dirty="0"/>
              <a:t>	- Adnexal disorder</a:t>
            </a:r>
          </a:p>
          <a:p>
            <a:pPr marL="0" indent="0">
              <a:buNone/>
            </a:pPr>
            <a:r>
              <a:rPr lang="en-US" dirty="0"/>
              <a:t>	- Physiologic causes</a:t>
            </a:r>
          </a:p>
          <a:p>
            <a:r>
              <a:rPr lang="en-US" dirty="0"/>
              <a:t>Non gynecologic causes</a:t>
            </a:r>
          </a:p>
          <a:p>
            <a:pPr marL="0" indent="0">
              <a:buNone/>
            </a:pPr>
            <a:r>
              <a:rPr lang="en-US" dirty="0"/>
              <a:t>	- Genitourinary tract</a:t>
            </a:r>
          </a:p>
          <a:p>
            <a:pPr marL="0" indent="0">
              <a:buNone/>
            </a:pPr>
            <a:r>
              <a:rPr lang="en-US" dirty="0"/>
              <a:t>	- Gastrointestinal tract</a:t>
            </a:r>
          </a:p>
          <a:p>
            <a:pPr marL="0" indent="0">
              <a:buNone/>
            </a:pPr>
            <a:r>
              <a:rPr lang="en-US" dirty="0"/>
              <a:t>	- Musculoskeletal causes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573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Chronic pelvic pain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Gynecological causes</a:t>
            </a:r>
          </a:p>
          <a:p>
            <a:pPr marL="914400" lvl="2" indent="0">
              <a:buNone/>
            </a:pPr>
            <a:r>
              <a:rPr lang="en-US" dirty="0"/>
              <a:t>- Endometriosis</a:t>
            </a:r>
          </a:p>
          <a:p>
            <a:pPr marL="914400" lvl="2" indent="0">
              <a:buNone/>
            </a:pPr>
            <a:r>
              <a:rPr lang="en-US" dirty="0"/>
              <a:t>- PID</a:t>
            </a:r>
          </a:p>
          <a:p>
            <a:pPr marL="914400" lvl="2" indent="0">
              <a:buNone/>
            </a:pPr>
            <a:r>
              <a:rPr lang="en-US" dirty="0"/>
              <a:t>- Adhesion</a:t>
            </a:r>
          </a:p>
          <a:p>
            <a:pPr marL="914400" lvl="2" indent="0">
              <a:buNone/>
            </a:pPr>
            <a:r>
              <a:rPr lang="en-US" dirty="0"/>
              <a:t>- Ovarian remnant syndrome</a:t>
            </a:r>
          </a:p>
          <a:p>
            <a:pPr marL="914400" lvl="2" indent="0">
              <a:buNone/>
            </a:pPr>
            <a:r>
              <a:rPr lang="en-US" dirty="0"/>
              <a:t>- Pelvic congestion syndrome</a:t>
            </a:r>
          </a:p>
          <a:p>
            <a:r>
              <a:rPr lang="en-US" dirty="0"/>
              <a:t>Non gynecologic causes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sz="2400" dirty="0"/>
              <a:t>Genitourinary tract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/>
              <a:t>- Gastrointestinal tract</a:t>
            </a:r>
          </a:p>
          <a:p>
            <a:pPr lvl="2">
              <a:buFontTx/>
              <a:buChar char="-"/>
            </a:pPr>
            <a:r>
              <a:rPr lang="en-US" dirty="0"/>
              <a:t>Musculoskeletal causes </a:t>
            </a:r>
          </a:p>
          <a:p>
            <a:pPr lvl="2">
              <a:buFontTx/>
              <a:buChar char="-"/>
            </a:pPr>
            <a:r>
              <a:rPr lang="en-US" dirty="0"/>
              <a:t>Neurological causes </a:t>
            </a:r>
          </a:p>
          <a:p>
            <a:pPr lvl="2">
              <a:buFontTx/>
              <a:buChar char="-"/>
            </a:pPr>
            <a:r>
              <a:rPr lang="en-US" dirty="0"/>
              <a:t>Psychological causes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749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2000" dirty="0"/>
            </a:br>
            <a:r>
              <a:rPr lang="en-US" sz="2000" dirty="0"/>
              <a:t>Rule out non gynecologic causes via history taking &amp; physical examination</a:t>
            </a:r>
            <a:br>
              <a:rPr lang="en-US" sz="2000" dirty="0"/>
            </a:br>
            <a:r>
              <a:rPr lang="en-US" sz="2000" dirty="0"/>
              <a:t> </a:t>
            </a:r>
            <a:endParaRPr lang="th-TH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Genitourinary tract</a:t>
            </a:r>
          </a:p>
          <a:p>
            <a:pPr marL="457200" lvl="1" indent="0">
              <a:buNone/>
            </a:pPr>
            <a:r>
              <a:rPr lang="th-TH" sz="2200" dirty="0"/>
              <a:t>พิจารณาจากการมี </a:t>
            </a:r>
            <a:r>
              <a:rPr lang="en-US" sz="2200" dirty="0"/>
              <a:t>dysuria, flank pain, urinary urgency, urinary frequency </a:t>
            </a:r>
          </a:p>
          <a:p>
            <a:pPr marL="457200" lvl="1" indent="0">
              <a:buNone/>
            </a:pPr>
            <a:r>
              <a:rPr lang="en-US" sz="2200" dirty="0"/>
              <a:t>Dyspareunia </a:t>
            </a:r>
            <a:r>
              <a:rPr lang="th-TH" sz="2200" dirty="0"/>
              <a:t>และ </a:t>
            </a:r>
            <a:r>
              <a:rPr lang="en-US" sz="2200" dirty="0" err="1"/>
              <a:t>suprapubic</a:t>
            </a:r>
            <a:r>
              <a:rPr lang="en-US" sz="2200" dirty="0"/>
              <a:t> pain or discomfort </a:t>
            </a:r>
            <a:r>
              <a:rPr lang="th-TH" sz="2200" dirty="0"/>
              <a:t>ไม่ช่วยในการ</a:t>
            </a:r>
            <a:r>
              <a:rPr lang="en-US" sz="2200" dirty="0"/>
              <a:t>rule out</a:t>
            </a:r>
          </a:p>
          <a:p>
            <a:r>
              <a:rPr lang="en-US" sz="2200" dirty="0"/>
              <a:t>Gastrointestinal tract</a:t>
            </a:r>
          </a:p>
          <a:p>
            <a:pPr marL="457200" lvl="1" indent="0">
              <a:buNone/>
            </a:pPr>
            <a:r>
              <a:rPr lang="th-TH" sz="2200" dirty="0"/>
              <a:t>พิจารณาจากการมี </a:t>
            </a:r>
            <a:r>
              <a:rPr lang="en-US" sz="2200" dirty="0"/>
              <a:t>altered bowel habits, diarrhea , constipation</a:t>
            </a:r>
          </a:p>
          <a:p>
            <a:pPr marL="457200" lvl="1" indent="0">
              <a:buNone/>
            </a:pPr>
            <a:r>
              <a:rPr lang="en-US" sz="2200" dirty="0"/>
              <a:t>Nausea/Vomiting </a:t>
            </a:r>
            <a:r>
              <a:rPr lang="th-TH" sz="2200" dirty="0"/>
              <a:t>ไม่ช่วยในการ</a:t>
            </a:r>
            <a:r>
              <a:rPr lang="en-US" sz="2200" dirty="0"/>
              <a:t> rule out </a:t>
            </a:r>
          </a:p>
          <a:p>
            <a:r>
              <a:rPr lang="en-US" sz="2200" dirty="0"/>
              <a:t>Musculoskeletal causes</a:t>
            </a:r>
            <a:endParaRPr lang="th-TH" sz="2200" dirty="0"/>
          </a:p>
          <a:p>
            <a:pPr marL="0" indent="0">
              <a:buNone/>
            </a:pPr>
            <a:r>
              <a:rPr lang="th-TH" sz="2200" dirty="0"/>
              <a:t>        ตรวจ </a:t>
            </a:r>
            <a:r>
              <a:rPr lang="en-US" sz="2200" dirty="0" err="1"/>
              <a:t>carnett’s</a:t>
            </a:r>
            <a:r>
              <a:rPr lang="en-US" sz="2200" dirty="0"/>
              <a:t> sign </a:t>
            </a:r>
            <a:r>
              <a:rPr lang="th-TH" sz="2200" dirty="0"/>
              <a:t>เพื่อหา </a:t>
            </a:r>
            <a:r>
              <a:rPr lang="en-US" sz="2200" dirty="0"/>
              <a:t>painful trigger point </a:t>
            </a:r>
          </a:p>
          <a:p>
            <a:r>
              <a:rPr lang="en-US" sz="2200" dirty="0"/>
              <a:t>Neurological causes  </a:t>
            </a:r>
          </a:p>
          <a:p>
            <a:pPr marL="0" indent="0">
              <a:buNone/>
            </a:pPr>
            <a:r>
              <a:rPr lang="en-US" sz="2200" dirty="0"/>
              <a:t>      </a:t>
            </a:r>
            <a:r>
              <a:rPr lang="th-TH" sz="2200" dirty="0"/>
              <a:t>พิจารณาการประวัติผ่าตัด มักมี </a:t>
            </a:r>
            <a:r>
              <a:rPr lang="en-US" sz="2200" dirty="0"/>
              <a:t> transverse suprapubic skin incision, sharp stabbing, aching pain following the dermatome </a:t>
            </a:r>
          </a:p>
          <a:p>
            <a:r>
              <a:rPr lang="en-US" sz="2200" dirty="0"/>
              <a:t>Psychological causes</a:t>
            </a:r>
          </a:p>
          <a:p>
            <a:pPr marL="0" indent="0">
              <a:buNone/>
            </a:pPr>
            <a:r>
              <a:rPr lang="th-TH" sz="2200" dirty="0"/>
              <a:t>พิจารณาการมี </a:t>
            </a:r>
            <a:r>
              <a:rPr lang="en-US" sz="2200" dirty="0"/>
              <a:t>multiple physical complaints, depression, bipolar personality disorder and somatization disorder</a:t>
            </a:r>
          </a:p>
          <a:p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4118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taking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/>
              <a:t>Onset -  </a:t>
            </a:r>
            <a:r>
              <a:rPr lang="th-TH" dirty="0"/>
              <a:t>มีสองแบบ</a:t>
            </a:r>
            <a:r>
              <a:rPr lang="en-US" dirty="0"/>
              <a:t> </a:t>
            </a:r>
            <a:r>
              <a:rPr lang="th-TH" dirty="0"/>
              <a:t>คือ </a:t>
            </a:r>
            <a:endParaRPr lang="en-US" dirty="0"/>
          </a:p>
          <a:p>
            <a:r>
              <a:rPr lang="en-US" dirty="0"/>
              <a:t>1. </a:t>
            </a:r>
            <a:r>
              <a:rPr lang="th-TH" dirty="0"/>
              <a:t>แบบ </a:t>
            </a:r>
            <a:r>
              <a:rPr lang="en-US" dirty="0"/>
              <a:t>sudden</a:t>
            </a:r>
            <a:r>
              <a:rPr lang="th-TH" dirty="0"/>
              <a:t> มักจะเกิดจากปัญหาทางกายภาพ เช่น </a:t>
            </a:r>
            <a:r>
              <a:rPr lang="en-US" dirty="0"/>
              <a:t> adnexal torsion </a:t>
            </a:r>
          </a:p>
          <a:p>
            <a:r>
              <a:rPr lang="en-US" dirty="0"/>
              <a:t>2. </a:t>
            </a:r>
            <a:r>
              <a:rPr lang="th-TH" dirty="0"/>
              <a:t>แบบ</a:t>
            </a:r>
            <a:r>
              <a:rPr lang="en-US" dirty="0"/>
              <a:t> progressive</a:t>
            </a:r>
            <a:r>
              <a:rPr lang="th-TH" dirty="0"/>
              <a:t> มักจะเกิดจาก </a:t>
            </a:r>
            <a:r>
              <a:rPr lang="en-US" dirty="0"/>
              <a:t>infection </a:t>
            </a:r>
            <a:r>
              <a:rPr lang="th-TH" dirty="0"/>
              <a:t>หรือ </a:t>
            </a:r>
            <a:r>
              <a:rPr lang="en-US" dirty="0"/>
              <a:t>inflammation </a:t>
            </a:r>
          </a:p>
          <a:p>
            <a:r>
              <a:rPr lang="en-US" dirty="0"/>
              <a:t>Location – locate the organ, referred pain can be present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354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Duration </a:t>
            </a:r>
          </a:p>
          <a:p>
            <a:r>
              <a:rPr lang="en-US" dirty="0"/>
              <a:t>Characteristics – </a:t>
            </a:r>
            <a:r>
              <a:rPr lang="th-TH" dirty="0"/>
              <a:t>มีหลายลักษณะ เช่น </a:t>
            </a:r>
            <a:endParaRPr lang="en-US" dirty="0"/>
          </a:p>
          <a:p>
            <a:r>
              <a:rPr lang="en-US" dirty="0"/>
              <a:t>1. sharp pain </a:t>
            </a:r>
            <a:r>
              <a:rPr lang="th-TH" dirty="0"/>
              <a:t>มักเกิดจากการแตก หรือรั่ว</a:t>
            </a:r>
            <a:endParaRPr lang="en-US" dirty="0"/>
          </a:p>
          <a:p>
            <a:r>
              <a:rPr lang="th-TH" dirty="0"/>
              <a:t> </a:t>
            </a:r>
            <a:r>
              <a:rPr lang="en-US" dirty="0"/>
              <a:t>2. colicky pain</a:t>
            </a:r>
            <a:r>
              <a:rPr lang="th-TH" dirty="0"/>
              <a:t> มักเกิดจากการบีบตัวของ ลำไส้ หรือมดลูกขณะแท้ง </a:t>
            </a:r>
            <a:endParaRPr lang="en-US" dirty="0"/>
          </a:p>
          <a:p>
            <a:r>
              <a:rPr lang="en-US" dirty="0"/>
              <a:t>3. dull pain </a:t>
            </a:r>
            <a:r>
              <a:rPr lang="th-TH" dirty="0"/>
              <a:t>มักเกิดจากก้อนในท้องน้อย </a:t>
            </a:r>
            <a:endParaRPr lang="en-US" dirty="0"/>
          </a:p>
          <a:p>
            <a:r>
              <a:rPr lang="en-US" dirty="0"/>
              <a:t>4. throbbing pain </a:t>
            </a:r>
            <a:r>
              <a:rPr lang="th-TH" dirty="0"/>
              <a:t>มักเกิดจาก </a:t>
            </a:r>
            <a:r>
              <a:rPr lang="en-US" dirty="0"/>
              <a:t>inflammation   </a:t>
            </a:r>
          </a:p>
          <a:p>
            <a:pPr>
              <a:buNone/>
            </a:pPr>
            <a:r>
              <a:rPr lang="th-TH" dirty="0">
                <a:solidFill>
                  <a:srgbClr val="FF0000"/>
                </a:solidFill>
              </a:rPr>
              <a:t>อธิบายว่าปวดเป็นยังไง คนไข้มาด้วยพูดว่าอะไร คิดถึงกลุ่มโรคอะไร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Definition</a:t>
            </a:r>
            <a:r>
              <a:rPr lang="th-TH" dirty="0">
                <a:solidFill>
                  <a:srgbClr val="FF0000"/>
                </a:solidFill>
              </a:rPr>
              <a:t> ของแต่ละอาการ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988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Alleviating/aggravating factors </a:t>
            </a:r>
          </a:p>
          <a:p>
            <a:r>
              <a:rPr lang="en-US" dirty="0"/>
              <a:t>Associated symptoms </a:t>
            </a:r>
            <a:r>
              <a:rPr lang="th-TH" dirty="0"/>
              <a:t>เช่น 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1. </a:t>
            </a:r>
            <a:r>
              <a:rPr lang="th-TH" sz="2400" dirty="0">
                <a:solidFill>
                  <a:srgbClr val="FF0000"/>
                </a:solidFill>
              </a:rPr>
              <a:t>มีเลือดออกทางช่องคลอด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 abortion, ectopic pregnancy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2. </a:t>
            </a:r>
            <a:r>
              <a:rPr lang="th-TH" sz="2400" dirty="0">
                <a:solidFill>
                  <a:srgbClr val="FF0000"/>
                </a:solidFill>
                <a:sym typeface="Wingdings" pitchFamily="2" charset="2"/>
              </a:rPr>
              <a:t>มีตกขาว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 pelvic inflammatory disease, </a:t>
            </a:r>
            <a:r>
              <a:rPr lang="en-US" sz="2400" dirty="0" err="1">
                <a:solidFill>
                  <a:srgbClr val="FF0000"/>
                </a:solidFill>
                <a:sym typeface="Wingdings" pitchFamily="2" charset="2"/>
              </a:rPr>
              <a:t>tubo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-ovarian abscess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3. </a:t>
            </a:r>
            <a:r>
              <a:rPr lang="th-TH" sz="2400" dirty="0">
                <a:solidFill>
                  <a:srgbClr val="FF0000"/>
                </a:solidFill>
                <a:sym typeface="Wingdings" pitchFamily="2" charset="2"/>
              </a:rPr>
              <a:t>คลื่นไส้อาเจียน(เปลี่ยน)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 molar pregnancy, benign cystic </a:t>
            </a:r>
            <a:r>
              <a:rPr lang="en-US" sz="2400" dirty="0" err="1">
                <a:solidFill>
                  <a:srgbClr val="FF0000"/>
                </a:solidFill>
                <a:sym typeface="Wingdings" pitchFamily="2" charset="2"/>
              </a:rPr>
              <a:t>teratoma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4. </a:t>
            </a:r>
            <a:r>
              <a:rPr lang="th-TH" sz="2400" dirty="0">
                <a:solidFill>
                  <a:srgbClr val="FF0000"/>
                </a:solidFill>
                <a:sym typeface="Wingdings" pitchFamily="2" charset="2"/>
              </a:rPr>
              <a:t>ปัสสาวะแสบขัด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2400" dirty="0" err="1">
                <a:solidFill>
                  <a:srgbClr val="FF0000"/>
                </a:solidFill>
                <a:sym typeface="Wingdings" pitchFamily="2" charset="2"/>
              </a:rPr>
              <a:t>urethritis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746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Temporal (time-related)</a:t>
            </a:r>
          </a:p>
          <a:p>
            <a:pPr marL="514350" indent="-514350">
              <a:buAutoNum type="arabicPeriod"/>
            </a:pPr>
            <a:r>
              <a:rPr lang="th-TH" dirty="0"/>
              <a:t>ปวดตามรอบระดู</a:t>
            </a:r>
            <a:r>
              <a:rPr lang="en-US" dirty="0"/>
              <a:t> – dysmenorrhea </a:t>
            </a:r>
            <a:r>
              <a:rPr lang="th-TH" dirty="0"/>
              <a:t>ถ้าผู้ป่วยอายุน้อย มักจะเป็น </a:t>
            </a:r>
            <a:r>
              <a:rPr lang="en-US" dirty="0"/>
              <a:t>primary dysmenorrhea </a:t>
            </a:r>
            <a:r>
              <a:rPr lang="th-TH" dirty="0"/>
              <a:t>สำหรับ </a:t>
            </a:r>
            <a:r>
              <a:rPr lang="en-US" dirty="0"/>
              <a:t>secondary dysmenorrhea </a:t>
            </a:r>
            <a:r>
              <a:rPr lang="th-TH" dirty="0"/>
              <a:t>มักเกิดจาก </a:t>
            </a:r>
            <a:r>
              <a:rPr lang="en-US" dirty="0"/>
              <a:t>endometriosis, </a:t>
            </a:r>
            <a:r>
              <a:rPr lang="en-US" dirty="0" err="1"/>
              <a:t>ademomyosis</a:t>
            </a:r>
            <a:r>
              <a:rPr lang="en-US" dirty="0"/>
              <a:t> </a:t>
            </a:r>
            <a:r>
              <a:rPr lang="th-TH" dirty="0"/>
              <a:t>และ </a:t>
            </a:r>
            <a:r>
              <a:rPr lang="en-US" dirty="0"/>
              <a:t>IUD  </a:t>
            </a:r>
            <a:endParaRPr lang="th-TH" dirty="0"/>
          </a:p>
          <a:p>
            <a:pPr marL="514350" indent="-514350">
              <a:buAutoNum type="arabicPeriod"/>
            </a:pPr>
            <a:r>
              <a:rPr lang="th-TH" dirty="0"/>
              <a:t>ปวดกลางรอบระดู</a:t>
            </a:r>
            <a:r>
              <a:rPr lang="en-US" dirty="0"/>
              <a:t> – </a:t>
            </a:r>
            <a:r>
              <a:rPr lang="en-US" dirty="0" err="1"/>
              <a:t>mittelschmerz</a:t>
            </a:r>
            <a:r>
              <a:rPr lang="en-US" dirty="0"/>
              <a:t> </a:t>
            </a:r>
            <a:endParaRPr lang="th-TH" dirty="0"/>
          </a:p>
          <a:p>
            <a:pPr marL="514350" indent="-514350">
              <a:buAutoNum type="arabicPeriod"/>
            </a:pPr>
            <a:r>
              <a:rPr lang="th-TH" dirty="0"/>
              <a:t>ขาดระดู เช่น</a:t>
            </a:r>
            <a:r>
              <a:rPr lang="en-US" dirty="0"/>
              <a:t> pregnancy-related</a:t>
            </a:r>
            <a:r>
              <a:rPr lang="th-TH" dirty="0"/>
              <a:t> </a:t>
            </a:r>
            <a:r>
              <a:rPr lang="en-US" dirty="0"/>
              <a:t>disease </a:t>
            </a:r>
          </a:p>
          <a:p>
            <a:r>
              <a:rPr lang="en-US" dirty="0"/>
              <a:t> Severity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256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Thank you</a:t>
            </a:r>
          </a:p>
        </p:txBody>
      </p:sp>
      <p:sp>
        <p:nvSpPr>
          <p:cNvPr id="3" name="Rectangle 2"/>
          <p:cNvSpPr/>
          <p:nvPr/>
        </p:nvSpPr>
        <p:spPr>
          <a:xfrm>
            <a:off x="7391400" y="137652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16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Illness</a:t>
            </a:r>
            <a:endParaRPr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2672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th-TH" dirty="0">
                <a:solidFill>
                  <a:srgbClr val="FF0000"/>
                </a:solidFill>
              </a:rPr>
              <a:t>3 </a:t>
            </a:r>
            <a:r>
              <a:rPr dirty="0" err="1">
                <a:solidFill>
                  <a:srgbClr val="FF0000"/>
                </a:solidFill>
                <a:uFillTx/>
              </a:rPr>
              <a:t>ปี</a:t>
            </a:r>
            <a:r>
              <a:rPr dirty="0">
                <a:solidFill>
                  <a:srgbClr val="FF0000"/>
                </a:solidFill>
                <a:uFillTx/>
              </a:rPr>
              <a:t> ก่อนมาโรงพยาบาล ผู้ป่วยเริ่มมีอาการปวดท้องน้อยมากก่อนมีประจำเดือน1</a:t>
            </a:r>
            <a:r>
              <a:rPr lang="en-US" dirty="0">
                <a:solidFill>
                  <a:srgbClr val="FF0000"/>
                </a:solidFill>
                <a:uFillTx/>
              </a:rPr>
              <a:t> </a:t>
            </a:r>
            <a:r>
              <a:rPr dirty="0" err="1">
                <a:solidFill>
                  <a:srgbClr val="FF0000"/>
                </a:solidFill>
                <a:uFillTx/>
              </a:rPr>
              <a:t>วัน</a:t>
            </a:r>
            <a:r>
              <a:rPr dirty="0">
                <a:solidFill>
                  <a:srgbClr val="FF0000"/>
                </a:solidFill>
                <a:uFillTx/>
              </a:rPr>
              <a:t> </a:t>
            </a:r>
            <a:r>
              <a:rPr dirty="0" err="1">
                <a:solidFill>
                  <a:srgbClr val="FF0000"/>
                </a:solidFill>
                <a:uFillTx/>
              </a:rPr>
              <a:t>นานๆ</a:t>
            </a:r>
            <a:r>
              <a:rPr lang="en-US" dirty="0">
                <a:solidFill>
                  <a:srgbClr val="FF0000"/>
                </a:solidFill>
                <a:uFillTx/>
              </a:rPr>
              <a:t> </a:t>
            </a:r>
            <a:r>
              <a:rPr dirty="0" err="1">
                <a:solidFill>
                  <a:srgbClr val="FF0000"/>
                </a:solidFill>
                <a:uFillTx/>
              </a:rPr>
              <a:t>เป็นที</a:t>
            </a:r>
            <a:r>
              <a:rPr dirty="0">
                <a:solidFill>
                  <a:srgbClr val="FF0000"/>
                </a:solidFill>
                <a:uFillTx/>
              </a:rPr>
              <a:t> </a:t>
            </a:r>
            <a:r>
              <a:rPr dirty="0" err="1">
                <a:solidFill>
                  <a:srgbClr val="FF0000"/>
                </a:solidFill>
                <a:uFillTx/>
              </a:rPr>
              <a:t>ไม่ได้เป็นทุกเดือน</a:t>
            </a:r>
            <a:r>
              <a:rPr dirty="0">
                <a:solidFill>
                  <a:srgbClr val="FF0000"/>
                </a:solidFill>
                <a:uFillTx/>
              </a:rPr>
              <a:t> </a:t>
            </a:r>
            <a:r>
              <a:rPr lang="th-TH" dirty="0">
                <a:solidFill>
                  <a:srgbClr val="FF0000"/>
                </a:solidFill>
              </a:rPr>
              <a:t>ลักษณะอาการ</a:t>
            </a:r>
            <a:r>
              <a:rPr dirty="0" err="1">
                <a:solidFill>
                  <a:srgbClr val="FF0000"/>
                </a:solidFill>
                <a:uFillTx/>
              </a:rPr>
              <a:t>ปวดจะ</a:t>
            </a:r>
            <a:r>
              <a:rPr lang="th-TH" dirty="0">
                <a:solidFill>
                  <a:srgbClr val="FF0000"/>
                </a:solidFill>
                <a:uFillTx/>
              </a:rPr>
              <a:t>ปวดแบบบิดๆ</a:t>
            </a:r>
            <a:r>
              <a:rPr lang="en-US" dirty="0">
                <a:solidFill>
                  <a:srgbClr val="FF0000"/>
                </a:solidFill>
                <a:uFillTx/>
              </a:rPr>
              <a:t> </a:t>
            </a:r>
            <a:r>
              <a:rPr dirty="0" err="1">
                <a:solidFill>
                  <a:srgbClr val="FF0000"/>
                </a:solidFill>
                <a:uFillTx/>
              </a:rPr>
              <a:t>ที่บริเวณท้องน้อย</a:t>
            </a:r>
            <a:r>
              <a:rPr lang="th-TH" dirty="0">
                <a:solidFill>
                  <a:srgbClr val="FF0000"/>
                </a:solidFill>
                <a:uFillTx/>
              </a:rPr>
              <a:t>นาน</a:t>
            </a:r>
            <a:r>
              <a:rPr dirty="0" err="1">
                <a:solidFill>
                  <a:srgbClr val="FF0000"/>
                </a:solidFill>
                <a:uFillTx/>
              </a:rPr>
              <a:t>ประมาณ</a:t>
            </a:r>
            <a:r>
              <a:rPr dirty="0">
                <a:solidFill>
                  <a:srgbClr val="FF0000"/>
                </a:solidFill>
                <a:uFillTx/>
              </a:rPr>
              <a:t> 3</a:t>
            </a:r>
            <a:r>
              <a:rPr lang="th-TH" dirty="0">
                <a:solidFill>
                  <a:srgbClr val="FF0000"/>
                </a:solidFill>
                <a:uFillTx/>
              </a:rPr>
              <a:t> </a:t>
            </a:r>
            <a:r>
              <a:rPr dirty="0" err="1">
                <a:solidFill>
                  <a:srgbClr val="FF0000"/>
                </a:solidFill>
                <a:uFillTx/>
              </a:rPr>
              <a:t>ชั่วโมง</a:t>
            </a:r>
            <a:r>
              <a:rPr dirty="0">
                <a:solidFill>
                  <a:srgbClr val="FF0000"/>
                </a:solidFill>
                <a:uFillTx/>
              </a:rPr>
              <a:t> </a:t>
            </a:r>
            <a:r>
              <a:rPr dirty="0" err="1">
                <a:solidFill>
                  <a:srgbClr val="FF0000"/>
                </a:solidFill>
                <a:uFillTx/>
              </a:rPr>
              <a:t>มีอาการปวด</a:t>
            </a:r>
            <a:r>
              <a:rPr lang="th-TH" dirty="0">
                <a:solidFill>
                  <a:srgbClr val="FF0000"/>
                </a:solidFill>
              </a:rPr>
              <a:t>ร้าวไป</a:t>
            </a:r>
            <a:r>
              <a:rPr dirty="0">
                <a:solidFill>
                  <a:srgbClr val="FF0000"/>
                </a:solidFill>
                <a:uFillTx/>
              </a:rPr>
              <a:t>หลังร่วมด้วยในบางครั้ง </a:t>
            </a:r>
            <a:r>
              <a:rPr dirty="0">
                <a:uFillTx/>
              </a:rPr>
              <a:t>ปวด</a:t>
            </a:r>
            <a:r>
              <a:rPr lang="th-TH" dirty="0">
                <a:uFillTx/>
              </a:rPr>
              <a:t>ทั้ง</a:t>
            </a:r>
            <a:r>
              <a:rPr dirty="0">
                <a:uFillTx/>
              </a:rPr>
              <a:t>ด้านซ้าย</a:t>
            </a:r>
            <a:r>
              <a:rPr lang="th-TH" dirty="0"/>
              <a:t>และด้าน</a:t>
            </a:r>
            <a:r>
              <a:rPr dirty="0">
                <a:uFillTx/>
              </a:rPr>
              <a:t>ขวาแล้วแต่ครั้ง เวลาปวดท้องน้อยจะปวดมาก</a:t>
            </a:r>
            <a:r>
              <a:rPr lang="th-TH" dirty="0">
                <a:uFillTx/>
              </a:rPr>
              <a:t>จน</a:t>
            </a:r>
            <a:r>
              <a:rPr dirty="0" err="1">
                <a:uFillTx/>
              </a:rPr>
              <a:t>ต้องนอนพัก</a:t>
            </a:r>
            <a:r>
              <a:rPr dirty="0">
                <a:uFillTx/>
              </a:rPr>
              <a:t> ไม่สามารถลุกขึ้นทำอะไรได้</a:t>
            </a:r>
            <a:r>
              <a:rPr lang="th-TH" dirty="0">
                <a:uFillTx/>
              </a:rPr>
              <a:t> ต้องนอนเฉยๆ</a:t>
            </a:r>
            <a:r>
              <a:rPr dirty="0">
                <a:uFillTx/>
              </a:rPr>
              <a:t> </a:t>
            </a:r>
            <a:r>
              <a:rPr lang="th-TH" dirty="0">
                <a:uFillTx/>
              </a:rPr>
              <a:t>ผู้ป่วยมีประจำเดือนมามากผิดปกติ ใช้ผ้าอนามัย 5 แผ่นชุ่ม</a:t>
            </a:r>
            <a:r>
              <a:rPr lang="en-US" dirty="0">
                <a:uFillTx/>
              </a:rPr>
              <a:t> (</a:t>
            </a:r>
            <a:r>
              <a:rPr dirty="0" err="1">
                <a:uFillTx/>
              </a:rPr>
              <a:t>ปกติผู้ป่วยมีประจำเดือนครั้งละ</a:t>
            </a:r>
            <a:r>
              <a:rPr dirty="0">
                <a:uFillTx/>
              </a:rPr>
              <a:t> </a:t>
            </a:r>
            <a:r>
              <a:rPr lang="th-TH" dirty="0"/>
              <a:t>2-3 </a:t>
            </a:r>
            <a:r>
              <a:rPr dirty="0" err="1">
                <a:uFillTx/>
              </a:rPr>
              <a:t>วัน</a:t>
            </a:r>
            <a:r>
              <a:rPr dirty="0">
                <a:uFillTx/>
              </a:rPr>
              <a:t> ปกติใช้ผ้าอนามัย 2 แผ่น </a:t>
            </a:r>
            <a:r>
              <a:rPr dirty="0" err="1">
                <a:uFillTx/>
              </a:rPr>
              <a:t>ไม่ชุ่ม</a:t>
            </a:r>
            <a:r>
              <a:rPr lang="en-US" dirty="0">
                <a:uFillTx/>
              </a:rPr>
              <a:t>)</a:t>
            </a:r>
            <a:r>
              <a:rPr lang="th-TH" dirty="0">
                <a:uFillTx/>
              </a:rPr>
              <a:t> ผู้ป่วย</a:t>
            </a:r>
            <a:r>
              <a:rPr lang="th-TH" dirty="0">
                <a:solidFill>
                  <a:srgbClr val="FF0000"/>
                </a:solidFill>
                <a:uFillTx/>
              </a:rPr>
              <a:t>มีอาการเจ็บ</a:t>
            </a:r>
            <a:r>
              <a:rPr lang="th-TH" dirty="0">
                <a:solidFill>
                  <a:srgbClr val="FF0000"/>
                </a:solidFill>
              </a:rPr>
              <a:t>หลัง</a:t>
            </a:r>
            <a:r>
              <a:rPr lang="th-TH" dirty="0">
                <a:solidFill>
                  <a:srgbClr val="FF0000"/>
                </a:solidFill>
                <a:uFillTx/>
              </a:rPr>
              <a:t>มีเพศสัมพันธ์</a:t>
            </a:r>
            <a:endParaRPr dirty="0">
              <a:solidFill>
                <a:srgbClr val="FF0000"/>
              </a:solidFill>
              <a:uFillTx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75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4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024744" cy="1143000"/>
          </a:xfrm>
        </p:spPr>
        <p:txBody>
          <a:bodyPr/>
          <a:lstStyle/>
          <a:p>
            <a:r>
              <a:rPr lang="en-US" dirty="0"/>
              <a:t>Present Illness</a:t>
            </a:r>
            <a:endParaRPr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dirty="0">
                <a:uFillTx/>
              </a:rPr>
              <a:t>3</a:t>
            </a:r>
            <a:r>
              <a:rPr lang="th-TH" dirty="0">
                <a:uFillTx/>
              </a:rPr>
              <a:t> </a:t>
            </a:r>
            <a:r>
              <a:rPr dirty="0" err="1">
                <a:uFillTx/>
              </a:rPr>
              <a:t>เดือน</a:t>
            </a:r>
            <a:r>
              <a:rPr dirty="0">
                <a:uFillTx/>
              </a:rPr>
              <a:t> ก่อนมาโรงพยาบาล </a:t>
            </a:r>
            <a:r>
              <a:rPr dirty="0">
                <a:solidFill>
                  <a:srgbClr val="FF0000"/>
                </a:solidFill>
                <a:uFillTx/>
              </a:rPr>
              <a:t>ผู้ป่วยมีอาการปวดท้องน้อย</a:t>
            </a:r>
            <a:r>
              <a:rPr lang="th-TH" dirty="0">
                <a:solidFill>
                  <a:srgbClr val="FF0000"/>
                </a:solidFill>
                <a:uFillTx/>
              </a:rPr>
              <a:t>เวลามีประจำเดือนรุนแรงมากขึ้น</a:t>
            </a:r>
            <a:r>
              <a:rPr dirty="0">
                <a:solidFill>
                  <a:srgbClr val="FF0000"/>
                </a:solidFill>
                <a:uFillTx/>
              </a:rPr>
              <a:t> แม้จะใช้ยาแก้ปวด</a:t>
            </a:r>
            <a:r>
              <a:rPr lang="th-TH" dirty="0">
                <a:solidFill>
                  <a:srgbClr val="FF0000"/>
                </a:solidFill>
                <a:uFillTx/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Ponstan</a:t>
            </a:r>
            <a:r>
              <a:rPr lang="th-TH" dirty="0">
                <a:solidFill>
                  <a:srgbClr val="FF0000"/>
                </a:solidFill>
                <a:uFillTx/>
              </a:rPr>
              <a:t>) ที่</a:t>
            </a:r>
            <a:r>
              <a:rPr lang="th-TH" dirty="0">
                <a:solidFill>
                  <a:srgbClr val="FF0000"/>
                </a:solidFill>
              </a:rPr>
              <a:t>ใช้ประจำเวลาปวด อาการก็ไม่ดีขึ้น</a:t>
            </a:r>
            <a:r>
              <a:rPr lang="th-TH" dirty="0"/>
              <a:t>  อาการปวดรุนแรงมากจนกระทั่งไม่สามารถลุกขึ้นมาได้ ต้องนอนขดตัว ปวดร้าวมาที่หลังทั้งสองข้าง   มีอาการหน้ามืด ใจสั่น  และ</a:t>
            </a:r>
            <a:r>
              <a:rPr lang="th-TH" dirty="0">
                <a:solidFill>
                  <a:srgbClr val="FF0000"/>
                </a:solidFill>
              </a:rPr>
              <a:t>มีอาเจียนร่วมด้วย โดยอาเจียนครั้งละ </a:t>
            </a:r>
            <a:r>
              <a:rPr lang="en-US" dirty="0">
                <a:solidFill>
                  <a:srgbClr val="FF0000"/>
                </a:solidFill>
              </a:rPr>
              <a:t>2-3 </a:t>
            </a:r>
            <a:r>
              <a:rPr lang="th-TH" dirty="0">
                <a:solidFill>
                  <a:srgbClr val="FF0000"/>
                </a:solidFill>
              </a:rPr>
              <a:t>แก้วน้ำ มีอาหารปนออกมา อาเจียนจนกระทั่งไม่มีอะไรออกมา</a:t>
            </a:r>
            <a:endParaRPr dirty="0">
              <a:solidFill>
                <a:srgbClr val="FF0000"/>
              </a:solidFill>
              <a:uFillTx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30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Illness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th-TH" dirty="0"/>
              <a:t>ผู้ป่วยมีปัสสาวะ อุจจาระปกติ ไม่มีท้องผูก ไม่มีเลือดออกกะปริดกะปรอยระหว่างรอบเดือน ปัสสาวะไม่แสบขัด ผู้ป่วยไปพบแพทย์ที่คลินิก ทำ </a:t>
            </a:r>
            <a:r>
              <a:rPr lang="th-TH" dirty="0" err="1"/>
              <a:t>ultrasound</a:t>
            </a:r>
            <a:r>
              <a:rPr lang="th-TH" dirty="0"/>
              <a:t> พบก้อนเนื้องอก ผู้ป่วยได้เปลี่ยนไปรักษาโรงพยาบาลอำเภอ  โรงพยาบาลได้แนะนำให้มาที่ โรงพยาบาลศูนย์การแพทย์ฯ</a:t>
            </a:r>
          </a:p>
          <a:p>
            <a:pPr>
              <a:lnSpc>
                <a:spcPct val="130000"/>
              </a:lnSpc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71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4"/>
          <p:cNvSpPr>
            <a:spLocks noGrp="1"/>
          </p:cNvSpPr>
          <p:nvPr>
            <p:ph type="title"/>
          </p:nvPr>
        </p:nvSpPr>
        <p:spPr>
          <a:xfrm>
            <a:off x="990600" y="609600"/>
            <a:ext cx="7024744" cy="1143000"/>
          </a:xfrm>
        </p:spPr>
        <p:txBody>
          <a:bodyPr/>
          <a:lstStyle/>
          <a:p>
            <a:r>
              <a:rPr lang="en-US" dirty="0"/>
              <a:t>Past History</a:t>
            </a:r>
            <a:endParaRPr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76400"/>
            <a:ext cx="6777317" cy="3508977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sz="2000" dirty="0">
                <a:uFillTx/>
              </a:rPr>
              <a:t>ปฏิเสธโรคประจำตัว</a:t>
            </a:r>
          </a:p>
          <a:p>
            <a:pPr>
              <a:lnSpc>
                <a:spcPct val="170000"/>
              </a:lnSpc>
            </a:pPr>
            <a:r>
              <a:rPr sz="2000" dirty="0" err="1">
                <a:uFillTx/>
              </a:rPr>
              <a:t>ปฏิเสธประวัติการแพ้ยาและอาหาร</a:t>
            </a:r>
            <a:endParaRPr lang="en-US" sz="2000" dirty="0">
              <a:uFillTx/>
            </a:endParaRPr>
          </a:p>
          <a:p>
            <a:pPr>
              <a:lnSpc>
                <a:spcPct val="170000"/>
              </a:lnSpc>
            </a:pPr>
            <a:r>
              <a:rPr sz="2000" dirty="0" err="1">
                <a:uFillTx/>
              </a:rPr>
              <a:t>ปฏิเสธการใช้ยาหม้อ</a:t>
            </a:r>
            <a:r>
              <a:rPr sz="2000" dirty="0">
                <a:uFillTx/>
              </a:rPr>
              <a:t> ยาลูกกลอน ยาชุด ยาสมุนไพร</a:t>
            </a:r>
          </a:p>
          <a:p>
            <a:pPr>
              <a:lnSpc>
                <a:spcPct val="170000"/>
              </a:lnSpc>
            </a:pPr>
            <a:r>
              <a:rPr sz="2000" dirty="0">
                <a:uFillTx/>
              </a:rPr>
              <a:t>ปฏิเสธประวัติอุบัติเหตุ</a:t>
            </a:r>
          </a:p>
          <a:p>
            <a:pPr>
              <a:lnSpc>
                <a:spcPct val="170000"/>
              </a:lnSpc>
            </a:pPr>
            <a:r>
              <a:rPr sz="2000" dirty="0">
                <a:uFillTx/>
              </a:rPr>
              <a:t>ปฏิเสธการรับเลือดและเกร็ดเลือด</a:t>
            </a:r>
          </a:p>
          <a:p>
            <a:pPr>
              <a:lnSpc>
                <a:spcPct val="170000"/>
              </a:lnSpc>
            </a:pPr>
            <a:r>
              <a:rPr sz="2000" dirty="0">
                <a:uFillTx/>
              </a:rPr>
              <a:t>ปัจจุบันผู้ป่วยใช้ยาแก้ปวดเม็ดสีเหลือง ลักษณะรี ยาว ผู้ป่วยรับประทานเฉพาะเวลาปวดท้องประจำเดือน</a:t>
            </a:r>
            <a:r>
              <a:rPr lang="th-TH" sz="2000" dirty="0">
                <a:uFillTx/>
              </a:rPr>
              <a:t> (</a:t>
            </a:r>
            <a:r>
              <a:rPr lang="en-US" sz="2000" dirty="0" err="1">
                <a:uFillTx/>
              </a:rPr>
              <a:t>Ponstan</a:t>
            </a:r>
            <a:r>
              <a:rPr lang="en-US" sz="2000" dirty="0">
                <a:uFillTx/>
              </a:rPr>
              <a:t>)</a:t>
            </a:r>
            <a:endParaRPr sz="2000" dirty="0">
              <a:uFillTx/>
            </a:endParaRPr>
          </a:p>
          <a:p>
            <a:pPr>
              <a:lnSpc>
                <a:spcPct val="170000"/>
              </a:lnSpc>
            </a:pPr>
            <a:r>
              <a:rPr sz="2000" dirty="0">
                <a:uFillTx/>
              </a:rPr>
              <a:t>เคย</a:t>
            </a:r>
            <a:r>
              <a:rPr lang="th-TH" sz="2000" dirty="0"/>
              <a:t>ผ่าตัด </a:t>
            </a:r>
            <a:r>
              <a:rPr sz="2000" dirty="0">
                <a:uFillTx/>
              </a:rPr>
              <a:t>lipoma</a:t>
            </a:r>
            <a:r>
              <a:rPr lang="th-TH" sz="2000" dirty="0">
                <a:uFillTx/>
              </a:rPr>
              <a:t> </a:t>
            </a:r>
            <a:r>
              <a:rPr sz="2000" dirty="0" err="1">
                <a:uFillTx/>
              </a:rPr>
              <a:t>ที่แขนข้างซ้าย</a:t>
            </a:r>
            <a:r>
              <a:rPr lang="th-TH" sz="2000" dirty="0">
                <a:uFillTx/>
              </a:rPr>
              <a:t> </a:t>
            </a:r>
            <a:r>
              <a:rPr lang="en-US" sz="2000" dirty="0">
                <a:uFillTx/>
              </a:rPr>
              <a:t>20</a:t>
            </a:r>
            <a:r>
              <a:rPr lang="th-TH" sz="2000" dirty="0">
                <a:uFillTx/>
              </a:rPr>
              <a:t> ปี</a:t>
            </a:r>
            <a:endParaRPr sz="2000" dirty="0">
              <a:uFillTx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45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Personal&amp;Family</a:t>
            </a:r>
            <a:r>
              <a:rPr lang="en-US" dirty="0"/>
              <a:t> History</a:t>
            </a:r>
            <a:endParaRPr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dirty="0">
                <a:uFillTx/>
              </a:rPr>
              <a:t>ปฏิเสธประวัติการดื่มสุราและบุหรี่</a:t>
            </a:r>
          </a:p>
          <a:p>
            <a:pPr>
              <a:lnSpc>
                <a:spcPct val="150000"/>
              </a:lnSpc>
            </a:pPr>
            <a:r>
              <a:rPr dirty="0">
                <a:uFillTx/>
              </a:rPr>
              <a:t>ปฏิเสธประวัติการใช้สารเสพติดใดๆ</a:t>
            </a:r>
          </a:p>
          <a:p>
            <a:pPr>
              <a:lnSpc>
                <a:spcPct val="150000"/>
              </a:lnSpc>
            </a:pPr>
            <a:r>
              <a:rPr dirty="0">
                <a:uFillTx/>
              </a:rPr>
              <a:t>ปฏิเสธประวัติโรคทางพันธุกรรมในครอบครัว</a:t>
            </a:r>
          </a:p>
        </p:txBody>
      </p:sp>
      <p:sp>
        <p:nvSpPr>
          <p:cNvPr id="4" name="Rectangle 3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31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4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414710" cy="1143000"/>
          </a:xfrm>
        </p:spPr>
        <p:txBody>
          <a:bodyPr>
            <a:normAutofit/>
          </a:bodyPr>
          <a:lstStyle/>
          <a:p>
            <a:r>
              <a:rPr dirty="0" err="1">
                <a:uFillTx/>
              </a:rPr>
              <a:t>Obste</a:t>
            </a:r>
            <a:r>
              <a:rPr lang="en-US" dirty="0" err="1">
                <a:uFillTx/>
              </a:rPr>
              <a:t>t</a:t>
            </a:r>
            <a:r>
              <a:rPr dirty="0" err="1">
                <a:uFillTx/>
              </a:rPr>
              <a:t>ric&amp;Gynecologic</a:t>
            </a:r>
            <a:r>
              <a:rPr dirty="0">
                <a:uFillTx/>
              </a:rPr>
              <a:t>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6777317" cy="350897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sz="2200" dirty="0">
                <a:uFillTx/>
                <a:latin typeface="AngsanaUPC" panose="02020603050405020304" pitchFamily="18" charset="-34"/>
                <a:cs typeface="AngsanaUPC" panose="02020603050405020304" pitchFamily="18" charset="-34"/>
              </a:rPr>
              <a:t>Para 0-0-0-0</a:t>
            </a:r>
          </a:p>
          <a:p>
            <a:pPr>
              <a:lnSpc>
                <a:spcPct val="150000"/>
              </a:lnSpc>
            </a:pPr>
            <a:r>
              <a:rPr sz="2200" dirty="0" err="1">
                <a:uFillTx/>
                <a:latin typeface="AngsanaUPC" panose="02020603050405020304" pitchFamily="18" charset="-34"/>
                <a:cs typeface="AngsanaUPC" panose="02020603050405020304" pitchFamily="18" charset="-34"/>
              </a:rPr>
              <a:t>ประวัติเพศสัมพันธ์</a:t>
            </a:r>
            <a:r>
              <a:rPr lang="th-TH" sz="2200" dirty="0">
                <a:uFillTx/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200" dirty="0">
                <a:latin typeface="AngsanaUPC" panose="02020603050405020304" pitchFamily="18" charset="-34"/>
                <a:cs typeface="AngsanaUPC" panose="02020603050405020304" pitchFamily="18" charset="-34"/>
              </a:rPr>
              <a:t>ครั้งแรกเมื่อ อายุ 22 ปี  ปัจจุบันมีเพศสัมพันธ์ เดือนละ 3 ครั้ง</a:t>
            </a:r>
            <a:endParaRPr sz="2200" dirty="0">
              <a:uFillTx/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lnSpc>
                <a:spcPct val="150000"/>
              </a:lnSpc>
            </a:pPr>
            <a:r>
              <a:rPr sz="2200" dirty="0">
                <a:uFillTx/>
                <a:latin typeface="AngsanaUPC" panose="02020603050405020304" pitchFamily="18" charset="-34"/>
                <a:cs typeface="AngsanaUPC" panose="02020603050405020304" pitchFamily="18" charset="-34"/>
              </a:rPr>
              <a:t>ปฏิเสธประวัติโรค</a:t>
            </a:r>
            <a:r>
              <a:rPr lang="th-TH" sz="2200" dirty="0">
                <a:latin typeface="AngsanaUPC" panose="02020603050405020304" pitchFamily="18" charset="-34"/>
                <a:cs typeface="AngsanaUPC" panose="02020603050405020304" pitchFamily="18" charset="-34"/>
              </a:rPr>
              <a:t>ติดต่อ</a:t>
            </a:r>
            <a:r>
              <a:rPr sz="2200" dirty="0" err="1">
                <a:uFillTx/>
                <a:latin typeface="AngsanaUPC" panose="02020603050405020304" pitchFamily="18" charset="-34"/>
                <a:cs typeface="AngsanaUPC" panose="02020603050405020304" pitchFamily="18" charset="-34"/>
              </a:rPr>
              <a:t>ทางเพศสัมพันธ์</a:t>
            </a:r>
            <a:endParaRPr lang="th-TH" sz="2200" dirty="0">
              <a:uFillTx/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lnSpc>
                <a:spcPct val="150000"/>
              </a:lnSpc>
            </a:pPr>
            <a:r>
              <a:rPr sz="2200" dirty="0" err="1">
                <a:uFillTx/>
                <a:latin typeface="AngsanaUPC" panose="02020603050405020304" pitchFamily="18" charset="-34"/>
                <a:cs typeface="AngsanaUPC" panose="02020603050405020304" pitchFamily="18" charset="-34"/>
              </a:rPr>
              <a:t>มีประวัติการใช้ยาคุมกำเนิด</a:t>
            </a:r>
            <a:r>
              <a:rPr lang="en-US" sz="2200" dirty="0">
                <a:uFillTx/>
                <a:latin typeface="AngsanaUPC" panose="02020603050405020304" pitchFamily="18" charset="-34"/>
                <a:cs typeface="AngsanaUPC" panose="02020603050405020304" pitchFamily="18" charset="-34"/>
              </a:rPr>
              <a:t> dianne</a:t>
            </a:r>
            <a:r>
              <a:rPr lang="th-TH" sz="2200" dirty="0">
                <a:latin typeface="AngsanaUPC" panose="02020603050405020304" pitchFamily="18" charset="-34"/>
                <a:cs typeface="AngsanaUPC" panose="02020603050405020304" pitchFamily="18" charset="-34"/>
              </a:rPr>
              <a:t>-</a:t>
            </a:r>
            <a:r>
              <a:rPr lang="en-US" sz="2200" dirty="0">
                <a:latin typeface="AngsanaUPC" panose="02020603050405020304" pitchFamily="18" charset="-34"/>
                <a:cs typeface="AngsanaUPC" panose="02020603050405020304" pitchFamily="18" charset="-34"/>
              </a:rPr>
              <a:t>35</a:t>
            </a:r>
            <a:r>
              <a:rPr lang="th-TH" sz="22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2200" dirty="0">
                <a:latin typeface="AngsanaUPC" panose="02020603050405020304" pitchFamily="18" charset="-34"/>
                <a:cs typeface="AngsanaUPC" panose="02020603050405020304" pitchFamily="18" charset="-34"/>
              </a:rPr>
              <a:t>(</a:t>
            </a:r>
            <a:r>
              <a:rPr lang="en-US" sz="22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oestradiol+cyproterone</a:t>
            </a:r>
            <a:r>
              <a:rPr lang="en-US" sz="2200" dirty="0">
                <a:latin typeface="AngsanaUPC" panose="02020603050405020304" pitchFamily="18" charset="-34"/>
                <a:cs typeface="AngsanaUPC" panose="02020603050405020304" pitchFamily="18" charset="-34"/>
              </a:rPr>
              <a:t> acetate)</a:t>
            </a:r>
            <a:r>
              <a:rPr lang="th-TH" sz="2200" dirty="0">
                <a:latin typeface="AngsanaUPC" panose="02020603050405020304" pitchFamily="18" charset="-34"/>
                <a:cs typeface="AngsanaUPC" panose="02020603050405020304" pitchFamily="18" charset="-34"/>
              </a:rPr>
              <a:t> เป็นเวลา </a:t>
            </a:r>
            <a:r>
              <a:rPr lang="en-US" sz="2200" dirty="0">
                <a:latin typeface="AngsanaUPC" panose="02020603050405020304" pitchFamily="18" charset="-34"/>
                <a:cs typeface="AngsanaUPC" panose="02020603050405020304" pitchFamily="18" charset="-34"/>
              </a:rPr>
              <a:t>3</a:t>
            </a:r>
            <a:r>
              <a:rPr lang="th-TH" sz="2200" dirty="0">
                <a:latin typeface="AngsanaUPC" panose="02020603050405020304" pitchFamily="18" charset="-34"/>
                <a:cs typeface="AngsanaUPC" panose="02020603050405020304" pitchFamily="18" charset="-34"/>
              </a:rPr>
              <a:t> ปี  หยุดมา </a:t>
            </a:r>
            <a:r>
              <a:rPr lang="en-US" sz="2200" dirty="0">
                <a:latin typeface="AngsanaUPC" panose="02020603050405020304" pitchFamily="18" charset="-34"/>
                <a:cs typeface="AngsanaUPC" panose="02020603050405020304" pitchFamily="18" charset="-34"/>
              </a:rPr>
              <a:t>15</a:t>
            </a:r>
            <a:r>
              <a:rPr lang="th-TH" sz="2200" dirty="0">
                <a:latin typeface="AngsanaUPC" panose="02020603050405020304" pitchFamily="18" charset="-34"/>
                <a:cs typeface="AngsanaUPC" panose="02020603050405020304" pitchFamily="18" charset="-34"/>
              </a:rPr>
              <a:t> ปี</a:t>
            </a:r>
            <a:endParaRPr sz="2200" dirty="0">
              <a:uFillTx/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lnSpc>
                <a:spcPct val="150000"/>
              </a:lnSpc>
            </a:pPr>
            <a:r>
              <a:rPr sz="2200" dirty="0">
                <a:uFillTx/>
                <a:latin typeface="AngsanaUPC" panose="02020603050405020304" pitchFamily="18" charset="-34"/>
                <a:cs typeface="AngsanaUPC" panose="02020603050405020304" pitchFamily="18" charset="-34"/>
              </a:rPr>
              <a:t>ผู้ป่วยมีประวัติ มีประจำเดือนครั้งแรก </a:t>
            </a:r>
            <a:r>
              <a:rPr sz="2200" dirty="0" err="1">
                <a:uFillTx/>
                <a:latin typeface="AngsanaUPC" panose="02020603050405020304" pitchFamily="18" charset="-34"/>
                <a:cs typeface="AngsanaUPC" panose="02020603050405020304" pitchFamily="18" charset="-34"/>
              </a:rPr>
              <a:t>ตอนอายุ</a:t>
            </a:r>
            <a:r>
              <a:rPr sz="2200" dirty="0">
                <a:uFillTx/>
                <a:latin typeface="AngsanaUPC" panose="02020603050405020304" pitchFamily="18" charset="-34"/>
                <a:cs typeface="AngsanaUPC" panose="02020603050405020304" pitchFamily="18" charset="-34"/>
              </a:rPr>
              <a:t> 15</a:t>
            </a:r>
            <a:r>
              <a:rPr lang="th-TH" sz="2200" dirty="0">
                <a:uFillTx/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sz="2200" dirty="0" err="1">
                <a:uFillTx/>
                <a:latin typeface="AngsanaUPC" panose="02020603050405020304" pitchFamily="18" charset="-34"/>
                <a:cs typeface="AngsanaUPC" panose="02020603050405020304" pitchFamily="18" charset="-34"/>
              </a:rPr>
              <a:t>ปี</a:t>
            </a:r>
            <a:endParaRPr sz="2200" dirty="0">
              <a:uFillTx/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lnSpc>
                <a:spcPct val="150000"/>
              </a:lnSpc>
            </a:pPr>
            <a:r>
              <a:rPr sz="2200" dirty="0">
                <a:uFillTx/>
                <a:latin typeface="AngsanaUPC" panose="02020603050405020304" pitchFamily="18" charset="-34"/>
                <a:cs typeface="AngsanaUPC" panose="02020603050405020304" pitchFamily="18" charset="-34"/>
              </a:rPr>
              <a:t>ผู้ป่วยมีประจำเดือนครั้งสุดท้าย วันที่29 </a:t>
            </a:r>
            <a:r>
              <a:rPr sz="2200" dirty="0" err="1">
                <a:uFillTx/>
                <a:latin typeface="AngsanaUPC" panose="02020603050405020304" pitchFamily="18" charset="-34"/>
                <a:cs typeface="AngsanaUPC" panose="02020603050405020304" pitchFamily="18" charset="-34"/>
              </a:rPr>
              <a:t>มิถุนายน</a:t>
            </a:r>
            <a:r>
              <a:rPr sz="2200" dirty="0">
                <a:uFillTx/>
                <a:latin typeface="AngsanaUPC" panose="02020603050405020304" pitchFamily="18" charset="-34"/>
                <a:cs typeface="AngsanaUPC" panose="02020603050405020304" pitchFamily="18" charset="-34"/>
              </a:rPr>
              <a:t> 255</a:t>
            </a:r>
            <a:r>
              <a:rPr lang="th-TH" sz="2200" dirty="0">
                <a:uFillTx/>
                <a:latin typeface="AngsanaUPC" panose="02020603050405020304" pitchFamily="18" charset="-34"/>
                <a:cs typeface="AngsanaUPC" panose="02020603050405020304" pitchFamily="18" charset="-34"/>
              </a:rPr>
              <a:t>8</a:t>
            </a:r>
            <a:endParaRPr lang="en-US" sz="2200" dirty="0">
              <a:uFillTx/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lnSpc>
                <a:spcPct val="150000"/>
              </a:lnSpc>
            </a:pPr>
            <a:r>
              <a:rPr lang="th-TH" sz="2200" dirty="0">
                <a:latin typeface="AngsanaUPC" panose="02020603050405020304" pitchFamily="18" charset="-34"/>
                <a:cs typeface="AngsanaUPC" panose="02020603050405020304" pitchFamily="18" charset="-34"/>
              </a:rPr>
              <a:t>ผู้ป่วยมีประจำเดือนครั้งก่อนสุดท้าย เมื่อวันที่</a:t>
            </a:r>
            <a:r>
              <a:rPr lang="en-US" sz="2200" dirty="0">
                <a:latin typeface="AngsanaUPC" panose="02020603050405020304" pitchFamily="18" charset="-34"/>
                <a:cs typeface="AngsanaUPC" panose="02020603050405020304" pitchFamily="18" charset="-34"/>
              </a:rPr>
              <a:t> 24 </a:t>
            </a:r>
            <a:r>
              <a:rPr lang="th-TH" sz="2200" dirty="0">
                <a:latin typeface="AngsanaUPC" panose="02020603050405020304" pitchFamily="18" charset="-34"/>
                <a:cs typeface="AngsanaUPC" panose="02020603050405020304" pitchFamily="18" charset="-34"/>
              </a:rPr>
              <a:t>พ</a:t>
            </a:r>
            <a:r>
              <a:rPr lang="en-US" sz="2200" dirty="0">
                <a:latin typeface="AngsanaUPC" panose="02020603050405020304" pitchFamily="18" charset="-34"/>
                <a:cs typeface="AngsanaUPC" panose="02020603050405020304" pitchFamily="18" charset="-34"/>
              </a:rPr>
              <a:t>.</a:t>
            </a:r>
            <a:r>
              <a:rPr lang="th-TH" sz="2200" dirty="0">
                <a:latin typeface="AngsanaUPC" panose="02020603050405020304" pitchFamily="18" charset="-34"/>
                <a:cs typeface="AngsanaUPC" panose="02020603050405020304" pitchFamily="18" charset="-34"/>
              </a:rPr>
              <a:t>ค</a:t>
            </a:r>
            <a:r>
              <a:rPr lang="en-US" sz="2200" dirty="0">
                <a:latin typeface="AngsanaUPC" panose="02020603050405020304" pitchFamily="18" charset="-34"/>
                <a:cs typeface="AngsanaUPC" panose="02020603050405020304" pitchFamily="18" charset="-34"/>
              </a:rPr>
              <a:t>. 2558</a:t>
            </a:r>
            <a:endParaRPr sz="2200" dirty="0">
              <a:uFillTx/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91400" y="152400"/>
            <a:ext cx="1447800" cy="457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639708"/>
      </p:ext>
    </p:extLst>
  </p:cSld>
  <p:clrMapOvr>
    <a:masterClrMapping/>
  </p:clrMapOvr>
</p:sld>
</file>

<file path=ppt/theme/theme1.xml><?xml version="1.0" encoding="utf-8"?>
<a:theme xmlns:a="http://schemas.openxmlformats.org/drawingml/2006/main" name="009TGp_food_new_v3">
  <a:themeElements>
    <a:clrScheme name="Default Design 2">
      <a:dk1>
        <a:srgbClr val="000000"/>
      </a:dk1>
      <a:lt1>
        <a:srgbClr val="FFFFFF"/>
      </a:lt1>
      <a:dk2>
        <a:srgbClr val="193583"/>
      </a:dk2>
      <a:lt2>
        <a:srgbClr val="C0C0C0"/>
      </a:lt2>
      <a:accent1>
        <a:srgbClr val="B24242"/>
      </a:accent1>
      <a:accent2>
        <a:srgbClr val="91597E"/>
      </a:accent2>
      <a:accent3>
        <a:srgbClr val="FFFFFF"/>
      </a:accent3>
      <a:accent4>
        <a:srgbClr val="000000"/>
      </a:accent4>
      <a:accent5>
        <a:srgbClr val="D5B0B0"/>
      </a:accent5>
      <a:accent6>
        <a:srgbClr val="835072"/>
      </a:accent6>
      <a:hlink>
        <a:srgbClr val="77A43A"/>
      </a:hlink>
      <a:folHlink>
        <a:srgbClr val="F3900D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06917"/>
        </a:accent1>
        <a:accent2>
          <a:srgbClr val="FCBD31"/>
        </a:accent2>
        <a:accent3>
          <a:srgbClr val="FFFFFF"/>
        </a:accent3>
        <a:accent4>
          <a:srgbClr val="000000"/>
        </a:accent4>
        <a:accent5>
          <a:srgbClr val="EDB9AB"/>
        </a:accent5>
        <a:accent6>
          <a:srgbClr val="E4AB2B"/>
        </a:accent6>
        <a:hlink>
          <a:srgbClr val="9CBD21"/>
        </a:hlink>
        <a:folHlink>
          <a:srgbClr val="82689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B24242"/>
        </a:accent1>
        <a:accent2>
          <a:srgbClr val="91597E"/>
        </a:accent2>
        <a:accent3>
          <a:srgbClr val="FFFFFF"/>
        </a:accent3>
        <a:accent4>
          <a:srgbClr val="000000"/>
        </a:accent4>
        <a:accent5>
          <a:srgbClr val="D5B0B0"/>
        </a:accent5>
        <a:accent6>
          <a:srgbClr val="835072"/>
        </a:accent6>
        <a:hlink>
          <a:srgbClr val="77A43A"/>
        </a:hlink>
        <a:folHlink>
          <a:srgbClr val="F3900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66B13D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B8D5AF"/>
        </a:accent5>
        <a:accent6>
          <a:srgbClr val="008A8A"/>
        </a:accent6>
        <a:hlink>
          <a:srgbClr val="04884E"/>
        </a:hlink>
        <a:folHlink>
          <a:srgbClr val="FF9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009TGp_food_new_v3</Template>
  <TotalTime>502</TotalTime>
  <Words>1923</Words>
  <Application>Microsoft Office PowerPoint</Application>
  <PresentationFormat>On-screen Show (4:3)</PresentationFormat>
  <Paragraphs>257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AngsanaUPC</vt:lpstr>
      <vt:lpstr>Arial</vt:lpstr>
      <vt:lpstr>Arial Black</vt:lpstr>
      <vt:lpstr>Calibri</vt:lpstr>
      <vt:lpstr>Cordia New</vt:lpstr>
      <vt:lpstr>Times New Roman</vt:lpstr>
      <vt:lpstr>Verdana</vt:lpstr>
      <vt:lpstr>Wingdings</vt:lpstr>
      <vt:lpstr>009TGp_food_new_v3</vt:lpstr>
      <vt:lpstr>Case study 39</vt:lpstr>
      <vt:lpstr>Case</vt:lpstr>
      <vt:lpstr>Chief complaint</vt:lpstr>
      <vt:lpstr>Present Illness</vt:lpstr>
      <vt:lpstr>Present Illness</vt:lpstr>
      <vt:lpstr>Present Illness</vt:lpstr>
      <vt:lpstr>Past History</vt:lpstr>
      <vt:lpstr>Personal&amp;Family History</vt:lpstr>
      <vt:lpstr>Obstetric&amp;Gynecologic history</vt:lpstr>
      <vt:lpstr>Physical Examination</vt:lpstr>
      <vt:lpstr>PV</vt:lpstr>
      <vt:lpstr>Problem list</vt:lpstr>
      <vt:lpstr>Discussion</vt:lpstr>
      <vt:lpstr>Endometriosis</vt:lpstr>
      <vt:lpstr>Adenomyosis</vt:lpstr>
      <vt:lpstr>Myoma uteri</vt:lpstr>
      <vt:lpstr>Investigation</vt:lpstr>
      <vt:lpstr>Transvaginal USG</vt:lpstr>
      <vt:lpstr>Pap smear</vt:lpstr>
      <vt:lpstr>CBC</vt:lpstr>
      <vt:lpstr>Electrolyte</vt:lpstr>
      <vt:lpstr>Urinalysis</vt:lpstr>
      <vt:lpstr>Management Endometriosis</vt:lpstr>
      <vt:lpstr>Medical therapies</vt:lpstr>
      <vt:lpstr>PowerPoint Presentation</vt:lpstr>
      <vt:lpstr>Management Endometriosis</vt:lpstr>
      <vt:lpstr>PowerPoint Presentation</vt:lpstr>
      <vt:lpstr>การรักษาด้วยยาก่อนการผ่าตัด</vt:lpstr>
      <vt:lpstr>การรักษาด้วยยาหลังการผ่าตัด</vt:lpstr>
      <vt:lpstr>Post – operative note</vt:lpstr>
      <vt:lpstr>Approach to pelvic pain</vt:lpstr>
      <vt:lpstr>Acute pelvic pain</vt:lpstr>
      <vt:lpstr>Chronic pelvic pain</vt:lpstr>
      <vt:lpstr> Rule out non gynecologic causes via history taking &amp; physical examination  </vt:lpstr>
      <vt:lpstr>History taking 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Aproach to abdominal pain , discomfort and acute abdomen</dc:title>
  <dc:creator>KopZa</dc:creator>
  <cp:lastModifiedBy>Pawin PPP</cp:lastModifiedBy>
  <cp:revision>46</cp:revision>
  <dcterms:created xsi:type="dcterms:W3CDTF">2015-08-13T09:23:09Z</dcterms:created>
  <dcterms:modified xsi:type="dcterms:W3CDTF">2016-10-24T15:34:46Z</dcterms:modified>
</cp:coreProperties>
</file>