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5" r:id="rId5"/>
    <p:sldId id="271" r:id="rId6"/>
    <p:sldId id="266" r:id="rId7"/>
    <p:sldId id="261" r:id="rId8"/>
    <p:sldId id="272" r:id="rId9"/>
    <p:sldId id="273" r:id="rId10"/>
    <p:sldId id="274" r:id="rId11"/>
    <p:sldId id="279" r:id="rId12"/>
    <p:sldId id="280" r:id="rId13"/>
    <p:sldId id="281" r:id="rId14"/>
    <p:sldId id="282" r:id="rId15"/>
    <p:sldId id="283" r:id="rId16"/>
    <p:sldId id="275" r:id="rId17"/>
    <p:sldId id="276" r:id="rId18"/>
    <p:sldId id="277" r:id="rId19"/>
    <p:sldId id="284" r:id="rId20"/>
    <p:sldId id="288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96848-BECC-414F-B2FE-7BC5361859DD}" type="datetimeFigureOut">
              <a:rPr lang="th-TH" smtClean="0"/>
              <a:t>19/10/59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AF953-219E-4DB5-BA74-06D152BA1BF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AutoShape 34"/>
          <p:cNvSpPr>
            <a:spLocks noChangeArrowheads="1"/>
          </p:cNvSpPr>
          <p:nvPr/>
        </p:nvSpPr>
        <p:spPr bwMode="gray">
          <a:xfrm rot="2065405" flipH="1">
            <a:off x="2382838" y="-2427288"/>
            <a:ext cx="5116512" cy="10223501"/>
          </a:xfrm>
          <a:prstGeom prst="moon">
            <a:avLst>
              <a:gd name="adj" fmla="val 8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AutoShape 35"/>
          <p:cNvSpPr>
            <a:spLocks noChangeArrowheads="1"/>
          </p:cNvSpPr>
          <p:nvPr/>
        </p:nvSpPr>
        <p:spPr bwMode="gray">
          <a:xfrm rot="2065405" flipH="1">
            <a:off x="2643188" y="-2940050"/>
            <a:ext cx="5389562" cy="11033125"/>
          </a:xfrm>
          <a:prstGeom prst="moon">
            <a:avLst>
              <a:gd name="adj" fmla="val 745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AutoShape 36"/>
          <p:cNvSpPr>
            <a:spLocks noChangeArrowheads="1"/>
          </p:cNvSpPr>
          <p:nvPr/>
        </p:nvSpPr>
        <p:spPr bwMode="gray">
          <a:xfrm rot="2065405" flipH="1">
            <a:off x="2740025" y="-3408363"/>
            <a:ext cx="5837238" cy="11742738"/>
          </a:xfrm>
          <a:prstGeom prst="moon">
            <a:avLst>
              <a:gd name="adj" fmla="val 894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gray">
          <a:xfrm rot="14939785" flipH="1">
            <a:off x="508000" y="-577850"/>
            <a:ext cx="1922462" cy="3544888"/>
          </a:xfrm>
          <a:prstGeom prst="moon">
            <a:avLst>
              <a:gd name="adj" fmla="val 8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gray">
          <a:xfrm rot="14939785" flipH="1">
            <a:off x="540543" y="-500856"/>
            <a:ext cx="1927225" cy="3544888"/>
          </a:xfrm>
          <a:prstGeom prst="moon">
            <a:avLst>
              <a:gd name="adj" fmla="val 8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gray">
          <a:xfrm rot="14939785" flipH="1">
            <a:off x="575468" y="-421481"/>
            <a:ext cx="1927225" cy="3544888"/>
          </a:xfrm>
          <a:prstGeom prst="moon">
            <a:avLst>
              <a:gd name="adj" fmla="val 8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495300" y="2759075"/>
            <a:ext cx="8153400" cy="6699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533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pic>
        <p:nvPicPr>
          <p:cNvPr id="13356" name="Picture 44" descr="b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6863" y="4508500"/>
            <a:ext cx="38258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443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349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1375" y="98425"/>
            <a:ext cx="1952625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98425"/>
            <a:ext cx="5707062" cy="61690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14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71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34681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314450"/>
            <a:ext cx="3794125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75" y="1314450"/>
            <a:ext cx="3794125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018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32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120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7309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5553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50328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1000">
              <a:srgbClr val="A22EA2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1331913" y="98425"/>
            <a:ext cx="69294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03350" y="1314450"/>
            <a:ext cx="77406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gray">
          <a:xfrm>
            <a:off x="6958013" y="6583363"/>
            <a:ext cx="2185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latinLnBrk="1" hangingPunct="1"/>
            <a:r>
              <a:rPr kumimoji="1" lang="en-US" altLang="ko-KR" sz="1200">
                <a:solidFill>
                  <a:srgbClr val="FFFFFF"/>
                </a:solidFill>
                <a:latin typeface="Verdana" panose="020B0604030504040204" pitchFamily="34" charset="0"/>
                <a:ea typeface="HY견고딕" pitchFamily="18" charset="-127"/>
              </a:rPr>
              <a:t>Your site here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gray">
          <a:xfrm>
            <a:off x="0" y="0"/>
            <a:ext cx="1196975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o-KR" altLang="en-US">
              <a:latin typeface="Verdana" panose="020B0604030504040204" pitchFamily="34" charset="0"/>
              <a:ea typeface="굴림" pitchFamily="50" charset="-127"/>
            </a:endParaRPr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gray">
          <a:xfrm rot="16248127" flipH="1">
            <a:off x="4393406" y="-3526631"/>
            <a:ext cx="358775" cy="9139238"/>
          </a:xfrm>
          <a:prstGeom prst="moon">
            <a:avLst>
              <a:gd name="adj" fmla="val 7106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gray">
          <a:xfrm>
            <a:off x="0" y="233363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latinLnBrk="1" hangingPunct="1"/>
            <a:r>
              <a:rPr kumimoji="1" lang="en-US" altLang="ko-KR" sz="2000">
                <a:latin typeface="Lucida Sans Unicode" panose="020B0602030504020204" pitchFamily="34" charset="0"/>
                <a:ea typeface="굴림" pitchFamily="50" charset="-127"/>
              </a:rPr>
              <a:t>LOGO</a:t>
            </a:r>
          </a:p>
        </p:txBody>
      </p:sp>
      <p:pic>
        <p:nvPicPr>
          <p:cNvPr id="12340" name="Picture 52" descr="ball_man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51838" y="219075"/>
            <a:ext cx="63023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421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sz="quarter"/>
          </p:nvPr>
        </p:nvSpPr>
        <p:spPr>
          <a:xfrm>
            <a:off x="685800" y="260191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900" b="1" dirty="0">
                <a:latin typeface="Cordia New" pitchFamily="34" charset="-34"/>
                <a:cs typeface="Cordia New" pitchFamily="34" charset="-34"/>
              </a:rPr>
              <a:t>Case study 38</a:t>
            </a:r>
            <a:br>
              <a:rPr lang="en-US" sz="6700" dirty="0">
                <a:latin typeface="Cordia New" pitchFamily="34" charset="-34"/>
                <a:cs typeface="Cordia New" pitchFamily="34" charset="-34"/>
              </a:rPr>
            </a:br>
            <a:br>
              <a:rPr lang="en-US" dirty="0">
                <a:latin typeface="Cordia New" pitchFamily="34" charset="-34"/>
                <a:cs typeface="Cordia New" pitchFamily="34" charset="-34"/>
              </a:rPr>
            </a:br>
            <a:r>
              <a:rPr lang="en-US" dirty="0">
                <a:latin typeface="Cordia New" pitchFamily="34" charset="-34"/>
                <a:cs typeface="Cordia New" pitchFamily="34" charset="-34"/>
              </a:rPr>
              <a:t>Facilitator: Pawin Puapornpong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95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31913" y="1340768"/>
            <a:ext cx="7110532" cy="45259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rdia New" pitchFamily="34" charset="-34"/>
                <a:cs typeface="Cordia New" pitchFamily="34" charset="-34"/>
              </a:rPr>
              <a:t>Non-pregnancy </a:t>
            </a:r>
            <a:r>
              <a:rPr lang="th-TH" sz="4000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4000" dirty="0">
                <a:latin typeface="Cordia New" pitchFamily="34" charset="-34"/>
                <a:cs typeface="Cordia New" pitchFamily="34" charset="-34"/>
              </a:rPr>
              <a:t>continue</a:t>
            </a:r>
            <a:r>
              <a:rPr lang="th-TH" sz="4000" dirty="0">
                <a:latin typeface="Cordia New" pitchFamily="34" charset="-34"/>
                <a:cs typeface="Cordia New" pitchFamily="34" charset="-34"/>
              </a:rPr>
              <a:t>)</a:t>
            </a:r>
            <a:endParaRPr lang="en-US" sz="4000" dirty="0">
              <a:latin typeface="Cordia New" pitchFamily="34" charset="-34"/>
              <a:cs typeface="Cordia New" pitchFamily="34" charset="-34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600" i="1" dirty="0">
                <a:latin typeface="Cordia New" pitchFamily="34" charset="-34"/>
                <a:cs typeface="Cordia New" pitchFamily="34" charset="-34"/>
              </a:rPr>
              <a:t>Non structural : 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3200" dirty="0">
                <a:latin typeface="Cordia New" pitchFamily="34" charset="-34"/>
                <a:cs typeface="Cordia New" pitchFamily="34" charset="-34"/>
              </a:rPr>
              <a:t>Coagulopathy 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3200" dirty="0">
                <a:latin typeface="Cordia New" pitchFamily="34" charset="-34"/>
                <a:cs typeface="Cordia New" pitchFamily="34" charset="-34"/>
              </a:rPr>
              <a:t>Ovulatory dysfunction 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3200" dirty="0">
                <a:latin typeface="Cordia New" pitchFamily="34" charset="-34"/>
                <a:cs typeface="Cordia New" pitchFamily="34" charset="-34"/>
              </a:rPr>
              <a:t>Endometriosis 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3200" dirty="0">
                <a:latin typeface="Cordia New" pitchFamily="34" charset="-34"/>
                <a:cs typeface="Cordia New" pitchFamily="34" charset="-34"/>
              </a:rPr>
              <a:t>Iatrogenic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3200" dirty="0">
                <a:latin typeface="Cordia New" pitchFamily="34" charset="-34"/>
                <a:cs typeface="Cordia New" pitchFamily="34" charset="-34"/>
              </a:rPr>
              <a:t>Non-specific</a:t>
            </a:r>
            <a:endParaRPr lang="th-TH" sz="3200" dirty="0">
              <a:latin typeface="Cordia New" pitchFamily="34" charset="-34"/>
              <a:cs typeface="Cordia New" pitchFamily="34" charset="-34"/>
            </a:endParaRPr>
          </a:p>
          <a:p>
            <a:pPr lvl="1"/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10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76672"/>
            <a:ext cx="8229600" cy="6381328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                         Gynecologic causes</a:t>
            </a:r>
            <a:br>
              <a:rPr lang="en-US" sz="2800" dirty="0"/>
            </a:br>
            <a:r>
              <a:rPr lang="en-US" sz="2800" dirty="0"/>
              <a:t>                         </a:t>
            </a:r>
            <a:r>
              <a:rPr lang="en-US" sz="2400" dirty="0"/>
              <a:t>Acute abdominal pain</a:t>
            </a:r>
            <a:br>
              <a:rPr lang="en-US" sz="2400" dirty="0"/>
            </a:br>
            <a:r>
              <a:rPr lang="en-US" sz="2400" dirty="0"/>
              <a:t>                      </a:t>
            </a:r>
            <a:r>
              <a:rPr lang="en-US" sz="2400" i="1" dirty="0"/>
              <a:t>(</a:t>
            </a:r>
            <a:r>
              <a:rPr lang="en-US" sz="2400" i="1" dirty="0" err="1"/>
              <a:t>A.Woman</a:t>
            </a:r>
            <a:r>
              <a:rPr lang="en-US" sz="2400" i="1" dirty="0"/>
              <a:t> of reproductive age)</a:t>
            </a:r>
            <a:br>
              <a:rPr lang="en-US" sz="2400" dirty="0"/>
            </a:br>
            <a:r>
              <a:rPr lang="en-US" sz="2400" u="sng" dirty="0"/>
              <a:t>I. Pregnancy related</a:t>
            </a:r>
            <a:br>
              <a:rPr lang="en-US" sz="2400" dirty="0"/>
            </a:br>
            <a:r>
              <a:rPr lang="en-US" sz="2400" dirty="0"/>
              <a:t>- Ectopic</a:t>
            </a:r>
            <a:br>
              <a:rPr lang="en-US" sz="2400" dirty="0"/>
            </a:br>
            <a:r>
              <a:rPr lang="en-US" sz="2400" dirty="0"/>
              <a:t>- Septic abortion</a:t>
            </a:r>
            <a:br>
              <a:rPr lang="en-US" sz="2400" dirty="0"/>
            </a:br>
            <a:r>
              <a:rPr lang="en-US" sz="2400" dirty="0" err="1"/>
              <a:t>Endometritis</a:t>
            </a:r>
            <a:r>
              <a:rPr lang="en-US" sz="2400" dirty="0"/>
              <a:t> : post-partum or abortion</a:t>
            </a:r>
            <a:br>
              <a:rPr lang="en-US" sz="2400" dirty="0"/>
            </a:br>
            <a:r>
              <a:rPr lang="en-US" sz="2400" u="sng" dirty="0"/>
              <a:t>II. Infection</a:t>
            </a:r>
            <a:br>
              <a:rPr lang="en-US" sz="2400" dirty="0"/>
            </a:br>
            <a:r>
              <a:rPr lang="en-US" sz="2400" dirty="0"/>
              <a:t>- PID</a:t>
            </a:r>
            <a:br>
              <a:rPr lang="en-US" sz="2400" dirty="0"/>
            </a:br>
            <a:r>
              <a:rPr lang="en-US" sz="2400" dirty="0"/>
              <a:t>- TOA</a:t>
            </a:r>
            <a:br>
              <a:rPr lang="en-US" sz="2400" dirty="0"/>
            </a:br>
            <a:r>
              <a:rPr lang="en-US" sz="2400" u="sng" dirty="0"/>
              <a:t>III. Complicated ovarian cyst</a:t>
            </a:r>
            <a:br>
              <a:rPr lang="en-US" sz="2400" dirty="0"/>
            </a:br>
            <a:r>
              <a:rPr lang="en-US" sz="2400" dirty="0"/>
              <a:t>- Torsion, </a:t>
            </a:r>
            <a:r>
              <a:rPr lang="en-US" sz="2400" dirty="0" err="1"/>
              <a:t>ruptuure</a:t>
            </a:r>
            <a:r>
              <a:rPr lang="en-US" sz="2400" dirty="0"/>
              <a:t>, hemorrhage, OHSS</a:t>
            </a:r>
            <a:br>
              <a:rPr lang="en-US" sz="2400" dirty="0"/>
            </a:br>
            <a:r>
              <a:rPr lang="en-US" sz="2400" u="sng" dirty="0"/>
              <a:t>IV. Complicated fibroid</a:t>
            </a:r>
            <a:br>
              <a:rPr lang="en-US" sz="2400" dirty="0"/>
            </a:br>
            <a:r>
              <a:rPr lang="en-US" sz="2400" dirty="0"/>
              <a:t>- Degenerating</a:t>
            </a:r>
            <a:br>
              <a:rPr lang="en-US" sz="2400" dirty="0"/>
            </a:br>
            <a:r>
              <a:rPr lang="en-US" sz="2400" dirty="0"/>
              <a:t>- Torsion</a:t>
            </a:r>
            <a:endParaRPr lang="th-TH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11</a:t>
            </a:fld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628800"/>
            <a:ext cx="6923112" cy="3500438"/>
          </a:xfrm>
        </p:spPr>
        <p:txBody>
          <a:bodyPr>
            <a:noAutofit/>
          </a:bodyPr>
          <a:lstStyle/>
          <a:p>
            <a:pPr algn="l"/>
            <a:r>
              <a:rPr lang="en-US" sz="2800" i="1" dirty="0"/>
              <a:t>(Continue)</a:t>
            </a:r>
            <a:br>
              <a:rPr lang="en-US" sz="2800" i="1" dirty="0"/>
            </a:br>
            <a:br>
              <a:rPr lang="en-US" sz="2800" i="1" dirty="0"/>
            </a:br>
            <a:r>
              <a:rPr lang="en-US" sz="2800" i="1" dirty="0"/>
              <a:t>(B. Adolescents)</a:t>
            </a:r>
            <a:br>
              <a:rPr lang="en-US" sz="2800" dirty="0"/>
            </a:br>
            <a:r>
              <a:rPr lang="en-US" sz="2800" dirty="0"/>
              <a:t>Similar +</a:t>
            </a:r>
            <a:br>
              <a:rPr lang="en-US" sz="2800" dirty="0"/>
            </a:br>
            <a:r>
              <a:rPr lang="en-US" sz="2800" dirty="0"/>
              <a:t>- imperforate hymen and</a:t>
            </a:r>
            <a:br>
              <a:rPr lang="en-US" sz="2800" dirty="0"/>
            </a:br>
            <a:r>
              <a:rPr lang="en-US" sz="2800" dirty="0"/>
              <a:t>- transverse vaginal septum</a:t>
            </a:r>
            <a:br>
              <a:rPr lang="en-US" sz="2800" dirty="0"/>
            </a:br>
            <a:br>
              <a:rPr lang="en-US" sz="2800" dirty="0"/>
            </a:br>
            <a:r>
              <a:rPr lang="en-US" sz="2800" i="1" dirty="0"/>
              <a:t>(C. Postmenopausal women)</a:t>
            </a:r>
            <a:br>
              <a:rPr lang="en-US" sz="2800" dirty="0"/>
            </a:br>
            <a:r>
              <a:rPr lang="en-US" sz="2800" dirty="0"/>
              <a:t>Similar –</a:t>
            </a:r>
            <a:br>
              <a:rPr lang="en-US" sz="2800" dirty="0"/>
            </a:br>
            <a:r>
              <a:rPr lang="en-US" sz="2800" dirty="0"/>
              <a:t>- ectopic pregnancy and</a:t>
            </a:r>
            <a:br>
              <a:rPr lang="en-US" sz="2800" dirty="0"/>
            </a:br>
            <a:r>
              <a:rPr lang="en-US" sz="2800" dirty="0"/>
              <a:t>- ovarian torsion</a:t>
            </a:r>
            <a:endParaRPr lang="th-TH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12</a:t>
            </a:fld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928802"/>
            <a:ext cx="7067128" cy="3156382"/>
          </a:xfrm>
        </p:spPr>
        <p:txBody>
          <a:bodyPr>
            <a:normAutofit fontScale="90000"/>
          </a:bodyPr>
          <a:lstStyle/>
          <a:p>
            <a:pPr algn="l"/>
            <a:r>
              <a:rPr lang="en-US" b="0" u="sng" dirty="0"/>
              <a:t>PID</a:t>
            </a:r>
            <a:br>
              <a:rPr lang="en-US" b="0" dirty="0"/>
            </a:br>
            <a:r>
              <a:rPr lang="en-US" sz="4000" b="0" dirty="0"/>
              <a:t>- </a:t>
            </a:r>
            <a:r>
              <a:rPr lang="en-US" sz="4000" b="0" dirty="0" err="1"/>
              <a:t>Adnexal</a:t>
            </a:r>
            <a:r>
              <a:rPr lang="en-US" sz="4000" b="0" dirty="0"/>
              <a:t> tenderness</a:t>
            </a:r>
            <a:br>
              <a:rPr lang="en-US" sz="4000" b="0" dirty="0"/>
            </a:br>
            <a:r>
              <a:rPr lang="en-US" sz="4000" b="0" dirty="0"/>
              <a:t>- Cervical motion tenderness</a:t>
            </a:r>
            <a:br>
              <a:rPr lang="en-US" sz="4000" b="0" dirty="0"/>
            </a:br>
            <a:r>
              <a:rPr lang="en-US" sz="4000" b="0" dirty="0"/>
              <a:t>- Uterine tenderness</a:t>
            </a:r>
            <a:br>
              <a:rPr lang="en-US" sz="4000" b="0" dirty="0"/>
            </a:br>
            <a:r>
              <a:rPr lang="en-US" sz="4000" b="0" dirty="0"/>
              <a:t>- Cervical or vaginal </a:t>
            </a:r>
            <a:r>
              <a:rPr lang="en-US" sz="4000" b="0" dirty="0" err="1"/>
              <a:t>mucopurulent</a:t>
            </a:r>
            <a:r>
              <a:rPr lang="en-US" sz="4000" b="0" dirty="0"/>
              <a:t> discharge</a:t>
            </a:r>
            <a:br>
              <a:rPr lang="en-US" sz="4000" b="0" dirty="0"/>
            </a:br>
            <a:r>
              <a:rPr lang="en-US" sz="4000" b="0" dirty="0"/>
              <a:t>- Temp ≥ 38.3 degree Celsius</a:t>
            </a:r>
            <a:endParaRPr lang="th-TH" sz="40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13</a:t>
            </a:fld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2" y="692696"/>
            <a:ext cx="7326283" cy="5663654"/>
          </a:xfrm>
        </p:spPr>
        <p:txBody>
          <a:bodyPr>
            <a:normAutofit/>
          </a:bodyPr>
          <a:lstStyle/>
          <a:p>
            <a:pPr algn="l"/>
            <a:r>
              <a:rPr lang="en-US" sz="2800" b="0" u="sng" dirty="0" err="1"/>
              <a:t>Adenxal</a:t>
            </a:r>
            <a:r>
              <a:rPr lang="en-US" sz="2800" b="0" u="sng" dirty="0"/>
              <a:t> torsion</a:t>
            </a:r>
            <a:br>
              <a:rPr lang="en-US" sz="2800" b="0" dirty="0"/>
            </a:br>
            <a:r>
              <a:rPr lang="en-US" sz="3600" b="0" dirty="0"/>
              <a:t>- Pain: Twisting, Lateral lower quadrant - sudden onset</a:t>
            </a:r>
            <a:br>
              <a:rPr lang="en-US" sz="3600" b="0" dirty="0"/>
            </a:br>
            <a:r>
              <a:rPr lang="en-US" sz="3600" b="0" dirty="0"/>
              <a:t>- </a:t>
            </a:r>
            <a:r>
              <a:rPr lang="en-US" sz="3600" b="0" dirty="0" err="1"/>
              <a:t>Peritonism</a:t>
            </a:r>
            <a:br>
              <a:rPr lang="en-US" sz="3600" b="0" dirty="0"/>
            </a:br>
            <a:r>
              <a:rPr lang="en-US" sz="3600" b="0" dirty="0"/>
              <a:t>- Fever, </a:t>
            </a:r>
            <a:r>
              <a:rPr lang="en-US" sz="3600" b="0" dirty="0" err="1"/>
              <a:t>leucocytosis</a:t>
            </a:r>
            <a:r>
              <a:rPr lang="en-US" sz="3600" b="0" dirty="0"/>
              <a:t>, N/V</a:t>
            </a:r>
            <a:br>
              <a:rPr lang="en-US" sz="3600" b="0" dirty="0"/>
            </a:br>
            <a:r>
              <a:rPr lang="en-US" sz="3600" b="0" dirty="0"/>
              <a:t>- Us </a:t>
            </a:r>
            <a:r>
              <a:rPr lang="en-US" sz="3600" b="0" dirty="0" err="1"/>
              <a:t>colour</a:t>
            </a:r>
            <a:r>
              <a:rPr lang="en-US" sz="3600" b="0" dirty="0"/>
              <a:t> Doppler: no flow</a:t>
            </a:r>
            <a:br>
              <a:rPr lang="en-US" sz="2800" b="0" dirty="0"/>
            </a:br>
            <a:endParaRPr lang="th-TH" sz="28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14</a:t>
            </a:fld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772816"/>
            <a:ext cx="7488559" cy="3508499"/>
          </a:xfrm>
        </p:spPr>
        <p:txBody>
          <a:bodyPr>
            <a:noAutofit/>
          </a:bodyPr>
          <a:lstStyle/>
          <a:p>
            <a:pPr algn="l"/>
            <a:r>
              <a:rPr lang="en-US" sz="2400" b="0" u="sng" dirty="0"/>
              <a:t>Endometriosis</a:t>
            </a:r>
            <a:br>
              <a:rPr lang="en-US" sz="2400" b="0" dirty="0"/>
            </a:br>
            <a:r>
              <a:rPr lang="en-US" sz="2800" b="0" dirty="0"/>
              <a:t>- Pain: Acute abdominal pain </a:t>
            </a:r>
            <a:br>
              <a:rPr lang="en-US" sz="2800" b="0" dirty="0"/>
            </a:br>
            <a:r>
              <a:rPr lang="en-US" sz="2800" b="0" dirty="0"/>
              <a:t>{Rupture of an endometrioma}</a:t>
            </a:r>
            <a:br>
              <a:rPr lang="en-US" sz="2800" b="0" dirty="0"/>
            </a:br>
            <a:r>
              <a:rPr lang="en-US" sz="2800" b="0" dirty="0"/>
              <a:t>- usually at menstruation</a:t>
            </a:r>
            <a:br>
              <a:rPr lang="en-US" sz="2800" b="0" dirty="0"/>
            </a:br>
            <a:r>
              <a:rPr lang="en-US" sz="2800" b="0" dirty="0"/>
              <a:t>- Most common between 30 and 45 </a:t>
            </a:r>
            <a:r>
              <a:rPr lang="en-US" sz="2800" b="0" dirty="0" err="1"/>
              <a:t>yrs</a:t>
            </a:r>
            <a:br>
              <a:rPr lang="en-US" sz="2800" b="0" dirty="0"/>
            </a:br>
            <a:r>
              <a:rPr lang="en-US" sz="2800" b="0" dirty="0"/>
              <a:t>- Usually preceded by premenstrual abdominal pain</a:t>
            </a:r>
            <a:br>
              <a:rPr lang="en-US" sz="2800" b="0" dirty="0"/>
            </a:br>
            <a:r>
              <a:rPr lang="en-US" sz="2800" b="0" dirty="0"/>
              <a:t>- Diagnosis: confirm at laparoscopy</a:t>
            </a:r>
            <a:endParaRPr lang="th-TH" sz="28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15</a:t>
            </a:fld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3042" y="587360"/>
            <a:ext cx="6929437" cy="609600"/>
          </a:xfrm>
        </p:spPr>
        <p:txBody>
          <a:bodyPr/>
          <a:lstStyle/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สาเหตุของตกขาวผิดปกติ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03350" y="1314450"/>
            <a:ext cx="6769050" cy="4953000"/>
          </a:xfrm>
        </p:spPr>
        <p:txBody>
          <a:bodyPr>
            <a:noAutofit/>
          </a:bodyPr>
          <a:lstStyle/>
          <a:p>
            <a:pPr algn="just"/>
            <a:r>
              <a:rPr lang="th-TH" sz="4000" dirty="0">
                <a:latin typeface="Cordia New" pitchFamily="34" charset="-34"/>
                <a:cs typeface="Cordia New" pitchFamily="34" charset="-34"/>
              </a:rPr>
              <a:t>การอักเสบติดเชื้อในช่องคลอด</a:t>
            </a:r>
          </a:p>
          <a:p>
            <a:pPr marL="1028700" lvl="1" indent="-571500" algn="just">
              <a:buFont typeface="+mj-lt"/>
              <a:buAutoNum type="romanUcPeriod"/>
            </a:pPr>
            <a:r>
              <a:rPr lang="en-US" sz="3600" dirty="0">
                <a:latin typeface="Cordia New" pitchFamily="34" charset="-34"/>
                <a:cs typeface="Cordia New" pitchFamily="34" charset="-34"/>
              </a:rPr>
              <a:t> Bacterial vaginosis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ตกขาวมีกลิ่นเหม็นคล้ายคาวปลา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  <a:p>
            <a:pPr marL="1028700" lvl="1" indent="-571500" algn="just">
              <a:buFont typeface="+mj-lt"/>
              <a:buAutoNum type="romanUcPeriod"/>
            </a:pPr>
            <a:r>
              <a:rPr lang="en-US" sz="3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600" dirty="0" err="1">
                <a:latin typeface="Cordia New" pitchFamily="34" charset="-34"/>
                <a:cs typeface="Cordia New" pitchFamily="34" charset="-34"/>
              </a:rPr>
              <a:t>Vulvovaginal</a:t>
            </a:r>
            <a:r>
              <a:rPr lang="en-US" sz="3600" dirty="0">
                <a:latin typeface="Cordia New" pitchFamily="34" charset="-34"/>
                <a:cs typeface="Cordia New" pitchFamily="34" charset="-34"/>
              </a:rPr>
              <a:t> candidiasis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ตกขาวเป็นตะกอนคล้ายนมและคัน</a:t>
            </a:r>
            <a:endParaRPr lang="en-US" sz="3600" dirty="0">
              <a:latin typeface="Cordia New" pitchFamily="34" charset="-34"/>
              <a:cs typeface="Cordia New" pitchFamily="34" charset="-34"/>
            </a:endParaRPr>
          </a:p>
          <a:p>
            <a:pPr marL="1028700" lvl="1" indent="-571500" algn="just">
              <a:buFont typeface="+mj-lt"/>
              <a:buAutoNum type="romanUcPeriod"/>
            </a:pPr>
            <a:r>
              <a:rPr lang="en-US" sz="3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600" dirty="0" err="1">
                <a:latin typeface="Cordia New" pitchFamily="34" charset="-34"/>
                <a:cs typeface="Cordia New" pitchFamily="34" charset="-34"/>
              </a:rPr>
              <a:t>Trichomoniasis</a:t>
            </a:r>
            <a:r>
              <a:rPr lang="en-US" sz="3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ตกขาวมีสีเขียวปนเหลือง มีกลิ่นเหม็น และคัน</a:t>
            </a:r>
          </a:p>
          <a:p>
            <a:pPr marL="457200" lvl="1" indent="0" algn="just">
              <a:buNone/>
            </a:pPr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16</a:t>
            </a:fld>
            <a:endParaRPr lang="th-TH"/>
          </a:p>
        </p:txBody>
      </p:sp>
      <p:cxnSp>
        <p:nvCxnSpPr>
          <p:cNvPr id="4" name="Straight Connector 3"/>
          <p:cNvCxnSpPr/>
          <p:nvPr/>
        </p:nvCxnSpPr>
        <p:spPr>
          <a:xfrm>
            <a:off x="1643042" y="1285860"/>
            <a:ext cx="592935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0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47664" y="660400"/>
            <a:ext cx="6929437" cy="609600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latin typeface="Cordia New" pitchFamily="34" charset="-34"/>
                <a:cs typeface="Cordia New" pitchFamily="34" charset="-34"/>
              </a:rPr>
              <a:t>สาเหตุของตกขาวผิดปกติ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สิ่งแปลกปลอมในช่องคลอด</a:t>
            </a: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ปากมดลูกอักเสบ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32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>
                <a:latin typeface="Cordia New" pitchFamily="34" charset="-34"/>
                <a:cs typeface="Cordia New" pitchFamily="34" charset="-34"/>
              </a:rPr>
              <a:t>Ectocervix</a:t>
            </a:r>
            <a:r>
              <a:rPr lang="en-US" sz="3200" dirty="0">
                <a:latin typeface="Cordia New" pitchFamily="34" charset="-34"/>
                <a:cs typeface="Cordia New" pitchFamily="34" charset="-34"/>
              </a:rPr>
              <a:t> : </a:t>
            </a:r>
            <a:r>
              <a:rPr lang="en-US" sz="3200" i="1" dirty="0">
                <a:latin typeface="Cordia New" pitchFamily="34" charset="-34"/>
                <a:cs typeface="Cordia New" pitchFamily="34" charset="-34"/>
              </a:rPr>
              <a:t>Trichomonas vaginalis</a:t>
            </a:r>
            <a:r>
              <a:rPr lang="en-US" sz="3200" dirty="0">
                <a:latin typeface="Cordia New" pitchFamily="34" charset="-34"/>
                <a:cs typeface="Cordia New" pitchFamily="34" charset="-34"/>
              </a:rPr>
              <a:t>, candida, HSV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sz="32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>
                <a:latin typeface="Cordia New" pitchFamily="34" charset="-34"/>
                <a:cs typeface="Cordia New" pitchFamily="34" charset="-34"/>
              </a:rPr>
              <a:t>Endocervix</a:t>
            </a:r>
            <a:r>
              <a:rPr lang="en-US" sz="3200" dirty="0">
                <a:latin typeface="Cordia New" pitchFamily="34" charset="-34"/>
                <a:cs typeface="Cordia New" pitchFamily="34" charset="-34"/>
              </a:rPr>
              <a:t> : </a:t>
            </a:r>
            <a:r>
              <a:rPr lang="en-US" sz="3200" i="1" dirty="0">
                <a:latin typeface="Cordia New" pitchFamily="34" charset="-34"/>
                <a:cs typeface="Cordia New" pitchFamily="34" charset="-34"/>
              </a:rPr>
              <a:t>Chlamydia trachomatis, Neisseria gonorrhea</a:t>
            </a:r>
            <a:endParaRPr lang="th-TH" sz="3200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17</a:t>
            </a:fld>
            <a:endParaRPr lang="th-TH"/>
          </a:p>
        </p:txBody>
      </p:sp>
      <p:cxnSp>
        <p:nvCxnSpPr>
          <p:cNvPr id="4" name="Straight Connector 3"/>
          <p:cNvCxnSpPr/>
          <p:nvPr/>
        </p:nvCxnSpPr>
        <p:spPr>
          <a:xfrm>
            <a:off x="1357290" y="1357298"/>
            <a:ext cx="607223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81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47664" y="587360"/>
            <a:ext cx="6929437" cy="609600"/>
          </a:xfrm>
        </p:spPr>
        <p:txBody>
          <a:bodyPr/>
          <a:lstStyle/>
          <a:p>
            <a:r>
              <a:rPr lang="th-TH" b="1" dirty="0">
                <a:latin typeface="Cordia New" pitchFamily="34" charset="-34"/>
                <a:cs typeface="Cordia New" pitchFamily="34" charset="-34"/>
              </a:rPr>
              <a:t>สาเหตุของตกขาวผิดปกติ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03350" y="1314450"/>
            <a:ext cx="6625034" cy="4953000"/>
          </a:xfrm>
        </p:spPr>
        <p:txBody>
          <a:bodyPr>
            <a:normAutofit/>
          </a:bodyPr>
          <a:lstStyle/>
          <a:p>
            <a:pPr algn="just"/>
            <a:r>
              <a:rPr lang="th-TH" sz="3600" dirty="0">
                <a:latin typeface="Cordia New" pitchFamily="34" charset="-34"/>
                <a:cs typeface="Cordia New" pitchFamily="34" charset="-34"/>
              </a:rPr>
              <a:t>พยาธิสภาพอื่นๆ ที่ปากมดลูก </a:t>
            </a:r>
            <a:r>
              <a:rPr lang="en-US" sz="3600" dirty="0">
                <a:latin typeface="Cordia New" pitchFamily="34" charset="-34"/>
                <a:cs typeface="Cordia New" pitchFamily="34" charset="-34"/>
              </a:rPr>
              <a:t>: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600" dirty="0">
                <a:latin typeface="Cordia New" pitchFamily="34" charset="-34"/>
                <a:cs typeface="Cordia New" pitchFamily="34" charset="-34"/>
              </a:rPr>
              <a:t>polyps, cervical eversion</a:t>
            </a:r>
          </a:p>
          <a:p>
            <a:pPr algn="just"/>
            <a:r>
              <a:rPr lang="th-TH" sz="3600" dirty="0">
                <a:latin typeface="Cordia New" pitchFamily="34" charset="-34"/>
                <a:cs typeface="Cordia New" pitchFamily="34" charset="-34"/>
              </a:rPr>
              <a:t>เนื้องอกและมะเร็งของมดลูก, ปากมดลูก, ผนังช่องคลอด </a:t>
            </a:r>
            <a:r>
              <a:rPr lang="en-US" sz="3600" dirty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ตกขาวสีขาว หรือเป็นมูกใส</a:t>
            </a:r>
          </a:p>
          <a:p>
            <a:pPr algn="just"/>
            <a:r>
              <a:rPr lang="en-US" sz="3600" dirty="0">
                <a:latin typeface="Cordia New" pitchFamily="34" charset="-34"/>
                <a:cs typeface="Cordia New" pitchFamily="34" charset="-34"/>
              </a:rPr>
              <a:t>Chemical </a:t>
            </a:r>
            <a:r>
              <a:rPr lang="th-TH" sz="3600" dirty="0">
                <a:latin typeface="Cordia New" pitchFamily="34" charset="-34"/>
                <a:cs typeface="Cordia New" pitchFamily="34" charset="-34"/>
              </a:rPr>
              <a:t>และ </a:t>
            </a:r>
            <a:r>
              <a:rPr lang="en-US" sz="3600" dirty="0">
                <a:latin typeface="Cordia New" pitchFamily="34" charset="-34"/>
                <a:cs typeface="Cordia New" pitchFamily="34" charset="-34"/>
              </a:rPr>
              <a:t>allergic vaginitis</a:t>
            </a:r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18</a:t>
            </a:fld>
            <a:endParaRPr lang="th-TH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8" y="1285860"/>
            <a:ext cx="6643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3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735" y="593811"/>
            <a:ext cx="6929437" cy="609600"/>
          </a:xfrm>
        </p:spPr>
        <p:txBody>
          <a:bodyPr/>
          <a:lstStyle/>
          <a:p>
            <a:r>
              <a:rPr lang="en-US" b="1" dirty="0"/>
              <a:t>Differential diagnosis</a:t>
            </a:r>
            <a:endParaRPr lang="th-TH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10219" y="1203411"/>
            <a:ext cx="6534468" cy="428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Leiomyoma</a:t>
            </a:r>
            <a:endParaRPr lang="en-US" sz="4000" dirty="0"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Adenomyosis</a:t>
            </a:r>
            <a:endParaRPr lang="en-US" sz="4000" dirty="0">
              <a:latin typeface="+mj-lt"/>
              <a:ea typeface="+mj-ea"/>
              <a:cs typeface="+mj-cs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Endometrial polyp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4. Endometrial cancer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Uterine sarcoma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00166" y="1285860"/>
            <a:ext cx="607223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latin typeface="Cordia New" pitchFamily="34" charset="-34"/>
                <a:cs typeface="Cordia New" pitchFamily="34" charset="-34"/>
              </a:rPr>
              <a:t>Case</a:t>
            </a:r>
            <a:endParaRPr lang="th-TH" sz="6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528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ordia New" pitchFamily="34" charset="-34"/>
                <a:cs typeface="Cordia New" pitchFamily="34" charset="-34"/>
              </a:rPr>
              <a:t>Case</a:t>
            </a:r>
            <a:r>
              <a:rPr lang="en-US" sz="4000" dirty="0">
                <a:latin typeface="Cordia New" pitchFamily="34" charset="-34"/>
                <a:cs typeface="Cordia New" pitchFamily="34" charset="-34"/>
              </a:rPr>
              <a:t> : </a:t>
            </a:r>
            <a:r>
              <a:rPr lang="th-TH" sz="4000" dirty="0">
                <a:latin typeface="Cordia New" pitchFamily="34" charset="-34"/>
                <a:cs typeface="Cordia New" pitchFamily="34" charset="-34"/>
              </a:rPr>
              <a:t>นางส้มเช้ง อายุ </a:t>
            </a:r>
            <a:r>
              <a:rPr lang="en-US" sz="4000" dirty="0">
                <a:latin typeface="Cordia New" pitchFamily="34" charset="-34"/>
                <a:cs typeface="Cordia New" pitchFamily="34" charset="-34"/>
              </a:rPr>
              <a:t>35</a:t>
            </a:r>
            <a:r>
              <a:rPr lang="th-TH" sz="4000" dirty="0">
                <a:latin typeface="Cordia New" pitchFamily="34" charset="-34"/>
                <a:cs typeface="Cordia New" pitchFamily="34" charset="-34"/>
              </a:rPr>
              <a:t> ปี</a:t>
            </a:r>
          </a:p>
          <a:p>
            <a:r>
              <a:rPr lang="en-US" sz="4000" b="1" dirty="0">
                <a:latin typeface="Cordia New" pitchFamily="34" charset="-34"/>
                <a:cs typeface="Cordia New" pitchFamily="34" charset="-34"/>
              </a:rPr>
              <a:t>Chief complaint </a:t>
            </a:r>
            <a:r>
              <a:rPr lang="en-US" sz="4000" dirty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4000" dirty="0">
                <a:latin typeface="Cordia New" pitchFamily="34" charset="-34"/>
                <a:cs typeface="Cordia New" pitchFamily="34" charset="-34"/>
              </a:rPr>
              <a:t>มีเลือดออกจากช่องคลอดผิดปกติ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2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2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52271"/>
            <a:ext cx="6646008" cy="6096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Physical Examination and</a:t>
            </a:r>
            <a:br>
              <a:rPr lang="en-US" b="0" dirty="0"/>
            </a:br>
            <a:r>
              <a:rPr lang="en-US" b="0" dirty="0"/>
              <a:t>Investigation plan</a:t>
            </a:r>
            <a:endParaRPr lang="th-TH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1465814" y="1673397"/>
            <a:ext cx="70977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CordiaUPC" pitchFamily="34" charset="-34"/>
                <a:cs typeface="CordiaUPC" pitchFamily="34" charset="-34"/>
              </a:rPr>
              <a:t>ตรวจร่างกาย </a:t>
            </a:r>
            <a:br>
              <a:rPr lang="th-TH" sz="2800" dirty="0">
                <a:latin typeface="CordiaUPC" pitchFamily="34" charset="-34"/>
                <a:cs typeface="CordiaUPC" pitchFamily="34" charset="-34"/>
              </a:rPr>
            </a:br>
            <a:r>
              <a:rPr lang="en-US" sz="2800" dirty="0">
                <a:latin typeface="CordiaUPC" pitchFamily="34" charset="-34"/>
                <a:cs typeface="CordiaUPC" pitchFamily="34" charset="-34"/>
              </a:rPr>
              <a:t>-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ตรวจร่างกายทั่วไป </a:t>
            </a:r>
            <a:br>
              <a:rPr lang="th-TH" sz="2800" dirty="0">
                <a:latin typeface="CordiaUPC" pitchFamily="34" charset="-34"/>
                <a:cs typeface="CordiaUPC" pitchFamily="34" charset="-34"/>
              </a:rPr>
            </a:br>
            <a:r>
              <a:rPr lang="en-US" sz="2800" dirty="0">
                <a:latin typeface="CordiaUPC" pitchFamily="34" charset="-34"/>
                <a:cs typeface="CordiaUPC" pitchFamily="34" charset="-34"/>
              </a:rPr>
              <a:t>-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ตรวจเต้านม </a:t>
            </a:r>
            <a:br>
              <a:rPr lang="th-TH" sz="2800" dirty="0">
                <a:latin typeface="CordiaUPC" pitchFamily="34" charset="-34"/>
                <a:cs typeface="CordiaUPC" pitchFamily="34" charset="-34"/>
              </a:rPr>
            </a:br>
            <a:r>
              <a:rPr lang="en-US" sz="2800" dirty="0">
                <a:latin typeface="CordiaUPC" pitchFamily="34" charset="-34"/>
                <a:cs typeface="CordiaUPC" pitchFamily="34" charset="-34"/>
              </a:rPr>
              <a:t>-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ตรวจท้อง 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: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คลำหา 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mass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ลักษณะ 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mass </a:t>
            </a:r>
            <a:br>
              <a:rPr lang="th-TH" sz="2800" dirty="0">
                <a:latin typeface="CordiaUPC" pitchFamily="34" charset="-34"/>
                <a:cs typeface="CordiaUPC" pitchFamily="34" charset="-34"/>
              </a:rPr>
            </a:br>
            <a:r>
              <a:rPr lang="en-US" sz="2800" dirty="0">
                <a:latin typeface="CordiaUPC" pitchFamily="34" charset="-34"/>
                <a:cs typeface="CordiaUPC" pitchFamily="34" charset="-34"/>
              </a:rPr>
              <a:t>-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ตรวจภายใน 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 :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 ดูลักษณะเลือดหรือ 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discharge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ที่ 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vagina </a:t>
            </a:r>
            <a:endParaRPr lang="th-TH" sz="2800" dirty="0">
              <a:latin typeface="CordiaUPC" pitchFamily="34" charset="-34"/>
              <a:cs typeface="CordiaUPC" pitchFamily="34" charset="-34"/>
            </a:endParaRPr>
          </a:p>
          <a:p>
            <a:r>
              <a:rPr lang="th-TH" sz="2800" dirty="0">
                <a:latin typeface="CordiaUPC" pitchFamily="34" charset="-34"/>
                <a:cs typeface="CordiaUPC" pitchFamily="34" charset="-34"/>
              </a:rPr>
              <a:t>	           ตรวจ 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motion </a:t>
            </a:r>
            <a:r>
              <a:rPr lang="en-US" sz="2800" dirty="0" err="1">
                <a:latin typeface="CordiaUPC" pitchFamily="34" charset="-34"/>
                <a:cs typeface="CordiaUPC" pitchFamily="34" charset="-34"/>
              </a:rPr>
              <a:t>tendernes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 </a:t>
            </a:r>
            <a:br>
              <a:rPr lang="en-US" sz="2800" dirty="0">
                <a:latin typeface="CordiaUPC" pitchFamily="34" charset="-34"/>
                <a:cs typeface="CordiaUPC" pitchFamily="34" charset="-34"/>
              </a:rPr>
            </a:br>
            <a:r>
              <a:rPr lang="en-US" sz="2800" b="1" dirty="0">
                <a:latin typeface="CordiaUPC" pitchFamily="34" charset="-34"/>
                <a:cs typeface="CordiaUPC" pitchFamily="34" charset="-34"/>
              </a:rPr>
              <a:t>Laboratory Investigation </a:t>
            </a:r>
            <a:br>
              <a:rPr lang="en-US" sz="2800" dirty="0">
                <a:latin typeface="CordiaUPC" pitchFamily="34" charset="-34"/>
                <a:cs typeface="CordiaUPC" pitchFamily="34" charset="-34"/>
              </a:rPr>
            </a:br>
            <a:r>
              <a:rPr lang="en-US" sz="2800" dirty="0">
                <a:latin typeface="CordiaUPC" pitchFamily="34" charset="-34"/>
                <a:cs typeface="CordiaUPC" pitchFamily="34" charset="-34"/>
              </a:rPr>
              <a:t>- Beta </a:t>
            </a:r>
            <a:r>
              <a:rPr lang="en-US" sz="2800" dirty="0" err="1">
                <a:latin typeface="CordiaUPC" pitchFamily="34" charset="-34"/>
                <a:cs typeface="CordiaUPC" pitchFamily="34" charset="-34"/>
              </a:rPr>
              <a:t>hCG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 :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 แยกภาวะตั้งครรภ์ </a:t>
            </a:r>
            <a:br>
              <a:rPr lang="en-US" sz="2800" dirty="0">
                <a:latin typeface="CordiaUPC" pitchFamily="34" charset="-34"/>
                <a:cs typeface="CordiaUPC" pitchFamily="34" charset="-34"/>
              </a:rPr>
            </a:br>
            <a:r>
              <a:rPr lang="en-US" sz="2800" b="1" dirty="0">
                <a:latin typeface="CordiaUPC" pitchFamily="34" charset="-34"/>
                <a:cs typeface="CordiaUPC" pitchFamily="34" charset="-34"/>
              </a:rPr>
              <a:t>Imaging</a:t>
            </a:r>
            <a:br>
              <a:rPr lang="en-US" sz="2800" dirty="0">
                <a:latin typeface="CordiaUPC" pitchFamily="34" charset="-34"/>
                <a:cs typeface="CordiaUPC" pitchFamily="34" charset="-34"/>
              </a:rPr>
            </a:br>
            <a:r>
              <a:rPr lang="en-US" sz="2800" dirty="0">
                <a:latin typeface="CordiaUPC" pitchFamily="34" charset="-34"/>
                <a:cs typeface="CordiaUPC" pitchFamily="34" charset="-34"/>
              </a:rPr>
              <a:t>- </a:t>
            </a:r>
            <a:r>
              <a:rPr lang="en-US" sz="2800" dirty="0" err="1">
                <a:latin typeface="CordiaUPC" pitchFamily="34" charset="-34"/>
                <a:cs typeface="CordiaUPC" pitchFamily="34" charset="-34"/>
              </a:rPr>
              <a:t>Transvaginal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 ultrasound :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ดูลักษณะมดลูก ขนาดมดลูก ก้อน 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tumor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ต่างๆ 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Complete blood count :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ประเมินเรื่อง </a:t>
            </a:r>
            <a:r>
              <a:rPr lang="en-US" sz="2800" dirty="0">
                <a:latin typeface="CordiaUPC" pitchFamily="34" charset="-34"/>
                <a:cs typeface="CordiaUPC" pitchFamily="34" charset="-34"/>
              </a:rPr>
              <a:t>Anemia </a:t>
            </a:r>
            <a:r>
              <a:rPr lang="th-TH" sz="2800" dirty="0">
                <a:latin typeface="CordiaUPC" pitchFamily="34" charset="-34"/>
                <a:cs typeface="CordiaUPC" pitchFamily="34" charset="-34"/>
              </a:rPr>
              <a:t>จากการเสียเลือด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THE END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21</a:t>
            </a:fld>
            <a:endParaRPr lang="th-TH"/>
          </a:p>
        </p:txBody>
      </p:sp>
      <p:cxnSp>
        <p:nvCxnSpPr>
          <p:cNvPr id="3" name="Straight Connector 2"/>
          <p:cNvCxnSpPr/>
          <p:nvPr/>
        </p:nvCxnSpPr>
        <p:spPr>
          <a:xfrm>
            <a:off x="2500298" y="3641726"/>
            <a:ext cx="40005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latin typeface="Cordia New" pitchFamily="34" charset="-34"/>
                <a:cs typeface="Cordia New" pitchFamily="34" charset="-34"/>
              </a:rPr>
              <a:t>Present illness</a:t>
            </a:r>
            <a:endParaRPr lang="th-TH" sz="6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19672" y="1608912"/>
            <a:ext cx="6779096" cy="37970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br>
              <a:rPr lang="th-TH" sz="3200" dirty="0">
                <a:latin typeface="Cordia New" pitchFamily="34" charset="-34"/>
                <a:cs typeface="Cordia New" pitchFamily="34" charset="-34"/>
              </a:rPr>
            </a:br>
            <a:r>
              <a:rPr lang="en-US" sz="3200" dirty="0">
                <a:latin typeface="Cordia New" pitchFamily="34" charset="-34"/>
                <a:cs typeface="Cordia New" pitchFamily="34" charset="-34"/>
              </a:rPr>
              <a:t>- 4 </a:t>
            </a:r>
            <a:r>
              <a:rPr lang="th-TH" sz="3200" dirty="0">
                <a:latin typeface="Cordia New" pitchFamily="34" charset="-34"/>
                <a:cs typeface="Cordia New" pitchFamily="34" charset="-34"/>
              </a:rPr>
              <a:t>เดือนก่อนมาโรงพยาบาล ผู้ป่วยมีประจำเดือนเป็นเลือดเป็นจำนวนมากเต็มผ้าอนามัย 6 -7 ผืน และมีลิ่มเลือดออกมาประมาณ 10 วัน ร่วมกับมีอาการปวดท้องมากขึ้นบริเวณท้องน้อย ไม่มีร้าวไปตำแหน่งใด อาการปวดท้องเกิดตลอดแต่มากขึ้นขณะมีประจำเดือน เมื่อปวดจึงซื้อยาเม็ดสีเขียวไม่ทราบชื่อมากิน ไม่มีปัสสาวะแสบขัด มีท้องผูกบางวัน มีคัดตึงเต้านมเวลามีประจำเดือน มีน้ำหนักขึ้น คลื่นไส้อาเจียน มีช่วงที่รู้สึกหนาวแต่ไม่ได้วัดไข้โดยปรอท</a:t>
            </a:r>
          </a:p>
          <a:p>
            <a:pPr marL="0" indent="0" algn="just">
              <a:buNone/>
            </a:pPr>
            <a:br>
              <a:rPr lang="th-TH" sz="3200" dirty="0">
                <a:latin typeface="Cordia New" pitchFamily="34" charset="-34"/>
                <a:cs typeface="Cordia New" pitchFamily="34" charset="-34"/>
              </a:rPr>
            </a:br>
            <a:br>
              <a:rPr lang="en-US" sz="3200" dirty="0">
                <a:latin typeface="Cordia New" pitchFamily="34" charset="-34"/>
                <a:cs typeface="Cordia New" pitchFamily="34" charset="-34"/>
              </a:rPr>
            </a:br>
            <a:endParaRPr lang="th-TH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3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3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912" y="71414"/>
            <a:ext cx="7354887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ordia New" pitchFamily="34" charset="-34"/>
                <a:cs typeface="Cordia New" pitchFamily="34" charset="-34"/>
              </a:rPr>
              <a:t>Gynecologic history</a:t>
            </a:r>
            <a:endParaRPr lang="th-TH" sz="6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98256" y="2231053"/>
            <a:ext cx="7992888" cy="4525963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latin typeface="Cordia New" pitchFamily="34" charset="-34"/>
                <a:cs typeface="Cordia New" pitchFamily="34" charset="-34"/>
              </a:rPr>
              <a:t>Menarche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ผู้ป่วยจำประวัติไม่ได้</a:t>
            </a:r>
          </a:p>
          <a:p>
            <a:pPr algn="just"/>
            <a:r>
              <a:rPr lang="th-TH" dirty="0">
                <a:latin typeface="Cordia New" pitchFamily="34" charset="-34"/>
                <a:cs typeface="Cordia New" pitchFamily="34" charset="-34"/>
              </a:rPr>
              <a:t>จำ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LMP, PMP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 ไม่ได้ แต่ปกติรอบเดือนมาสม่ำเสมอ ประจำเดือนห่างประมาณ 29 - 30 วัน </a:t>
            </a:r>
          </a:p>
          <a:p>
            <a:pPr algn="just"/>
            <a:r>
              <a:rPr lang="th-TH" dirty="0">
                <a:latin typeface="Cordia New" pitchFamily="34" charset="-34"/>
                <a:cs typeface="Cordia New" pitchFamily="34" charset="-34"/>
              </a:rPr>
              <a:t>ประจำเดือนหนึ่งรอบกินระยะเวลา 4-5 วัน โดยใช้ผ้าอนามัย 2 - 3 ผืน ต่อวัน</a:t>
            </a:r>
          </a:p>
          <a:p>
            <a:pPr algn="just"/>
            <a:r>
              <a:rPr lang="th-TH" dirty="0">
                <a:latin typeface="Cordia New" pitchFamily="34" charset="-34"/>
                <a:cs typeface="Cordia New" pitchFamily="34" charset="-34"/>
              </a:rPr>
              <a:t>ผู้ป่วยมักมีอาการปวดท้องน้อย คัดตึงเต้านมขณะมีประจำเดือน</a:t>
            </a:r>
          </a:p>
          <a:p>
            <a:pPr algn="just"/>
            <a:r>
              <a:rPr lang="th-TH" dirty="0">
                <a:latin typeface="Cordia New" pitchFamily="34" charset="-34"/>
                <a:cs typeface="Cordia New" pitchFamily="34" charset="-34"/>
              </a:rPr>
              <a:t>มีลูก 2 คน คลอดวิธีธรรมชาติ ยังไม่ทำหมัน </a:t>
            </a:r>
          </a:p>
          <a:p>
            <a:pPr algn="just"/>
            <a:r>
              <a:rPr lang="th-TH" dirty="0">
                <a:latin typeface="Cordia New" pitchFamily="34" charset="-34"/>
                <a:cs typeface="Cordia New" pitchFamily="34" charset="-34"/>
              </a:rPr>
              <a:t>กินยาคุมกำเนิดอยู่แบบ 28 เม็ดเป็นระยะเวลา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 ปี มีลืมเป็นครั้งคราว รีบกินทันทีที่นึกได้</a:t>
            </a:r>
          </a:p>
          <a:p>
            <a:pPr algn="just"/>
            <a:r>
              <a:rPr lang="th-TH" dirty="0">
                <a:latin typeface="Cordia New" pitchFamily="34" charset="-34"/>
                <a:cs typeface="Cordia New" pitchFamily="34" charset="-34"/>
              </a:rPr>
              <a:t>ไม่เคยทำ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pap smear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มีการตรวจภายในหลังคลอดแต่ไม่สามารถระบุได้</a:t>
            </a:r>
          </a:p>
          <a:p>
            <a:pPr algn="just"/>
            <a:r>
              <a:rPr lang="th-TH" dirty="0">
                <a:latin typeface="Cordia New" pitchFamily="34" charset="-34"/>
                <a:cs typeface="Cordia New" pitchFamily="34" charset="-34"/>
              </a:rPr>
              <a:t>ปฏิเสธประวัติคู่นอนหลายคน มีเพศสัมพันธ์กับสามีคนเดียว ล่าสุด 2 อาทิตย์ที่ผ่านมา</a:t>
            </a:r>
          </a:p>
          <a:p>
            <a:pPr algn="just"/>
            <a:r>
              <a:rPr lang="th-TH" dirty="0">
                <a:latin typeface="Cordia New" pitchFamily="34" charset="-34"/>
                <a:cs typeface="Cordia New" pitchFamily="34" charset="-34"/>
              </a:rPr>
              <a:t>มีประวัติตกขาวผิดปกติ คัน มีสีเหลืองจึงซื้อยามากินประมาณ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 สัปดาห์ก่อน  </a:t>
            </a:r>
          </a:p>
          <a:p>
            <a:pPr algn="just"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      ปัจจุบันอาการปกติ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4</a:t>
            </a:fld>
            <a:endParaRPr lang="th-TH"/>
          </a:p>
        </p:txBody>
      </p:sp>
      <p:cxnSp>
        <p:nvCxnSpPr>
          <p:cNvPr id="4" name="Straight Connector 3"/>
          <p:cNvCxnSpPr/>
          <p:nvPr/>
        </p:nvCxnSpPr>
        <p:spPr>
          <a:xfrm>
            <a:off x="1571604" y="1214422"/>
            <a:ext cx="60007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3350" y="142852"/>
            <a:ext cx="728345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Cordia New" pitchFamily="34" charset="-34"/>
                <a:cs typeface="Cordia New" pitchFamily="34" charset="-34"/>
              </a:rPr>
              <a:t>Past history</a:t>
            </a:r>
            <a:endParaRPr lang="th-TH" sz="6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03350" y="1700808"/>
            <a:ext cx="7740650" cy="4566642"/>
          </a:xfrm>
        </p:spPr>
        <p:txBody>
          <a:bodyPr>
            <a:noAutofit/>
          </a:bodyPr>
          <a:lstStyle/>
          <a:p>
            <a:r>
              <a:rPr lang="th-TH" sz="2800" dirty="0">
                <a:latin typeface="Cordia New" pitchFamily="34" charset="-34"/>
                <a:cs typeface="Cordia New" pitchFamily="34" charset="-34"/>
              </a:rPr>
              <a:t>กินยาสตรี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3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เดือนก่อน</a:t>
            </a:r>
          </a:p>
          <a:p>
            <a:r>
              <a:rPr lang="th-TH" sz="2800" dirty="0">
                <a:latin typeface="Cordia New" pitchFamily="34" charset="-34"/>
                <a:cs typeface="Cordia New" pitchFamily="34" charset="-34"/>
              </a:rPr>
              <a:t>มีประวัติกิน</a:t>
            </a:r>
            <a:r>
              <a:rPr lang="th-TH" sz="2800" dirty="0" err="1">
                <a:latin typeface="Cordia New" pitchFamily="34" charset="-34"/>
                <a:cs typeface="Cordia New" pitchFamily="34" charset="-34"/>
              </a:rPr>
              <a:t>ยาทัม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ใจเวลาปวดเมื่อย และกินยาเม็ดสีเขียวเวลาปวดท้อง</a:t>
            </a:r>
          </a:p>
          <a:p>
            <a:r>
              <a:rPr lang="th-TH" sz="2800" dirty="0">
                <a:latin typeface="Cordia New" pitchFamily="34" charset="-34"/>
                <a:cs typeface="Cordia New" pitchFamily="34" charset="-34"/>
              </a:rPr>
              <a:t>โดนสามีเตะท้องน้อย 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 ปีก่อน</a:t>
            </a:r>
          </a:p>
          <a:p>
            <a:r>
              <a:rPr lang="th-TH" sz="2800" dirty="0">
                <a:latin typeface="Cordia New" pitchFamily="34" charset="-34"/>
                <a:cs typeface="Cordia New" pitchFamily="34" charset="-34"/>
              </a:rPr>
              <a:t>ปฏิเสธประวัติแพ้ยาแพ้อาหาร</a:t>
            </a:r>
          </a:p>
          <a:p>
            <a:r>
              <a:rPr lang="th-TH" sz="2800" dirty="0">
                <a:latin typeface="Cordia New" pitchFamily="34" charset="-34"/>
                <a:cs typeface="Cordia New" pitchFamily="34" charset="-34"/>
              </a:rPr>
              <a:t>ปฏิเสธประวัติรับ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radiation</a:t>
            </a:r>
          </a:p>
          <a:p>
            <a:r>
              <a:rPr lang="th-TH" sz="2800" dirty="0">
                <a:latin typeface="Cordia New" pitchFamily="34" charset="-34"/>
                <a:cs typeface="Cordia New" pitchFamily="34" charset="-34"/>
              </a:rPr>
              <a:t>ปฏิเสธประวัติเลือดออกง่าย หยุดยาก ไม่มีประวัติรับเลือดมาก่อน</a:t>
            </a:r>
          </a:p>
          <a:p>
            <a:r>
              <a:rPr lang="th-TH" sz="2800" dirty="0">
                <a:latin typeface="Cordia New" pitchFamily="34" charset="-34"/>
                <a:cs typeface="Cordia New" pitchFamily="34" charset="-34"/>
              </a:rPr>
              <a:t>ปฏิเสธประวัติโรคประจำตัว</a:t>
            </a:r>
          </a:p>
          <a:p>
            <a:r>
              <a:rPr lang="th-TH" sz="2800" dirty="0">
                <a:latin typeface="Cordia New" pitchFamily="34" charset="-34"/>
                <a:cs typeface="Cordia New" pitchFamily="34" charset="-34"/>
              </a:rPr>
              <a:t>ไม่ได้ตรวจการตั้งครรภ์</a:t>
            </a:r>
          </a:p>
          <a:p>
            <a:r>
              <a:rPr lang="th-TH" sz="2800" dirty="0">
                <a:latin typeface="Cordia New" pitchFamily="34" charset="-34"/>
                <a:cs typeface="Cordia New" pitchFamily="34" charset="-34"/>
              </a:rPr>
              <a:t>ปฏิเสธประวัติดื่มสุรา สูบบุหรี่ (แต่สามีสูบและได้รับควันบุหรี่)</a:t>
            </a:r>
          </a:p>
          <a:p>
            <a:pPr marL="0" indent="0">
              <a:buNone/>
            </a:pPr>
            <a:endParaRPr lang="th-TH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5</a:t>
            </a:fld>
            <a:endParaRPr lang="th-TH"/>
          </a:p>
        </p:txBody>
      </p:sp>
      <p:cxnSp>
        <p:nvCxnSpPr>
          <p:cNvPr id="4" name="Straight Connector 3"/>
          <p:cNvCxnSpPr/>
          <p:nvPr/>
        </p:nvCxnSpPr>
        <p:spPr>
          <a:xfrm>
            <a:off x="2500298" y="1285860"/>
            <a:ext cx="41434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8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latin typeface="Cordia New" pitchFamily="34" charset="-34"/>
                <a:cs typeface="Cordia New" pitchFamily="34" charset="-34"/>
              </a:rPr>
              <a:t>Family history</a:t>
            </a:r>
            <a:endParaRPr lang="th-TH" sz="6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91680" y="2046309"/>
            <a:ext cx="6995120" cy="4525963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ไม่มีประวัติครอบครัวเป็นโรคเลือด </a:t>
            </a:r>
          </a:p>
          <a:p>
            <a:r>
              <a:rPr lang="th-TH" sz="3600" dirty="0">
                <a:latin typeface="Cordia New" pitchFamily="34" charset="-34"/>
                <a:cs typeface="Cordia New" pitchFamily="34" charset="-34"/>
              </a:rPr>
              <a:t>มีประวัติพี่สาวเป็นมะเร็งปากมดลูก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6</a:t>
            </a:fld>
            <a:endParaRPr lang="th-TH"/>
          </a:p>
        </p:txBody>
      </p:sp>
      <p:cxnSp>
        <p:nvCxnSpPr>
          <p:cNvPr id="4" name="Straight Connector 3"/>
          <p:cNvCxnSpPr/>
          <p:nvPr/>
        </p:nvCxnSpPr>
        <p:spPr>
          <a:xfrm>
            <a:off x="2500298" y="1498586"/>
            <a:ext cx="41434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7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latin typeface="Cordia New" pitchFamily="34" charset="-34"/>
                <a:cs typeface="+mn-cs"/>
              </a:rPr>
              <a:t>Problem list</a:t>
            </a:r>
            <a:endParaRPr lang="th-TH" sz="6000" b="1" dirty="0">
              <a:latin typeface="Cordia New" pitchFamily="34" charset="-34"/>
              <a:cs typeface="+mn-cs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ordia New" pitchFamily="34" charset="-34"/>
              </a:rPr>
              <a:t>• Menorrhagia 4 months PTA</a:t>
            </a:r>
          </a:p>
          <a:p>
            <a:pPr marL="0" indent="0" algn="just">
              <a:buNone/>
            </a:pPr>
            <a:r>
              <a:rPr lang="en-US" sz="2800" dirty="0">
                <a:latin typeface="Cordia New" pitchFamily="34" charset="-34"/>
              </a:rPr>
              <a:t>• Persistent abdominal pain, aggravated by menstruation 4 months PTA</a:t>
            </a:r>
          </a:p>
          <a:p>
            <a:pPr marL="0" indent="0" algn="just">
              <a:buNone/>
            </a:pPr>
            <a:r>
              <a:rPr lang="en-US" sz="2800" dirty="0">
                <a:latin typeface="Cordia New" pitchFamily="34" charset="-34"/>
              </a:rPr>
              <a:t>• History of abnormal vaginal discharge</a:t>
            </a:r>
          </a:p>
          <a:p>
            <a:pPr marL="0" indent="0" algn="just">
              <a:buNone/>
            </a:pPr>
            <a:r>
              <a:rPr lang="en-US" sz="2800" dirty="0">
                <a:latin typeface="Cordia New" pitchFamily="34" charset="-34"/>
              </a:rPr>
              <a:t>• History of using OCP 2 years</a:t>
            </a:r>
          </a:p>
          <a:p>
            <a:pPr marL="0" indent="0" algn="just">
              <a:buNone/>
            </a:pPr>
            <a:r>
              <a:rPr lang="en-US" sz="2800" dirty="0">
                <a:latin typeface="Cordia New" pitchFamily="34" charset="-34"/>
              </a:rPr>
              <a:t>• Family history of CA cervix</a:t>
            </a:r>
          </a:p>
          <a:p>
            <a:pPr marL="0" indent="0" algn="just">
              <a:buNone/>
            </a:pPr>
            <a:endParaRPr lang="th-TH" sz="2800" dirty="0">
              <a:latin typeface="Cordia New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7</a:t>
            </a:fld>
            <a:endParaRPr lang="th-TH"/>
          </a:p>
        </p:txBody>
      </p:sp>
      <p:cxnSp>
        <p:nvCxnSpPr>
          <p:cNvPr id="4" name="Straight Connector 3"/>
          <p:cNvCxnSpPr/>
          <p:nvPr/>
        </p:nvCxnSpPr>
        <p:spPr>
          <a:xfrm>
            <a:off x="2500298" y="1285860"/>
            <a:ext cx="41434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5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18118" y="710673"/>
            <a:ext cx="6929437" cy="6096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Cordia New" pitchFamily="34" charset="-34"/>
                <a:cs typeface="Cordia New" pitchFamily="34" charset="-34"/>
              </a:rPr>
              <a:t>Differential diagnosis</a:t>
            </a:r>
            <a:endParaRPr lang="th-TH" sz="6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03350" y="2151034"/>
            <a:ext cx="7740650" cy="411641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ordiaUPC" pitchFamily="34" charset="-34"/>
                <a:cs typeface="CordiaUPC" pitchFamily="34" charset="-34"/>
              </a:rPr>
              <a:t>Pregnancy </a:t>
            </a:r>
          </a:p>
          <a:p>
            <a:pPr lvl="1">
              <a:buFont typeface="Arial" pitchFamily="34" charset="0"/>
              <a:buChar char="•"/>
            </a:pPr>
            <a:r>
              <a:rPr lang="en-US" sz="4800" dirty="0">
                <a:latin typeface="CordiaUPC" pitchFamily="34" charset="-34"/>
                <a:cs typeface="CordiaUPC" pitchFamily="34" charset="-34"/>
              </a:rPr>
              <a:t> Ectopic pregnancy </a:t>
            </a:r>
          </a:p>
          <a:p>
            <a:pPr lvl="1">
              <a:buFont typeface="Arial" pitchFamily="34" charset="0"/>
              <a:buChar char="•"/>
            </a:pPr>
            <a:r>
              <a:rPr lang="en-US" sz="4800" dirty="0">
                <a:latin typeface="CordiaUPC" pitchFamily="34" charset="-34"/>
                <a:cs typeface="CordiaUPC" pitchFamily="34" charset="-34"/>
              </a:rPr>
              <a:t> Abortion </a:t>
            </a:r>
          </a:p>
          <a:p>
            <a:pPr lvl="1">
              <a:buFont typeface="Arial" pitchFamily="34" charset="0"/>
              <a:buChar char="•"/>
            </a:pPr>
            <a:r>
              <a:rPr lang="en-US" sz="4800" dirty="0">
                <a:latin typeface="CordiaUPC" pitchFamily="34" charset="-34"/>
                <a:cs typeface="CordiaUPC" pitchFamily="34" charset="-34"/>
              </a:rPr>
              <a:t> Molar pregnancy</a:t>
            </a:r>
            <a:endParaRPr lang="th-TH" sz="48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8</a:t>
            </a:fld>
            <a:endParaRPr lang="th-TH"/>
          </a:p>
        </p:txBody>
      </p:sp>
      <p:cxnSp>
        <p:nvCxnSpPr>
          <p:cNvPr id="4" name="Straight Connector 3"/>
          <p:cNvCxnSpPr/>
          <p:nvPr/>
        </p:nvCxnSpPr>
        <p:spPr>
          <a:xfrm>
            <a:off x="1214446" y="1428736"/>
            <a:ext cx="6643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7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31912" y="357166"/>
            <a:ext cx="7812088" cy="4525963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ordia New" pitchFamily="34" charset="-34"/>
                <a:cs typeface="Cordia New" pitchFamily="34" charset="-34"/>
              </a:rPr>
              <a:t>Non-pregnancy </a:t>
            </a:r>
          </a:p>
          <a:p>
            <a:pPr marL="742950" lvl="2" indent="-342900"/>
            <a:r>
              <a:rPr lang="en-US" sz="3200" i="1" dirty="0">
                <a:latin typeface="Cordia New" pitchFamily="34" charset="-34"/>
                <a:cs typeface="Cordia New" pitchFamily="34" charset="-34"/>
              </a:rPr>
              <a:t>Structural </a:t>
            </a:r>
          </a:p>
          <a:p>
            <a:pPr marL="1428750" lvl="3" indent="-571500">
              <a:buFont typeface="+mj-lt"/>
              <a:buAutoNum type="romanUcPeriod"/>
            </a:pPr>
            <a:r>
              <a:rPr lang="en-US" sz="2800" dirty="0">
                <a:latin typeface="Cordia New" pitchFamily="34" charset="-34"/>
                <a:cs typeface="Cordia New" pitchFamily="34" charset="-34"/>
              </a:rPr>
              <a:t>Polyp : intermenstrual bleeding, menorrhagia +-pelvic pain</a:t>
            </a:r>
          </a:p>
          <a:p>
            <a:pPr marL="1428750" lvl="3" indent="-571500">
              <a:buFont typeface="+mj-lt"/>
              <a:buAutoNum type="romanUcPeriod"/>
            </a:pPr>
            <a:r>
              <a:rPr lang="en-US" sz="2800" dirty="0" err="1">
                <a:latin typeface="Cordia New" pitchFamily="34" charset="-34"/>
                <a:cs typeface="Cordia New" pitchFamily="34" charset="-34"/>
              </a:rPr>
              <a:t>Adenomyosis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 : menorrhagia, progressive dysmenorrhea, dyspareunia </a:t>
            </a:r>
          </a:p>
          <a:p>
            <a:pPr marL="1428750" lvl="3" indent="-571500">
              <a:buFont typeface="+mj-lt"/>
              <a:buAutoNum type="romanUcPeriod"/>
            </a:pPr>
            <a:r>
              <a:rPr lang="en-US" sz="2800" dirty="0">
                <a:latin typeface="Cordia New" pitchFamily="34" charset="-34"/>
                <a:cs typeface="Cordia New" pitchFamily="34" charset="-34"/>
              </a:rPr>
              <a:t>Leiomyoma : </a:t>
            </a:r>
            <a:r>
              <a:rPr lang="en-US" sz="2800" dirty="0" err="1">
                <a:latin typeface="Cordia New" pitchFamily="34" charset="-34"/>
                <a:cs typeface="Cordia New" pitchFamily="34" charset="-34"/>
              </a:rPr>
              <a:t>menorrhagia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,+-pelvic pain </a:t>
            </a:r>
          </a:p>
          <a:p>
            <a:pPr marL="1428750" lvl="3" indent="-571500">
              <a:buFont typeface="+mj-lt"/>
              <a:buAutoNum type="romanUcPeriod"/>
            </a:pPr>
            <a:r>
              <a:rPr lang="en-US" sz="2800" dirty="0">
                <a:latin typeface="Cordia New" pitchFamily="34" charset="-34"/>
                <a:cs typeface="Cordia New" pitchFamily="34" charset="-34"/>
              </a:rPr>
              <a:t>Malignancy : </a:t>
            </a:r>
          </a:p>
          <a:p>
            <a:pPr marL="1657350" lvl="4" indent="-342900"/>
            <a:r>
              <a:rPr lang="en-US" sz="2800" dirty="0">
                <a:latin typeface="Cordia New" pitchFamily="34" charset="-34"/>
                <a:cs typeface="Cordia New" pitchFamily="34" charset="-34"/>
              </a:rPr>
              <a:t>CA endometrium :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มักพบใน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post menopause </a:t>
            </a:r>
            <a:r>
              <a:rPr lang="en-US" sz="2800" dirty="0" err="1">
                <a:latin typeface="Cordia New" pitchFamily="34" charset="-34"/>
                <a:cs typeface="Cordia New" pitchFamily="34" charset="-34"/>
              </a:rPr>
              <a:t>metromenorrhagea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, pelvic pain </a:t>
            </a:r>
          </a:p>
          <a:p>
            <a:pPr marL="1657350" lvl="4" indent="-342900"/>
            <a:r>
              <a:rPr lang="en-US" sz="2800" dirty="0">
                <a:latin typeface="Cordia New" pitchFamily="34" charset="-34"/>
                <a:cs typeface="Cordia New" pitchFamily="34" charset="-34"/>
              </a:rPr>
              <a:t>CA cervix : </a:t>
            </a:r>
            <a:r>
              <a:rPr lang="en-US" sz="2800" dirty="0" err="1">
                <a:latin typeface="Cordia New" pitchFamily="34" charset="-34"/>
                <a:cs typeface="Cordia New" pitchFamily="34" charset="-34"/>
              </a:rPr>
              <a:t>postcoital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 bleeding </a:t>
            </a:r>
          </a:p>
          <a:p>
            <a:pPr marL="1657350" lvl="4" indent="-342900"/>
            <a:r>
              <a:rPr lang="en-US" sz="2800" dirty="0">
                <a:latin typeface="Cordia New" pitchFamily="34" charset="-34"/>
                <a:cs typeface="Cordia New" pitchFamily="34" charset="-34"/>
              </a:rPr>
              <a:t>CA ovary : mass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มักไม่มีอาการ แต่ชนิด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granulosa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เกิด 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bleeding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ได้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F6F1C-7666-478D-A161-1D2C5580163A}" type="slidenum">
              <a:rPr lang="th-TH" smtClean="0"/>
              <a:pPr/>
              <a:t>9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331913" cy="18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02395"/>
      </p:ext>
    </p:extLst>
  </p:cSld>
  <p:clrMapOvr>
    <a:masterClrMapping/>
  </p:clrMapOvr>
</p:sld>
</file>

<file path=ppt/theme/theme1.xml><?xml version="1.0" encoding="utf-8"?>
<a:theme xmlns:a="http://schemas.openxmlformats.org/drawingml/2006/main" name="01_neo_blue">
  <a:themeElements>
    <a:clrScheme name="01_neo_blue 1">
      <a:dk1>
        <a:srgbClr val="000000"/>
      </a:dk1>
      <a:lt1>
        <a:srgbClr val="FFFFFF"/>
      </a:lt1>
      <a:dk2>
        <a:srgbClr val="0099FF"/>
      </a:dk2>
      <a:lt2>
        <a:srgbClr val="FFFFFF"/>
      </a:lt2>
      <a:accent1>
        <a:srgbClr val="3366CC"/>
      </a:accent1>
      <a:accent2>
        <a:srgbClr val="3399FF"/>
      </a:accent2>
      <a:accent3>
        <a:srgbClr val="AACAFF"/>
      </a:accent3>
      <a:accent4>
        <a:srgbClr val="DADADA"/>
      </a:accent4>
      <a:accent5>
        <a:srgbClr val="ADB8E2"/>
      </a:accent5>
      <a:accent6>
        <a:srgbClr val="2D8AE7"/>
      </a:accent6>
      <a:hlink>
        <a:srgbClr val="3366FF"/>
      </a:hlink>
      <a:folHlink>
        <a:srgbClr val="B5E6FF"/>
      </a:folHlink>
    </a:clrScheme>
    <a:fontScheme name="01_neo_bl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01_neo_blue 1">
        <a:dk1>
          <a:srgbClr val="000000"/>
        </a:dk1>
        <a:lt1>
          <a:srgbClr val="FFFFFF"/>
        </a:lt1>
        <a:dk2>
          <a:srgbClr val="0099FF"/>
        </a:dk2>
        <a:lt2>
          <a:srgbClr val="FFFFFF"/>
        </a:lt2>
        <a:accent1>
          <a:srgbClr val="3366CC"/>
        </a:accent1>
        <a:accent2>
          <a:srgbClr val="3399FF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2D8AE7"/>
        </a:accent6>
        <a:hlink>
          <a:srgbClr val="3366FF"/>
        </a:hlink>
        <a:folHlink>
          <a:srgbClr val="B5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neo_blue 2">
        <a:dk1>
          <a:srgbClr val="000000"/>
        </a:dk1>
        <a:lt1>
          <a:srgbClr val="FFFFFF"/>
        </a:lt1>
        <a:dk2>
          <a:srgbClr val="CC9900"/>
        </a:dk2>
        <a:lt2>
          <a:srgbClr val="FFFFFF"/>
        </a:lt2>
        <a:accent1>
          <a:srgbClr val="996633"/>
        </a:accent1>
        <a:accent2>
          <a:srgbClr val="B6B200"/>
        </a:accent2>
        <a:accent3>
          <a:srgbClr val="E2CAAA"/>
        </a:accent3>
        <a:accent4>
          <a:srgbClr val="DADADA"/>
        </a:accent4>
        <a:accent5>
          <a:srgbClr val="CAB8AD"/>
        </a:accent5>
        <a:accent6>
          <a:srgbClr val="A5A100"/>
        </a:accent6>
        <a:hlink>
          <a:srgbClr val="CC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neo_blue 3">
        <a:dk1>
          <a:srgbClr val="000000"/>
        </a:dk1>
        <a:lt1>
          <a:srgbClr val="FFFFFF"/>
        </a:lt1>
        <a:dk2>
          <a:srgbClr val="6A00B2"/>
        </a:dk2>
        <a:lt2>
          <a:srgbClr val="FFFFFF"/>
        </a:lt2>
        <a:accent1>
          <a:srgbClr val="7100BE"/>
        </a:accent1>
        <a:accent2>
          <a:srgbClr val="B061FF"/>
        </a:accent2>
        <a:accent3>
          <a:srgbClr val="B9AAD5"/>
        </a:accent3>
        <a:accent4>
          <a:srgbClr val="DADADA"/>
        </a:accent4>
        <a:accent5>
          <a:srgbClr val="BBAADB"/>
        </a:accent5>
        <a:accent6>
          <a:srgbClr val="9F57E7"/>
        </a:accent6>
        <a:hlink>
          <a:srgbClr val="6600CC"/>
        </a:hlink>
        <a:folHlink>
          <a:srgbClr val="ECD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01_neo_blue</Template>
  <TotalTime>286</TotalTime>
  <Words>557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굴림</vt:lpstr>
      <vt:lpstr>Arial</vt:lpstr>
      <vt:lpstr>Calibri</vt:lpstr>
      <vt:lpstr>Cordia New</vt:lpstr>
      <vt:lpstr>CordiaUPC</vt:lpstr>
      <vt:lpstr>HY견고딕</vt:lpstr>
      <vt:lpstr>Lucida Sans Unicode</vt:lpstr>
      <vt:lpstr>Times New Roman</vt:lpstr>
      <vt:lpstr>Verdana</vt:lpstr>
      <vt:lpstr>Wingdings</vt:lpstr>
      <vt:lpstr>01_neo_blue</vt:lpstr>
      <vt:lpstr>Case study 38  Facilitator: Pawin Puapornpong</vt:lpstr>
      <vt:lpstr>Case</vt:lpstr>
      <vt:lpstr>Present illness</vt:lpstr>
      <vt:lpstr>Gynecologic history</vt:lpstr>
      <vt:lpstr>Past history</vt:lpstr>
      <vt:lpstr>Family history</vt:lpstr>
      <vt:lpstr>Problem list</vt:lpstr>
      <vt:lpstr>Differential diagnosis</vt:lpstr>
      <vt:lpstr>PowerPoint Presentation</vt:lpstr>
      <vt:lpstr>PowerPoint Presentation</vt:lpstr>
      <vt:lpstr>                         Gynecologic causes                          Acute abdominal pain                       (A.Woman of reproductive age) I. Pregnancy related - Ectopic - Septic abortion Endometritis : post-partum or abortion II. Infection - PID - TOA III. Complicated ovarian cyst - Torsion, ruptuure, hemorrhage, OHSS IV. Complicated fibroid - Degenerating - Torsion</vt:lpstr>
      <vt:lpstr>(Continue)  (B. Adolescents) Similar + - imperforate hymen and - transverse vaginal septum  (C. Postmenopausal women) Similar – - ectopic pregnancy and - ovarian torsion</vt:lpstr>
      <vt:lpstr>PID - Adnexal tenderness - Cervical motion tenderness - Uterine tenderness - Cervical or vaginal mucopurulent discharge - Temp ≥ 38.3 degree Celsius</vt:lpstr>
      <vt:lpstr>Adenxal torsion - Pain: Twisting, Lateral lower quadrant - sudden onset - Peritonism - Fever, leucocytosis, N/V - Us colour Doppler: no flow </vt:lpstr>
      <vt:lpstr>Endometriosis - Pain: Acute abdominal pain  {Rupture of an endometrioma} - usually at menstruation - Most common between 30 and 45 yrs - Usually preceded by premenstrual abdominal pain - Diagnosis: confirm at laparoscopy</vt:lpstr>
      <vt:lpstr>สาเหตุของตกขาวผิดปกติ</vt:lpstr>
      <vt:lpstr>สาเหตุของตกขาวผิดปกติ</vt:lpstr>
      <vt:lpstr>สาเหตุของตกขาวผิดปกติ</vt:lpstr>
      <vt:lpstr>Differential diagnosis</vt:lpstr>
      <vt:lpstr>Physical Examination and Investigation plan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ตกขาว</dc:title>
  <dc:creator>14a15</dc:creator>
  <cp:lastModifiedBy>Pawin PPP</cp:lastModifiedBy>
  <cp:revision>32</cp:revision>
  <dcterms:created xsi:type="dcterms:W3CDTF">2016-02-01T14:44:08Z</dcterms:created>
  <dcterms:modified xsi:type="dcterms:W3CDTF">2016-10-19T08:32:02Z</dcterms:modified>
</cp:coreProperties>
</file>