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6" r:id="rId3"/>
    <p:sldId id="267" r:id="rId4"/>
    <p:sldId id="268" r:id="rId5"/>
    <p:sldId id="265" r:id="rId6"/>
    <p:sldId id="269" r:id="rId7"/>
    <p:sldId id="270" r:id="rId8"/>
    <p:sldId id="271" r:id="rId9"/>
    <p:sldId id="257" r:id="rId10"/>
    <p:sldId id="258" r:id="rId11"/>
    <p:sldId id="259" r:id="rId12"/>
    <p:sldId id="260" r:id="rId13"/>
    <p:sldId id="261" r:id="rId14"/>
    <p:sldId id="272" r:id="rId15"/>
    <p:sldId id="273" r:id="rId16"/>
    <p:sldId id="274" r:id="rId17"/>
    <p:sldId id="275" r:id="rId18"/>
    <p:sldId id="277" r:id="rId19"/>
    <p:sldId id="280" r:id="rId20"/>
    <p:sldId id="281" r:id="rId21"/>
    <p:sldId id="284" r:id="rId22"/>
    <p:sldId id="285" r:id="rId23"/>
    <p:sldId id="276" r:id="rId2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24" autoAdjust="0"/>
    <p:restoredTop sz="94660"/>
  </p:normalViewPr>
  <p:slideViewPr>
    <p:cSldViewPr>
      <p:cViewPr varScale="1">
        <p:scale>
          <a:sx n="65" d="100"/>
          <a:sy n="65" d="100"/>
        </p:scale>
        <p:origin x="122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3D208CA-AC97-4CC7-A567-241C05A17B94}" type="datetimeFigureOut">
              <a:rPr lang="th-TH" smtClean="0"/>
              <a:t>14/10/59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E02F8E-A96E-46E7-BFA6-F681F68D70C6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08CA-AC97-4CC7-A567-241C05A17B94}" type="datetimeFigureOut">
              <a:rPr lang="th-TH" smtClean="0"/>
              <a:t>14/10/59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2F8E-A96E-46E7-BFA6-F681F68D70C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08CA-AC97-4CC7-A567-241C05A17B94}" type="datetimeFigureOut">
              <a:rPr lang="th-TH" smtClean="0"/>
              <a:t>14/10/59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2F8E-A96E-46E7-BFA6-F681F68D70C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08CA-AC97-4CC7-A567-241C05A17B94}" type="datetimeFigureOut">
              <a:rPr lang="th-TH" smtClean="0"/>
              <a:t>14/10/59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2F8E-A96E-46E7-BFA6-F681F68D70C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08CA-AC97-4CC7-A567-241C05A17B94}" type="datetimeFigureOut">
              <a:rPr lang="th-TH" smtClean="0"/>
              <a:t>14/10/59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2F8E-A96E-46E7-BFA6-F681F68D70C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08CA-AC97-4CC7-A567-241C05A17B94}" type="datetimeFigureOut">
              <a:rPr lang="th-TH" smtClean="0"/>
              <a:t>14/10/59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2F8E-A96E-46E7-BFA6-F681F68D70C6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08CA-AC97-4CC7-A567-241C05A17B94}" type="datetimeFigureOut">
              <a:rPr lang="th-TH" smtClean="0"/>
              <a:t>14/10/59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2F8E-A96E-46E7-BFA6-F681F68D70C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08CA-AC97-4CC7-A567-241C05A17B94}" type="datetimeFigureOut">
              <a:rPr lang="th-TH" smtClean="0"/>
              <a:t>14/10/59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2F8E-A96E-46E7-BFA6-F681F68D70C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08CA-AC97-4CC7-A567-241C05A17B94}" type="datetimeFigureOut">
              <a:rPr lang="th-TH" smtClean="0"/>
              <a:t>14/10/59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2F8E-A96E-46E7-BFA6-F681F68D70C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08CA-AC97-4CC7-A567-241C05A17B94}" type="datetimeFigureOut">
              <a:rPr lang="th-TH" smtClean="0"/>
              <a:t>14/10/59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2F8E-A96E-46E7-BFA6-F681F68D70C6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08CA-AC97-4CC7-A567-241C05A17B94}" type="datetimeFigureOut">
              <a:rPr lang="th-TH" smtClean="0"/>
              <a:t>14/10/59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02F8E-A96E-46E7-BFA6-F681F68D70C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3D208CA-AC97-4CC7-A567-241C05A17B94}" type="datetimeFigureOut">
              <a:rPr lang="th-TH" smtClean="0"/>
              <a:t>14/10/59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E02F8E-A96E-46E7-BFA6-F681F68D70C6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study 36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4733365" y="5257800"/>
            <a:ext cx="3309803" cy="4239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Facilitator: Pawin Puapornpong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25257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diagnosis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ผู้ป่วยมาด้วยอาการปวดท้องน้อยและมีเลือดออกผิดปกติทางช่องคลอด 1 เดือนก่อนมาโรงพยาบาลสิ่งแรกที่ควรทำคือทดสอบว่าผู้ป่วยตั้งครรภ์หรือไม่ โดยในผู้ป่วยรายนี้มีประวัติเคยตรวจ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Urine pregnancy test 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มาก่อนใน 1 เดือนก่อนหน้ามาพบแพทย์ในวันนี้ ผล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Urine pregnancy test positive 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ดั้งนั้นจึงคิดถึงโรคที่เกิดจาก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Complication of pregnancy 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ก่อนเป็นอันดับแรก</a:t>
            </a:r>
          </a:p>
        </p:txBody>
      </p:sp>
    </p:spTree>
    <p:extLst>
      <p:ext uri="{BB962C8B-B14F-4D97-AF65-F5344CB8AC3E}">
        <p14:creationId xmlns:p14="http://schemas.microsoft.com/office/powerpoint/2010/main" val="4222745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Ectopic pregnancy</a:t>
            </a:r>
            <a:endParaRPr lang="th-TH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002121"/>
              </p:ext>
            </p:extLst>
          </p:nvPr>
        </p:nvGraphicFramePr>
        <p:xfrm>
          <a:off x="1042988" y="2324100"/>
          <a:ext cx="6777038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8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8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Positive finding</a:t>
                      </a:r>
                      <a:endParaRPr lang="th-TH" dirty="0"/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Negative finding</a:t>
                      </a:r>
                      <a:endParaRPr lang="th-TH" dirty="0"/>
                    </a:p>
                  </a:txBody>
                  <a:tcPr marL="75300" marR="753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Loss of menstruation</a:t>
                      </a:r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 marL="75300" marR="753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Abnormal uterine bleeding</a:t>
                      </a:r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 marL="75300" marR="753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Pelvic pain</a:t>
                      </a:r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 marL="75300" marR="753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Guarding, rebound tenderness at RLQ</a:t>
                      </a:r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 marL="75300" marR="753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4953000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*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อาการและอาการแสดงที่ได้จากการซักประวัติและตรวจร่างกายในผู้ป่วยรายนี้ล้วนสนับสนุน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Ectopic pregnancy 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ไม่มีข้อคัดค้าน แต่จำเป็นต้องตรวจเพิ่มเติมทางห้องปฏิบัติการเพื่อสนับสนุนการวินิจฉัย</a:t>
            </a:r>
          </a:p>
        </p:txBody>
      </p:sp>
    </p:spTree>
    <p:extLst>
      <p:ext uri="{BB962C8B-B14F-4D97-AF65-F5344CB8AC3E}">
        <p14:creationId xmlns:p14="http://schemas.microsoft.com/office/powerpoint/2010/main" val="1872462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Molar pregnancy</a:t>
            </a:r>
            <a:endParaRPr lang="th-TH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229098"/>
              </p:ext>
            </p:extLst>
          </p:nvPr>
        </p:nvGraphicFramePr>
        <p:xfrm>
          <a:off x="1042988" y="2324100"/>
          <a:ext cx="6777038" cy="146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8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8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Positive finding</a:t>
                      </a:r>
                      <a:endParaRPr lang="th-TH" dirty="0"/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Negative finding</a:t>
                      </a:r>
                      <a:endParaRPr lang="th-TH" dirty="0"/>
                    </a:p>
                  </a:txBody>
                  <a:tcPr marL="75300" marR="753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Loss of menstruation</a:t>
                      </a:r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Pelvic pain</a:t>
                      </a:r>
                      <a:endParaRPr lang="th-TH" sz="2000" dirty="0"/>
                    </a:p>
                  </a:txBody>
                  <a:tcPr marL="75300" marR="753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Abnormal uterine bleeding</a:t>
                      </a:r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Guarding and rebound tenderness</a:t>
                      </a:r>
                      <a:endParaRPr lang="th-TH" sz="2000" dirty="0"/>
                    </a:p>
                  </a:txBody>
                  <a:tcPr marL="75300" marR="753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4207322"/>
            <a:ext cx="8001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*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อาการและอาการแสดงที่ได้จากการซักประวัติและตรวจร่างกายในผู้ป่วยรายนี้สามารถช่วยสนับสนุน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Molar pregnancy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ได้แต่ไม่ทั้งหมด เนื่องจากโรคนี้ควรมาด้วยอาการเด่นคือเลือดออกทางช่องคลอด แต่ผู้ป่วยรายนี้มาด้วยอาการปวดท้องเด่นมากกว่าและ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Molar pregnancy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ไม่ควรพบ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Guarding and rebound tenderness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ทำให้คิดถึงโรคนี้น้อยลง ควรสงสัยโรคแรกมากกว่า ทั้งนี้การตรวจเพิ่มเติมทางห้องปฏิบัติการสามารถช่วยวินิจฉัยแยกโรคได้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41949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Abortion</a:t>
            </a:r>
            <a:endParaRPr lang="th-TH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108826"/>
              </p:ext>
            </p:extLst>
          </p:nvPr>
        </p:nvGraphicFramePr>
        <p:xfrm>
          <a:off x="1042988" y="2324100"/>
          <a:ext cx="6777038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8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8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Positive finding</a:t>
                      </a:r>
                      <a:endParaRPr lang="th-TH" dirty="0"/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Negative finding</a:t>
                      </a:r>
                      <a:endParaRPr lang="th-TH" dirty="0"/>
                    </a:p>
                  </a:txBody>
                  <a:tcPr marL="75300" marR="753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Loss of menstruation</a:t>
                      </a:r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 marL="75300" marR="753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Abnormal uterine bleeding</a:t>
                      </a:r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 marL="75300" marR="753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Pelvic pain</a:t>
                      </a:r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 marL="75300" marR="753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Guarding, rebound tenderness at RLQ</a:t>
                      </a:r>
                    </a:p>
                  </a:txBody>
                  <a:tcPr marL="75300" marR="75300"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 marL="75300" marR="753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50292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*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อาการและอาการแสดงที่ได้จากการซักประวัติและตรวจร่างกายในผู้ป่วยรายนี้ล้วนสนับสนุน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Abortion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ไม่มีข้อคัดค้านซึ่งเหมือนกับอาการและอาการแสดงของ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Ectopic pregnancy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ดังนั้นจำเป็นต้องใช้การวินิจฉัยทางห้องปฏิบัติการเพิ่มเติมเพื่อแยก 2 โรคนี้ออกจากกัน</a:t>
            </a:r>
          </a:p>
        </p:txBody>
      </p:sp>
    </p:spTree>
    <p:extLst>
      <p:ext uri="{BB962C8B-B14F-4D97-AF65-F5344CB8AC3E}">
        <p14:creationId xmlns:p14="http://schemas.microsoft.com/office/powerpoint/2010/main" val="4196435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Investigation</a:t>
            </a:r>
            <a:endParaRPr lang="th-TH" i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ตรวจหา ฮอร์โมน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beta-</a:t>
            </a:r>
            <a:r>
              <a:rPr lang="en-US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ในเลือด นิยมใช้วิธี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radioimmunoassay</a:t>
            </a:r>
          </a:p>
          <a:p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2. ultrasound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สามารถดูได้ว่ามีการตั้งครรภ์ในมดลูกหรือนอกมดลูก ถ้า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ultrasound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ไม่เห็น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intrauterine pregnancy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ให้ส่งตรวจ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serum beta-</a:t>
            </a:r>
            <a:r>
              <a:rPr lang="en-US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93137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43492" y="762000"/>
            <a:ext cx="6777317" cy="5562600"/>
          </a:xfrm>
        </p:spPr>
        <p:txBody>
          <a:bodyPr>
            <a:normAutofit fontScale="92500" lnSpcReduction="20000"/>
          </a:bodyPr>
          <a:lstStyle/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การตรวจ 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serum beta-</a:t>
            </a:r>
            <a:r>
              <a:rPr lang="en-US" sz="36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และ 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ultrasound</a:t>
            </a:r>
          </a:p>
          <a:p>
            <a:pPr marL="68580" indent="0">
              <a:buNone/>
            </a:pPr>
            <a:r>
              <a:rPr lang="th-TH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ถ้า </a:t>
            </a:r>
            <a:r>
              <a:rPr lang="en-US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serum beta-</a:t>
            </a:r>
            <a:r>
              <a:rPr lang="en-US" sz="3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r>
              <a:rPr lang="en-US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มากกว่า </a:t>
            </a:r>
            <a:r>
              <a:rPr lang="en-US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6000-6500miu/ml </a:t>
            </a:r>
            <a:r>
              <a:rPr lang="th-TH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จะสามารถตรวจพบ </a:t>
            </a:r>
            <a:r>
              <a:rPr lang="en-US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gestational sac </a:t>
            </a:r>
            <a:r>
              <a:rPr lang="th-TH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ภายในโพรงมดลูกได้ จากการตรวจด้วย </a:t>
            </a:r>
            <a:r>
              <a:rPr lang="en-US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Transabdominal ultrasound </a:t>
            </a:r>
            <a:r>
              <a:rPr lang="th-TH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	                                                   	</a:t>
            </a:r>
            <a:r>
              <a:rPr lang="th-TH" sz="30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ถ้าไม่พบ สงสัย </a:t>
            </a:r>
            <a:r>
              <a:rPr lang="en-US" sz="30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ectopic pregnancy</a:t>
            </a:r>
          </a:p>
          <a:p>
            <a:pPr marL="68580" indent="0">
              <a:buNone/>
            </a:pPr>
            <a:r>
              <a:rPr lang="th-TH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ถ้า </a:t>
            </a:r>
            <a:r>
              <a:rPr lang="en-US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serum beta-</a:t>
            </a:r>
            <a:r>
              <a:rPr lang="en-US" sz="3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r>
              <a:rPr lang="en-US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มากกว่า </a:t>
            </a:r>
            <a:r>
              <a:rPr lang="en-US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1500 </a:t>
            </a:r>
            <a:r>
              <a:rPr lang="en-US" sz="30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miu</a:t>
            </a:r>
            <a:r>
              <a:rPr lang="en-US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/ml </a:t>
            </a:r>
            <a:r>
              <a:rPr lang="th-TH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จะสามารถตรวจพบ </a:t>
            </a:r>
            <a:r>
              <a:rPr lang="en-US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gestational sac </a:t>
            </a:r>
            <a:r>
              <a:rPr lang="th-TH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ภายในโพรงมดลูกได้ จากการตรวจด้วย </a:t>
            </a:r>
            <a:r>
              <a:rPr lang="en-US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Transvaginal ultrasound </a:t>
            </a:r>
            <a:r>
              <a:rPr lang="th-TH" sz="30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	</a:t>
            </a:r>
          </a:p>
          <a:p>
            <a:pPr marL="68580" indent="0">
              <a:buNone/>
            </a:pPr>
            <a:r>
              <a:rPr lang="th-TH" sz="30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ถ้าไม่พบ สงสัย </a:t>
            </a:r>
            <a:r>
              <a:rPr lang="en-US" sz="30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ectopic pregnancy</a:t>
            </a:r>
            <a:endParaRPr lang="th-TH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endParaRPr lang="en-US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กรณีที่ค่า </a:t>
            </a:r>
            <a:r>
              <a:rPr lang="en-US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serum beta-</a:t>
            </a:r>
            <a:r>
              <a:rPr lang="en-US" sz="26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r>
              <a:rPr lang="en-US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ต่ำ (น้อยกว่า </a:t>
            </a:r>
            <a:r>
              <a:rPr lang="en-US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1500</a:t>
            </a:r>
            <a:r>
              <a:rPr lang="th-TH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ให้ </a:t>
            </a:r>
            <a:r>
              <a:rPr lang="en-US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follow up </a:t>
            </a:r>
            <a:r>
              <a:rPr lang="th-TH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ดู</a:t>
            </a:r>
            <a:r>
              <a:rPr lang="en-US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 rising in 48 hours</a:t>
            </a:r>
          </a:p>
          <a:p>
            <a:pPr marL="68580" indent="0">
              <a:buNone/>
            </a:pPr>
            <a:r>
              <a:rPr lang="th-TH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ในครรภ์ปกติ ควรจะ </a:t>
            </a:r>
            <a:r>
              <a:rPr lang="en-US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rising </a:t>
            </a:r>
            <a:r>
              <a:rPr lang="th-TH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มากกว่า </a:t>
            </a:r>
            <a:r>
              <a:rPr lang="en-US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66</a:t>
            </a:r>
            <a:r>
              <a:rPr lang="th-TH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% </a:t>
            </a:r>
            <a:r>
              <a:rPr lang="en-US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in 48 hours</a:t>
            </a:r>
          </a:p>
          <a:p>
            <a:pPr marL="68580" indent="0">
              <a:buNone/>
            </a:pPr>
            <a:r>
              <a:rPr lang="th-TH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ใน </a:t>
            </a:r>
            <a:r>
              <a:rPr lang="en-US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abnormal pregnancy </a:t>
            </a:r>
            <a:r>
              <a:rPr lang="th-TH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เช่น </a:t>
            </a:r>
            <a:r>
              <a:rPr lang="en-US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ectopic pregnancy </a:t>
            </a:r>
            <a:r>
              <a:rPr lang="th-TH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จะพบ  </a:t>
            </a:r>
            <a:r>
              <a:rPr lang="en-US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rising </a:t>
            </a:r>
            <a:r>
              <a:rPr lang="th-TH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น้อยกว่า </a:t>
            </a:r>
            <a:r>
              <a:rPr lang="en-US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66</a:t>
            </a:r>
            <a:r>
              <a:rPr lang="th-TH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% </a:t>
            </a:r>
            <a:r>
              <a:rPr lang="en-US" sz="2600" dirty="0">
                <a:latin typeface="Angsana New" panose="02020603050405020304" pitchFamily="18" charset="-34"/>
                <a:cs typeface="Angsana New" panose="02020603050405020304" pitchFamily="18" charset="-34"/>
              </a:rPr>
              <a:t>in 48 hours</a:t>
            </a:r>
          </a:p>
          <a:p>
            <a:pPr marL="68580" indent="0">
              <a:buNone/>
            </a:pPr>
            <a:endParaRPr lang="en-US" sz="1423" dirty="0"/>
          </a:p>
        </p:txBody>
      </p:sp>
      <p:cxnSp>
        <p:nvCxnSpPr>
          <p:cNvPr id="5" name="ลูกศรเชื่อมต่อแบบตรง 4"/>
          <p:cNvCxnSpPr/>
          <p:nvPr/>
        </p:nvCxnSpPr>
        <p:spPr>
          <a:xfrm>
            <a:off x="1447800" y="2514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ลูกศรเชื่อมต่อแบบตรง 5"/>
          <p:cNvCxnSpPr/>
          <p:nvPr/>
        </p:nvCxnSpPr>
        <p:spPr>
          <a:xfrm>
            <a:off x="14478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981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43492" y="1143000"/>
            <a:ext cx="6777317" cy="4689629"/>
          </a:xfrm>
        </p:spPr>
        <p:txBody>
          <a:bodyPr>
            <a:normAutofit/>
          </a:bodyPr>
          <a:lstStyle/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การขุดมดลูก</a:t>
            </a:r>
          </a:p>
          <a:p>
            <a:pPr marL="6858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ถ้าพบลักษณะของเยื่อบุโพรงมดลูกที่มี </a:t>
            </a:r>
            <a:r>
              <a:rPr lang="en-US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Traophoblast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จะเป็นการตั้งครรภ์ในมดลูก และหลังจากขุดมดลูก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serum beta-</a:t>
            </a:r>
            <a:r>
              <a:rPr lang="en-US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จะลดลงอย่างมาก</a:t>
            </a:r>
          </a:p>
          <a:p>
            <a:pPr marL="68580" indent="0">
              <a:buNone/>
            </a:pPr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Laparoscope</a:t>
            </a:r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เป็นเกณฑ์มาตรฐานสำหรับการวินิจฉัย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ectopic pregnancy</a:t>
            </a:r>
          </a:p>
          <a:p>
            <a:pPr marL="6858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แต่ถ้าไม่เห็น ไม่สามารถ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rule out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ได้ ให้กลับไปทำ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serum beta-</a:t>
            </a:r>
            <a:r>
              <a:rPr lang="en-US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และ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ultrasound</a:t>
            </a:r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09230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      แนวทางการรักษาผู้ป่วยที่สงสัย </a:t>
            </a:r>
            <a:br>
              <a:rPr lang="th-TH" sz="3200" dirty="0"/>
            </a:br>
            <a:r>
              <a:rPr lang="th-TH" sz="3200" dirty="0"/>
              <a:t>    ectopic pregnancy</a:t>
            </a:r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กลุ่มที่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vital signs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ไม่ดี (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unstable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) เช่นมีอาการแสดงของช็อคจากการเสียเลือด ควรพิจารณาผ่าตัดทันที โดยไม่ต้องตรวจด้วยคลื่นเสียงความถี่สูง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54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066800"/>
            <a:ext cx="6777317" cy="4765829"/>
          </a:xfrm>
        </p:spPr>
        <p:txBody>
          <a:bodyPr>
            <a:normAutofit lnSpcReduction="10000"/>
          </a:bodyPr>
          <a:lstStyle/>
          <a:p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ที่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vital signs 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ปกติดี ควรตรวจสอบการตั้งสอบการตั้งครรภ์ หรือ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beta-</a:t>
            </a:r>
            <a:r>
              <a:rPr lang="en-US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ร่วมกับการตรวจด้วยคลื่นเสียงความถี่สูง ซึ่งถ้าเป็น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TVS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จะมีความไวในการตรวจมากกว่า 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TAS </a:t>
            </a:r>
          </a:p>
          <a:p>
            <a:pPr lvl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ถ้าผลการตรวจ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beta-</a:t>
            </a:r>
            <a:r>
              <a:rPr lang="en-US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ให้ผลลบจะตัดเรื่องครรภ์นอกมดลูกออกไปได้</a:t>
            </a:r>
          </a:p>
          <a:p>
            <a:pPr lvl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ตรวจคลื่นเสียงความถี่สูง ถ้าพบหลักฐานของครรภ์นอกมดลูก วินิจฉัยครรภ์นอกมดลูกได้ทันที</a:t>
            </a:r>
          </a:p>
          <a:p>
            <a:pPr lvl="1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ถ้าไม่พบความผิดปกติใดๆ มดลูกว่าง และไม่พบสารน้ำหรือที่ปีกมดลูก กลุ่มนี้ควรตรวจ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beta-</a:t>
            </a:r>
            <a:r>
              <a:rPr lang="en-US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ดังนี้</a:t>
            </a:r>
          </a:p>
          <a:p>
            <a:pPr lvl="2"/>
            <a:r>
              <a:rPr lang="en-US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สูงเกินระดับวิกฤต เช่นเกิน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2000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และ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6000 </a:t>
            </a:r>
            <a:r>
              <a:rPr lang="en-US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mU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/ml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โดย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TVS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และ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TAS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ตามลำดับ ควรวินิจฉัยครรภ์นอกมดลูก</a:t>
            </a: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2"/>
            <a:r>
              <a:rPr lang="en-US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ไม่สูงเกินรกลุ่มะดับวิกฤต ควรตรวจ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doubling time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ของ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beta-</a:t>
            </a:r>
            <a:r>
              <a:rPr lang="en-US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ถ้าเพิ่มปกติ(อย่างน้อยร้อยละ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66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ใน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48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ชั่วโมง) แสดงว่าน่าจะเป็นครรภ์ในมดลูกที่ปกติให้ตรวจ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TVS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ซ้ำ</a:t>
            </a: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833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แนวทางการรักษา </a:t>
            </a:r>
            <a:r>
              <a:rPr lang="en-US" sz="3600" dirty="0"/>
              <a:t>ectopic pregnancy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133600"/>
            <a:ext cx="6347714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1.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การรักษาด้วยการเฝ้าสังเกต</a:t>
            </a:r>
          </a:p>
          <a:p>
            <a:pPr marL="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มีเกณฑ์ดังนี้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ก้อนมีขนาดไม่เกิน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3.5 cm</a:t>
            </a:r>
          </a:p>
          <a:p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Beta-</a:t>
            </a:r>
            <a:r>
              <a:rPr lang="en-US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ลดลงเรื่อยๆและมีค่าไม่เกิน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1,500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การตั้งครรภ์นอกมดลูกเกิดที่ ท่อนำไข่เท่านั้น ไม่มีเลือดออกหรือการแตก </a:t>
            </a:r>
          </a:p>
          <a:p>
            <a:pPr marL="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	ครรภ์นอกมดลูกจำนวนหนึ่งสามารถฝ่อและหายไปเองได้สามารถติดตามอย่างใกล้ชิดได้</a:t>
            </a:r>
          </a:p>
        </p:txBody>
      </p:sp>
    </p:spTree>
    <p:extLst>
      <p:ext uri="{BB962C8B-B14F-4D97-AF65-F5344CB8AC3E}">
        <p14:creationId xmlns:p14="http://schemas.microsoft.com/office/powerpoint/2010/main" val="3544878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33" y="1064788"/>
            <a:ext cx="8066876" cy="4351338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Case :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ผู้ป่วยหญิงไทย อายุ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18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ปี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G</a:t>
            </a:r>
            <a:r>
              <a:rPr lang="en-US" baseline="-25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</a:t>
            </a:r>
            <a:r>
              <a:rPr lang="en-US" baseline="-25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0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Chief Complaint :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มาฝากครรภ์</a:t>
            </a:r>
            <a:b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endParaRPr lang="en-US" sz="10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Present Illness :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month PTA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ผู้ป่วยมีอาการปวดท้องน้อย ปวดบีบ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ๆ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ทุกวันพอทนได้ ไม่ได้ใช้ยาแก้ปวด มีเลือดออกทางช่องคลอด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ครั้งใน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เดือนที่ผ่านมา ไม่ได้ใช้ผ้าอนามัย ไม่คลื่นไส้อาเจียน ไม่คันช่องคลอด ได้รับการตรวจ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urine pregnancy test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ผล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positive</a:t>
            </a:r>
            <a:b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วันนี้ ผู้ป่วยมาฝากครรภ์ มีอาการปวดท้องน้อยมากขึ้น ปวดมากจนทนไม่ไหว มีคลื่นไส้อาเจียน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5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ครั้ง ทานอาหารไม่ลง ไม่มีเลือดออกผิดปกติทางช่องคลอด ได้รับ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U/S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สงสัยภาวะ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ectopic pregnancy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จึงให้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admit</a:t>
            </a:r>
          </a:p>
        </p:txBody>
      </p:sp>
    </p:spTree>
    <p:extLst>
      <p:ext uri="{BB962C8B-B14F-4D97-AF65-F5344CB8AC3E}">
        <p14:creationId xmlns:p14="http://schemas.microsoft.com/office/powerpoint/2010/main" val="18956812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6777317" cy="5257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2.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การรักษาด้วยยา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Met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h</a:t>
            </a:r>
            <a:r>
              <a:rPr lang="en-US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otrexate</a:t>
            </a:r>
            <a:endParaRPr lang="en-US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แนวทางการเลือกคือ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ผู้ป่วยแข็งแรง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hemodynamic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ปกติ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ขนาดของครรภ์ กว้างที่สุดไม่เกิน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4 cm</a:t>
            </a:r>
          </a:p>
          <a:p>
            <a:pPr marL="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ข้อห้ามในการใช้คือ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เมื่อให้นมบุตร ภูมิคุ้มกันบกพร่อง ติดสุรา โรคตับ หรือไต การแข็งตัวของเลือดผิดปกติ มีแผลในกระเพาะ </a:t>
            </a:r>
            <a:r>
              <a:rPr lang="en-US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hCG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เกิน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10,000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มิลลิ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ยู</a:t>
            </a:r>
            <a:r>
              <a:rPr 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นิต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หรือตัวอ่อนมีชีวิต</a:t>
            </a:r>
          </a:p>
          <a:p>
            <a:pPr marL="68580" indent="0">
              <a:buNone/>
            </a:pP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3.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การรักษาด้วย </a:t>
            </a:r>
            <a:r>
              <a:rPr 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Salpingocentesis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ฉีด </a:t>
            </a:r>
            <a:r>
              <a:rPr 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KCL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, </a:t>
            </a:r>
            <a:r>
              <a:rPr 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methotrexate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เพื่อทำลายถุงการตั้งครรภ์ ผ่าน </a:t>
            </a:r>
            <a:r>
              <a:rPr 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laparoscope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ใช้ในรายที่มี </a:t>
            </a:r>
            <a:r>
              <a:rPr 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combined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pregnancy</a:t>
            </a:r>
            <a:endParaRPr lang="en-US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167488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308305" cy="3880773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4. การรักษาด้วยการผ่าตัด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Salpingostomy – การผ่าท่อนำไข่เอา gestational sac ออกแล้วปิดกลับ 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ติดตาม HCG ควรให้ผลลบใน 4-6 สัปดาห์ ถ้าในรายที่ยังค้างอยู่ให้รักษาต่อด้วย methotrexate หรือผ่าตัดซ้ำ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อัตราการตั้งครรภ์ทั้งในและนอกมดลูกสูงกว่าการผ่าตัดเอาท่อนำไข่ออก</a:t>
            </a:r>
          </a:p>
          <a:p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Salpingectomy – การตัดท่อนำไข่ออกพิจารณาทำใน 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 - มีบุตรเพียงพอแล้ว ,เป็นครรณ์นอกมดลูกซ้ำที่ื่ท่อนำไข่ข้างเดิม , ควบคุมการเสียเลือดไม่ได้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ท่อนำไข่ถูกทำลายรุนแรง</a:t>
            </a:r>
            <a:endParaRPr lang="en-US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42284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/>
              <a:t>การรักษาครรภ์ในช่องท้อง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อาศัยการผ่าตัดเป็นหลัก บางครั้งการเอารกออกอาจจะยากและต้องปล่อยทิ้งไว้ให้ค่อยๆถูกดูดซึม หรือใช้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methotrexate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หลังผ่าตัดช่วย(พิจารณาเฉพาะบางราย) อาจใช้หลายเทคนิคร่วมกัน เช่น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embolization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ก่อนผ่าตัด เป็นต้น</a:t>
            </a:r>
            <a:endParaRPr lang="en-US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119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66800" y="4876800"/>
            <a:ext cx="7024744" cy="1143000"/>
          </a:xfrm>
        </p:spPr>
        <p:txBody>
          <a:bodyPr/>
          <a:lstStyle/>
          <a:p>
            <a:pPr algn="r"/>
            <a:r>
              <a:rPr lang="en-US" dirty="0"/>
              <a:t>Thank you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1136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769" y="694841"/>
            <a:ext cx="78867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Past History :- no underlying disease</a:t>
            </a:r>
          </a:p>
          <a:p>
            <a:pPr marL="0" indent="0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no drug or food allergy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สูบบุหรี่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มวนต่อวันมา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5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ปี เลิกมา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3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เดือน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ปฏิเสธการดื่มสุรา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ปฏิเสธประวัติการผ่าตัด</a:t>
            </a:r>
          </a:p>
          <a:p>
            <a:pPr marL="0" indent="0">
              <a:buNone/>
            </a:pP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O.B. &amp; GYNE History : G</a:t>
            </a:r>
            <a:r>
              <a:rPr lang="en-US" baseline="-25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</a:t>
            </a:r>
            <a:r>
              <a:rPr lang="en-US" baseline="-25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0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- LMP 16 / 3 / 56 x 5d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ใช้ผ้าอนามัย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4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แผ่นต่อวัน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PMP 14 / 2 / 56 x 4d </a:t>
            </a:r>
          </a:p>
          <a:p>
            <a:pPr marL="0" indent="0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Menarche 13-14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years old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ปฏิเสธประวัติการติดต่อโรคทางเพศสัมพันธ์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มารับ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Antenatal care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ครั้งแรก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ไม่เคยใช้วิธีคุมกำเนิดใด ๆ มาก่อน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47544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ซักประวัติเพิ่มเติม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มีปวดท้องตามรอบเดือนหรือไม่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ปวดท้องน้อยบริเวณใด ซ้าย ขวา กลาง หรือ ทั่วๆไป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ระยะเวลาที่ปวดท้องน้อย ปวดมานานเท่าใด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อาการปวดมีร้าวไปส่วนใดหรือไม่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ขณะปวดท้องมีอาการอื่นร่วมด้วยหรือไม่ เช่น ไข้ ท้องเสีย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มีปัจจัยใดทำให้อาการปวดท้องดีขึ้น หรือ แย่ลงหรือไม่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มีก้อนคลำได้หรือไม่ ถ้ามีก้อนอยู่บริเวณใด กดเจ็บหรือไม่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เพศสัมพันธ์ครั้งแรก และ ครั้งล่าสุดเมื่อใด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มีเพศสัมพันธ์กับคู่นอนมากี่คน คู่นอนสูบบุหรี่หรือไม่ ถ้าสูบมากน้อยแค่ไหน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31847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43492" y="990600"/>
            <a:ext cx="6777317" cy="484202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มีประวัติได้รับการกระทบกระแทกหรือไม่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เดือนก่อนมีเลือดออกทางช่องคลอด ลักษณะเลือดเป็นอย่างไร มีก้อนหรือไม่ ปริมาณเท่าใด มีอาการอื่นๆร่วมด้วยขณะเลือดออกหรือไม่ 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มีตกขาวผิดปกติหรือไม่ 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เคยสวนล้างช่องคลอดหรือไม่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มีปัสสาวะบ่อย คัดตึงเต้านม หัวนมเปลี่ยนสี หรือไม่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มีปัสสาวะแสบขัด ปัสสาวะไม่สุด ปัสสาวะเป็นเลือด หรือไม่ 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เคยได้รับการตรวจมะเร็งปากมดลูกหรือไม่ ถ้าเคยผลการตรวจครั้งล่าสุดเป็นอย่างไร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การขับถ่ายอุจจาระเป็นปกติหรือไม่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6858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9582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Physical examination </a:t>
            </a:r>
            <a:br>
              <a:rPr lang="en-US" b="1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43492" y="1752600"/>
            <a:ext cx="6777317" cy="40800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Vital sign ; BT 37.9 </a:t>
            </a:r>
            <a:r>
              <a:rPr lang="en-US" baseline="300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o</a:t>
            </a:r>
            <a:r>
              <a:rPr lang="en-US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C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	PR 65 bpm 	BP 96/53 mmHg 	RR 24 /min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GA : A Thai female, look distress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HEENT : Mild pale sclera, anicteric conjunctiva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Cardiovascular system  : Normal S</a:t>
            </a:r>
            <a:r>
              <a:rPr lang="en-US" baseline="-25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1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</a:t>
            </a:r>
            <a:r>
              <a:rPr lang="en-US" baseline="-250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2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, no murmur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Respiratory system  : Clear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Abdomen  : Mild distention, tenderness at suprapubic, guarding with rebound tenderness at  </a:t>
            </a:r>
            <a:b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                             right upper quadrant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Extremities : Capillary refill time &lt; 2 sec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19511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43492" y="1143000"/>
            <a:ext cx="6777317" cy="46896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น้ำหนัก ส่วนสูง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BMI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ของผู้ป่วย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มี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Cyanosis,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petechiae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, ecchymosis, clubbing, sign of chronic liver disease, edema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หรือไม่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-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มีต่อมน้ำเหลืองโตคลำได้หรือไม่ 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- Sign of dehydration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เพิ่มเติมเช่น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JVP, sunken eyeball, dry lips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  และอื่นๆ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Abdomen : 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ดู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visible lesion or mass</a:t>
            </a:r>
          </a:p>
          <a:p>
            <a:pPr marL="0" indent="0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	     ฟัง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bowel sound, abdominal bruit </a:t>
            </a:r>
          </a:p>
          <a:p>
            <a:pPr marL="0" indent="0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                   เคาะ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Liver span, splenic percussion, shifting   		             dullness</a:t>
            </a:r>
          </a:p>
          <a:p>
            <a:pPr marL="0" indent="0">
              <a:buNone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                   คลำ 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: Liver, spleen, kidney, mass (if possible), 			             tenderness, guarding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58731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46134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Pelvic examination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MIUB : scar, lesion, hair distribution, sign of 			          inflammation, discharge, mass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Vagina : vaginal mucosa, discharge, </a:t>
            </a:r>
            <a:r>
              <a:rPr lang="en-US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rugae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, mass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Cervix : shape, </a:t>
            </a:r>
            <a:r>
              <a:rPr lang="en-US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Os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characteristic, cervical motional 			         tenderness, consistency, mass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Uterus : size, surface, </a:t>
            </a:r>
            <a:r>
              <a:rPr lang="en-US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antevert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or </a:t>
            </a:r>
            <a:r>
              <a:rPr lang="en-US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retrovert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, tenderness, 		         mobility, mass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Adnexa : mass, tenderness, mobility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Cul-de-sac : bulging or not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- Rectovaginal examination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Sphincter tone </a:t>
            </a:r>
          </a:p>
          <a:p>
            <a:pPr marL="0" indent="0">
              <a:buNone/>
            </a:pP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en-US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Rectal mucosa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623492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list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H Sarabun New"/>
              </a:rPr>
              <a:t>Abnormal uterine bleeding, 1 month PTA</a:t>
            </a:r>
          </a:p>
          <a:p>
            <a:r>
              <a:rPr lang="en-US" dirty="0">
                <a:cs typeface="TH Sarabun New"/>
              </a:rPr>
              <a:t>Loss of menstruation 1 cycle, 1 month PTA</a:t>
            </a:r>
          </a:p>
          <a:p>
            <a:r>
              <a:rPr lang="en-US" dirty="0">
                <a:cs typeface="TH Sarabun New"/>
              </a:rPr>
              <a:t>Pelvic pain, 1 week PTA</a:t>
            </a:r>
          </a:p>
          <a:p>
            <a:r>
              <a:rPr lang="en-US" dirty="0">
                <a:cs typeface="TH Sarabun New"/>
              </a:rPr>
              <a:t>Guarding, rebound tenderness at RLQ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829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19257100</TotalTime>
  <Words>1181</Words>
  <Application>Microsoft Office PowerPoint</Application>
  <PresentationFormat>On-screen Show (4:3)</PresentationFormat>
  <Paragraphs>146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Angsana New</vt:lpstr>
      <vt:lpstr>Century Gothic</vt:lpstr>
      <vt:lpstr>DilleniaUPC</vt:lpstr>
      <vt:lpstr>TH Sarabun New</vt:lpstr>
      <vt:lpstr>Wingdings 2</vt:lpstr>
      <vt:lpstr>Austin</vt:lpstr>
      <vt:lpstr>Case study 36</vt:lpstr>
      <vt:lpstr>PowerPoint Presentation</vt:lpstr>
      <vt:lpstr>PowerPoint Presentation</vt:lpstr>
      <vt:lpstr>ซักประวัติเพิ่มเติม</vt:lpstr>
      <vt:lpstr>PowerPoint Presentation</vt:lpstr>
      <vt:lpstr>Physical examination  </vt:lpstr>
      <vt:lpstr>PowerPoint Presentation</vt:lpstr>
      <vt:lpstr>PowerPoint Presentation</vt:lpstr>
      <vt:lpstr>Problem list</vt:lpstr>
      <vt:lpstr>Differential diagnosis</vt:lpstr>
      <vt:lpstr>Ectopic pregnancy</vt:lpstr>
      <vt:lpstr>Molar pregnancy</vt:lpstr>
      <vt:lpstr>Abortion</vt:lpstr>
      <vt:lpstr>Investigation</vt:lpstr>
      <vt:lpstr>PowerPoint Presentation</vt:lpstr>
      <vt:lpstr>PowerPoint Presentation</vt:lpstr>
      <vt:lpstr>      แนวทางการรักษาผู้ป่วยที่สงสัย      ectopic pregnancy</vt:lpstr>
      <vt:lpstr>PowerPoint Presentation</vt:lpstr>
      <vt:lpstr>แนวทางการรักษา ectopic pregnancy</vt:lpstr>
      <vt:lpstr>PowerPoint Presentation</vt:lpstr>
      <vt:lpstr>PowerPoint Presentation</vt:lpstr>
      <vt:lpstr>การรักษาครรภ์ในช่องท้อง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list</dc:title>
  <dc:creator>HP 500</dc:creator>
  <cp:lastModifiedBy>Pawin PPP</cp:lastModifiedBy>
  <cp:revision>10</cp:revision>
  <dcterms:created xsi:type="dcterms:W3CDTF">1980-01-03T17:04:01Z</dcterms:created>
  <dcterms:modified xsi:type="dcterms:W3CDTF">2016-10-14T03:04:36Z</dcterms:modified>
</cp:coreProperties>
</file>