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K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558-05-25T17:25:21.466" idx="1">
    <p:pos x="6127" y="4908"/>
    <p:text>Monsel's solution ประกอบด้วย Ferric subsulfate solution เป็นสารช่วยทำให้เลือดหยุดไหลได้โดยกลไกการตกตะกอนโปรตีนในเซลล์ที่lสภาพ pH ต่ำ (denaturation of cellular proteins in a low pH environment that act as protein precipitating agents)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36416-F644-4A88-9696-EC3992C656A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8D408-9613-4749-A484-87094C79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2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Monsel's</a:t>
            </a:r>
            <a:r>
              <a:rPr lang="en-US" i="1" dirty="0"/>
              <a:t> paste</a:t>
            </a:r>
            <a:r>
              <a:rPr lang="en-US" dirty="0"/>
              <a:t> is a thick, sticky, fast-acting compound that is used to cover bleeding 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FEF3-CD90-45AD-BCF2-13F8C58B9B4B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31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4" name="Freeform 58"/>
          <p:cNvSpPr>
            <a:spLocks/>
          </p:cNvSpPr>
          <p:nvPr/>
        </p:nvSpPr>
        <p:spPr bwMode="auto">
          <a:xfrm>
            <a:off x="-44451" y="-33338"/>
            <a:ext cx="12769851" cy="6818313"/>
          </a:xfrm>
          <a:custGeom>
            <a:avLst/>
            <a:gdLst>
              <a:gd name="T0" fmla="*/ 5 w 6033"/>
              <a:gd name="T1" fmla="*/ 0 h 4295"/>
              <a:gd name="T2" fmla="*/ 5802 w 6033"/>
              <a:gd name="T3" fmla="*/ 14 h 4295"/>
              <a:gd name="T4" fmla="*/ 5802 w 6033"/>
              <a:gd name="T5" fmla="*/ 3905 h 4295"/>
              <a:gd name="T6" fmla="*/ 5066 w 6033"/>
              <a:gd name="T7" fmla="*/ 2352 h 4295"/>
              <a:gd name="T8" fmla="*/ 0 w 6033"/>
              <a:gd name="T9" fmla="*/ 3106 h 4295"/>
              <a:gd name="T10" fmla="*/ 5 w 6033"/>
              <a:gd name="T11" fmla="*/ 0 h 4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33" h="4295">
                <a:moveTo>
                  <a:pt x="5" y="0"/>
                </a:moveTo>
                <a:lnTo>
                  <a:pt x="5802" y="14"/>
                </a:lnTo>
                <a:lnTo>
                  <a:pt x="5802" y="3905"/>
                </a:lnTo>
                <a:cubicBezTo>
                  <a:pt x="5679" y="4295"/>
                  <a:pt x="6033" y="2484"/>
                  <a:pt x="5066" y="2352"/>
                </a:cubicBezTo>
                <a:cubicBezTo>
                  <a:pt x="4099" y="2221"/>
                  <a:pt x="843" y="3497"/>
                  <a:pt x="0" y="3106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endParaRPr lang="en-US" sz="180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56217" y="1881188"/>
            <a:ext cx="7440083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000752" y="4689476"/>
            <a:ext cx="5759449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60558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05588"/>
            <a:ext cx="3860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69400" y="660558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  <p:grpSp>
        <p:nvGrpSpPr>
          <p:cNvPr id="4189" name="Group 93"/>
          <p:cNvGrpSpPr>
            <a:grpSpLocks/>
          </p:cNvGrpSpPr>
          <p:nvPr/>
        </p:nvGrpSpPr>
        <p:grpSpPr bwMode="auto">
          <a:xfrm>
            <a:off x="8102600" y="152401"/>
            <a:ext cx="3795184" cy="3313113"/>
            <a:chOff x="3107" y="1003"/>
            <a:chExt cx="2495" cy="2903"/>
          </a:xfrm>
        </p:grpSpPr>
        <p:grpSp>
          <p:nvGrpSpPr>
            <p:cNvPr id="4180" name="Group 84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4181" name="AutoShape 85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  <p:sp>
            <p:nvSpPr>
              <p:cNvPr id="4182" name="AutoShape 86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4183" name="Group 87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4184" name="AutoShape 88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  <p:sp>
            <p:nvSpPr>
              <p:cNvPr id="4185" name="AutoShape 89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4186" name="Group 90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4187" name="AutoShape 91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  <p:sp>
            <p:nvSpPr>
              <p:cNvPr id="4188" name="AutoShape 92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  <a:contourClr>
                  <a:schemeClr val="accent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02856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282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2700" y="188914"/>
            <a:ext cx="2762251" cy="5437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88914"/>
            <a:ext cx="8089900" cy="54371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956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814051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1" y="1916114"/>
            <a:ext cx="11055351" cy="37099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059333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682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814051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1" y="1916114"/>
            <a:ext cx="11055351" cy="37099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059333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6612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10814051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916114"/>
            <a:ext cx="5425017" cy="3709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8" y="1916114"/>
            <a:ext cx="5427133" cy="3709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417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59333" y="6497638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1517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452747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8806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0528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916114"/>
            <a:ext cx="5425017" cy="3709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8" y="1916114"/>
            <a:ext cx="5427133" cy="3709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801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3576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8028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887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00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1474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Freeform 112"/>
          <p:cNvSpPr>
            <a:spLocks/>
          </p:cNvSpPr>
          <p:nvPr/>
        </p:nvSpPr>
        <p:spPr bwMode="auto">
          <a:xfrm>
            <a:off x="-23284" y="6223000"/>
            <a:ext cx="12230101" cy="661988"/>
          </a:xfrm>
          <a:custGeom>
            <a:avLst/>
            <a:gdLst>
              <a:gd name="T0" fmla="*/ 5771 w 5778"/>
              <a:gd name="T1" fmla="*/ 403 h 417"/>
              <a:gd name="T2" fmla="*/ 4 w 5778"/>
              <a:gd name="T3" fmla="*/ 417 h 417"/>
              <a:gd name="T4" fmla="*/ 0 w 5778"/>
              <a:gd name="T5" fmla="*/ 24 h 417"/>
              <a:gd name="T6" fmla="*/ 2218 w 5778"/>
              <a:gd name="T7" fmla="*/ 272 h 417"/>
              <a:gd name="T8" fmla="*/ 5778 w 5778"/>
              <a:gd name="T9" fmla="*/ 91 h 417"/>
              <a:gd name="T10" fmla="*/ 5771 w 5778"/>
              <a:gd name="T11" fmla="*/ 403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89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35" name="Freeform 111"/>
          <p:cNvSpPr>
            <a:spLocks/>
          </p:cNvSpPr>
          <p:nvPr/>
        </p:nvSpPr>
        <p:spPr bwMode="auto">
          <a:xfrm>
            <a:off x="-44450" y="-44450"/>
            <a:ext cx="12774084" cy="2173288"/>
          </a:xfrm>
          <a:custGeom>
            <a:avLst/>
            <a:gdLst>
              <a:gd name="T0" fmla="*/ 5 w 6035"/>
              <a:gd name="T1" fmla="*/ 7 h 1369"/>
              <a:gd name="T2" fmla="*/ 5816 w 6035"/>
              <a:gd name="T3" fmla="*/ 0 h 1369"/>
              <a:gd name="T4" fmla="*/ 5816 w 6035"/>
              <a:gd name="T5" fmla="*/ 1249 h 1369"/>
              <a:gd name="T6" fmla="*/ 5066 w 6035"/>
              <a:gd name="T7" fmla="*/ 722 h 1369"/>
              <a:gd name="T8" fmla="*/ 0 w 6035"/>
              <a:gd name="T9" fmla="*/ 951 h 1369"/>
              <a:gd name="T10" fmla="*/ 5 w 6035"/>
              <a:gd name="T11" fmla="*/ 7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35" h="1369">
                <a:moveTo>
                  <a:pt x="5" y="7"/>
                </a:moveTo>
                <a:lnTo>
                  <a:pt x="5816" y="0"/>
                </a:lnTo>
                <a:lnTo>
                  <a:pt x="5816" y="1249"/>
                </a:lnTo>
                <a:cubicBezTo>
                  <a:pt x="5691" y="1369"/>
                  <a:pt x="6035" y="772"/>
                  <a:pt x="5066" y="722"/>
                </a:cubicBezTo>
                <a:cubicBezTo>
                  <a:pt x="4097" y="672"/>
                  <a:pt x="843" y="1070"/>
                  <a:pt x="0" y="951"/>
                </a:cubicBezTo>
                <a:lnTo>
                  <a:pt x="5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913"/>
            <a:ext cx="10814051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0417" y="6497638"/>
            <a:ext cx="2844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C8E0B9-42F4-4495-9E7D-7518DF5D223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333" y="6497638"/>
            <a:ext cx="2844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36204C-2B6E-4104-9E91-A9BD4AD0BA43}" type="slidenum">
              <a:rPr lang="en-US" smtClean="0"/>
              <a:t>‹#›</a:t>
            </a:fld>
            <a:endParaRPr lang="en-US"/>
          </a:p>
        </p:txBody>
      </p:sp>
      <p:grpSp>
        <p:nvGrpSpPr>
          <p:cNvPr id="1146" name="Group 122"/>
          <p:cNvGrpSpPr>
            <a:grpSpLocks/>
          </p:cNvGrpSpPr>
          <p:nvPr/>
        </p:nvGrpSpPr>
        <p:grpSpPr bwMode="auto">
          <a:xfrm>
            <a:off x="10261601" y="5192713"/>
            <a:ext cx="1648884" cy="1439862"/>
            <a:chOff x="3107" y="1003"/>
            <a:chExt cx="2495" cy="2903"/>
          </a:xfrm>
        </p:grpSpPr>
        <p:grpSp>
          <p:nvGrpSpPr>
            <p:cNvPr id="1137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138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140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141" name="AutoShape 117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144" name="AutoShape 120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1027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16114"/>
            <a:ext cx="11055351" cy="3709987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3132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comments" Target="../comments/comment1.xml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</a:rPr>
              <a:t>Vaginal packing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Facilitator: Pawin Puapornpong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8400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Vaginal packing</a:t>
            </a:r>
          </a:p>
        </p:txBody>
      </p:sp>
      <p:sp>
        <p:nvSpPr>
          <p:cNvPr id="79" name="Shape 79"/>
          <p:cNvSpPr/>
          <p:nvPr/>
        </p:nvSpPr>
        <p:spPr>
          <a:xfrm>
            <a:off x="2036975" y="1844824"/>
            <a:ext cx="7959300" cy="35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defRPr sz="1800"/>
            </a:pPr>
            <a:r>
              <a:rPr sz="4400" b="1" dirty="0">
                <a:solidFill>
                  <a:srgbClr val="0070C0"/>
                </a:solidFill>
                <a:latin typeface="+mj-lt"/>
                <a:ea typeface="Helvetica Neue"/>
                <a:cs typeface="Helvetica Neue"/>
                <a:sym typeface="Helvetica Neue"/>
              </a:rPr>
              <a:t>INDICATION </a:t>
            </a:r>
          </a:p>
          <a:p>
            <a:pPr defTabSz="321457">
              <a:defRPr sz="1800"/>
            </a:pPr>
            <a:endParaRPr sz="3600" dirty="0">
              <a:solidFill>
                <a:srgbClr val="3B3835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defTabSz="321457">
              <a:defRPr sz="1800"/>
            </a:pPr>
            <a:r>
              <a:rPr lang="th-TH" sz="3600" dirty="0">
                <a:solidFill>
                  <a:srgbClr val="3B3835"/>
                </a:solidFill>
                <a:latin typeface="+mj-lt"/>
                <a:ea typeface="Helvetica Neue"/>
                <a:cs typeface="Helvetica Neue"/>
                <a:sym typeface="Helvetica Neue"/>
              </a:rPr>
              <a:t>		</a:t>
            </a:r>
            <a:r>
              <a:rPr sz="3600" dirty="0">
                <a:latin typeface="+mj-lt"/>
                <a:ea typeface="Helvetica Neue"/>
                <a:cs typeface="Helvetica Neue"/>
                <a:sym typeface="Helvetica Neue"/>
              </a:rPr>
              <a:t>emergency treatment for excessive bleeding per vagina, which can occur following cone biopsy, laser to cervix or trauma to the lower genital tract</a:t>
            </a:r>
          </a:p>
        </p:txBody>
      </p:sp>
    </p:spTree>
    <p:extLst>
      <p:ext uri="{BB962C8B-B14F-4D97-AF65-F5344CB8AC3E}">
        <p14:creationId xmlns:p14="http://schemas.microsoft.com/office/powerpoint/2010/main" val="39336196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3700">
                <a:solidFill>
                  <a:srgbClr val="3B38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0070C0"/>
                </a:solidFill>
              </a:rPr>
              <a:t>EQUIPMENTS</a:t>
            </a:r>
          </a:p>
        </p:txBody>
      </p:sp>
      <p:sp>
        <p:nvSpPr>
          <p:cNvPr id="82" name="Shape 82"/>
          <p:cNvSpPr/>
          <p:nvPr/>
        </p:nvSpPr>
        <p:spPr>
          <a:xfrm>
            <a:off x="3067867" y="1739622"/>
            <a:ext cx="5230169" cy="395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defRPr sz="1800"/>
            </a:pPr>
            <a:r>
              <a:rPr sz="3600" dirty="0">
                <a:latin typeface="+mj-lt"/>
                <a:ea typeface="Helvetica Neue"/>
                <a:cs typeface="Helvetica Neue"/>
                <a:sym typeface="Helvetica Neue"/>
              </a:rPr>
              <a:t>Sterile bivalve speculum  </a:t>
            </a:r>
          </a:p>
          <a:p>
            <a:pPr defTabSz="321457">
              <a:defRPr sz="1800"/>
            </a:pPr>
            <a:r>
              <a:rPr sz="3600" dirty="0">
                <a:latin typeface="+mj-lt"/>
                <a:ea typeface="Helvetica Neue"/>
                <a:cs typeface="Helvetica Neue"/>
                <a:sym typeface="Helvetica Neue"/>
              </a:rPr>
              <a:t>Sterile sponge holding forceps </a:t>
            </a:r>
          </a:p>
          <a:p>
            <a:pPr defTabSz="321457">
              <a:defRPr sz="1800"/>
            </a:pPr>
            <a:r>
              <a:rPr sz="3600" dirty="0">
                <a:latin typeface="+mj-lt"/>
                <a:ea typeface="Helvetica Neue"/>
                <a:cs typeface="Helvetica Neue"/>
                <a:sym typeface="Helvetica Neue"/>
              </a:rPr>
              <a:t>Sterile uterine packing forceps </a:t>
            </a:r>
          </a:p>
          <a:p>
            <a:pPr defTabSz="321457">
              <a:defRPr sz="1800"/>
            </a:pPr>
            <a:r>
              <a:rPr sz="3600" dirty="0">
                <a:latin typeface="+mj-lt"/>
                <a:ea typeface="Helvetica Neue"/>
                <a:cs typeface="Helvetica Neue"/>
                <a:sym typeface="Helvetica Neue"/>
              </a:rPr>
              <a:t>Sterile scissors </a:t>
            </a:r>
          </a:p>
          <a:p>
            <a:pPr defTabSz="321457">
              <a:defRPr sz="1800"/>
            </a:pPr>
            <a:r>
              <a:rPr sz="3600" dirty="0">
                <a:latin typeface="+mj-lt"/>
                <a:ea typeface="Helvetica Neue"/>
                <a:cs typeface="Helvetica Neue"/>
                <a:sym typeface="Helvetica Neue"/>
              </a:rPr>
              <a:t>Sterile gloves</a:t>
            </a:r>
          </a:p>
        </p:txBody>
      </p:sp>
      <p:pic>
        <p:nvPicPr>
          <p:cNvPr id="8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2368" y="3953289"/>
            <a:ext cx="2174844" cy="2160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2065" y="351605"/>
            <a:ext cx="2223933" cy="2223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4394" y="4567188"/>
            <a:ext cx="1943922" cy="1510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http://www.re-owned.com/mmReowned/Images/298527_000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68" y="1843019"/>
            <a:ext cx="3743325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6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3400">
                <a:solidFill>
                  <a:srgbClr val="3B383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0070C0"/>
                </a:solidFill>
              </a:rPr>
              <a:t>EQUIPMENTS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1149927" y="1634836"/>
            <a:ext cx="6844879" cy="447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1457">
              <a:buNone/>
              <a:defRPr sz="1800"/>
            </a:pPr>
            <a:r>
              <a:rPr lang="en-US" sz="4400" dirty="0">
                <a:latin typeface="Browallia New" panose="020B0604020202020204" pitchFamily="34" charset="-34"/>
                <a:ea typeface="Helvetica Neue"/>
                <a:cs typeface="Browallia New" panose="020B0604020202020204" pitchFamily="34" charset="-34"/>
                <a:sym typeface="Helvetica Neue"/>
              </a:rPr>
              <a:t>-Vaseline gauze rolled gauze </a:t>
            </a:r>
          </a:p>
          <a:p>
            <a:pPr marL="0" indent="0" defTabSz="321457">
              <a:buNone/>
              <a:defRPr sz="1800"/>
            </a:pPr>
            <a:r>
              <a:rPr lang="en-US" sz="4400" dirty="0">
                <a:latin typeface="Browallia New" panose="020B0604020202020204" pitchFamily="34" charset="-34"/>
                <a:ea typeface="Helvetica Neue"/>
                <a:cs typeface="Browallia New" panose="020B0604020202020204" pitchFamily="34" charset="-34"/>
                <a:sym typeface="Helvetica Neue"/>
              </a:rPr>
              <a:t>-Long sterile buds </a:t>
            </a:r>
          </a:p>
          <a:p>
            <a:pPr marL="0" indent="0" defTabSz="321457">
              <a:buNone/>
              <a:defRPr sz="1800"/>
            </a:pPr>
            <a:r>
              <a:rPr lang="en-US" sz="4400" dirty="0">
                <a:latin typeface="Browallia New" panose="020B0604020202020204" pitchFamily="34" charset="-34"/>
                <a:ea typeface="Helvetica Neue"/>
                <a:cs typeface="Browallia New" panose="020B0604020202020204" pitchFamily="34" charset="-34"/>
                <a:sym typeface="Helvetica Neue"/>
              </a:rPr>
              <a:t>-Gauze and cotton swab</a:t>
            </a:r>
          </a:p>
          <a:p>
            <a:pPr marL="0" indent="0" defTabSz="321457">
              <a:spcBef>
                <a:spcPts val="0"/>
              </a:spcBef>
              <a:buNone/>
              <a:defRPr sz="1800"/>
            </a:pPr>
            <a:r>
              <a:rPr lang="en-US" sz="3200" dirty="0">
                <a:latin typeface="+mj-lt"/>
                <a:ea typeface="Helvetica Neue"/>
                <a:cs typeface="Helvetica Neue"/>
                <a:sym typeface="Helvetica Neue"/>
              </a:rPr>
              <a:t>-</a:t>
            </a: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Antiseptic : </a:t>
            </a:r>
            <a:r>
              <a:rPr sz="3200" dirty="0" err="1">
                <a:latin typeface="+mj-lt"/>
                <a:ea typeface="Helvetica Neue"/>
                <a:cs typeface="Helvetica Neue"/>
                <a:sym typeface="Helvetica Neue"/>
              </a:rPr>
              <a:t>Savlon</a:t>
            </a: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indent="0" defTabSz="321457">
              <a:spcBef>
                <a:spcPts val="0"/>
              </a:spcBef>
              <a:buNone/>
              <a:defRPr sz="1800"/>
            </a:pPr>
            <a:r>
              <a:rPr lang="en-US" sz="3200" dirty="0">
                <a:latin typeface="+mj-lt"/>
                <a:ea typeface="Helvetica Neue"/>
                <a:cs typeface="Helvetica Neue"/>
                <a:sym typeface="Helvetica Neue"/>
              </a:rPr>
              <a:t>-</a:t>
            </a: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Normal saline </a:t>
            </a:r>
          </a:p>
          <a:p>
            <a:pPr marL="0" indent="0" defTabSz="321457">
              <a:spcBef>
                <a:spcPts val="0"/>
              </a:spcBef>
              <a:buNone/>
              <a:defRPr sz="1800"/>
            </a:pPr>
            <a:r>
              <a:rPr lang="en-US" sz="3200" dirty="0">
                <a:latin typeface="+mj-lt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3200" dirty="0" err="1">
                <a:latin typeface="+mj-lt"/>
                <a:ea typeface="Helvetica Neue"/>
                <a:cs typeface="Helvetica Neue"/>
                <a:sym typeface="Helvetica Neue"/>
              </a:rPr>
              <a:t>Monsel’s</a:t>
            </a: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 paste/silver nitrate sticks </a:t>
            </a:r>
          </a:p>
          <a:p>
            <a:pPr marL="0" indent="0" defTabSz="321457">
              <a:spcBef>
                <a:spcPts val="0"/>
              </a:spcBef>
              <a:buNone/>
              <a:defRPr sz="1800"/>
            </a:pPr>
            <a:r>
              <a:rPr lang="en-US" sz="3200" dirty="0">
                <a:latin typeface="+mj-lt"/>
                <a:ea typeface="Helvetica Neue"/>
                <a:cs typeface="Helvetica Neue"/>
                <a:sym typeface="Helvetica Neue"/>
              </a:rPr>
              <a:t>-</a:t>
            </a: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Foley’s catheter and urine bag</a:t>
            </a:r>
          </a:p>
        </p:txBody>
      </p:sp>
      <p:sp>
        <p:nvSpPr>
          <p:cNvPr id="90" name="Shape 90"/>
          <p:cNvSpPr/>
          <p:nvPr/>
        </p:nvSpPr>
        <p:spPr>
          <a:xfrm>
            <a:off x="2459489" y="2231575"/>
            <a:ext cx="7220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800"/>
            </a:pPr>
            <a:endParaRPr sz="3200" dirty="0">
              <a:solidFill>
                <a:srgbClr val="3B3835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pasted-image.tif"/>
          <p:cNvPicPr/>
          <p:nvPr/>
        </p:nvPicPr>
        <p:blipFill rotWithShape="1">
          <a:blip r:embed="rId3">
            <a:extLst/>
          </a:blip>
          <a:srcRect l="14464" r="14878"/>
          <a:stretch/>
        </p:blipFill>
        <p:spPr>
          <a:xfrm>
            <a:off x="10418619" y="3437944"/>
            <a:ext cx="1514652" cy="2143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18087" y="1519633"/>
            <a:ext cx="3238092" cy="156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DellVostro\Desktop\monse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51" y="3584317"/>
            <a:ext cx="1595427" cy="19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54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 dirty="0">
                <a:solidFill>
                  <a:srgbClr val="0070C0"/>
                </a:solidFill>
              </a:rPr>
              <a:t>Procedure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444076" y="1696642"/>
            <a:ext cx="9050758" cy="479456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Ensure privacy, Explain the procedure to the woman and reassure her. </a:t>
            </a:r>
          </a:p>
          <a:p>
            <a:pPr marL="225714" indent="-225714" defTabSz="321457">
              <a:spcBef>
                <a:spcPts val="0"/>
              </a:spcBef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Offer and administer appropriate analgesia</a:t>
            </a:r>
            <a:endParaRPr lang="en-US" sz="3200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225714" indent="-225714" defTabSz="321457">
              <a:spcBef>
                <a:spcPts val="0"/>
              </a:spcBef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Lithotomy position </a:t>
            </a:r>
          </a:p>
          <a:p>
            <a:pPr marL="225714" indent="-225714" defTabSz="321457">
              <a:spcBef>
                <a:spcPts val="0"/>
              </a:spcBef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Retain Foley’s catheter </a:t>
            </a:r>
          </a:p>
          <a:p>
            <a:pPr marL="225714" indent="-225714" defTabSz="321457">
              <a:spcBef>
                <a:spcPts val="0"/>
              </a:spcBef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insert bivalve speculum  </a:t>
            </a:r>
          </a:p>
          <a:p>
            <a:pPr marL="225714" indent="-225714" defTabSz="321457">
              <a:spcBef>
                <a:spcPts val="0"/>
              </a:spcBef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Use sponge holding forceps and gauze or cotton with antiseptic to clean vaginal wall and remove blood</a:t>
            </a:r>
          </a:p>
          <a:p>
            <a:pPr marL="225714" indent="-225714" defTabSz="321457">
              <a:spcBef>
                <a:spcPts val="0"/>
              </a:spcBef>
              <a:defRPr sz="1800"/>
            </a:pPr>
            <a:endParaRPr sz="3200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0" indent="0" defTabSz="321457">
              <a:spcBef>
                <a:spcPts val="0"/>
              </a:spcBef>
              <a:buNone/>
              <a:defRPr sz="1800"/>
            </a:pPr>
            <a:endParaRPr sz="3200" dirty="0">
              <a:latin typeface="+mj-lt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0" name="Group 100"/>
          <p:cNvGrpSpPr/>
          <p:nvPr/>
        </p:nvGrpSpPr>
        <p:grpSpPr>
          <a:xfrm>
            <a:off x="9150716" y="516308"/>
            <a:ext cx="2832553" cy="2491197"/>
            <a:chOff x="-127000" y="-88900"/>
            <a:chExt cx="4028518" cy="3543034"/>
          </a:xfrm>
        </p:grpSpPr>
        <p:pic>
          <p:nvPicPr>
            <p:cNvPr id="99" name="Screen Shot 2558-05-25 at 5.00.55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774519" cy="32128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8" name="Picture 9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4028519" cy="3543035"/>
            </a:xfrm>
            <a:prstGeom prst="rect">
              <a:avLst/>
            </a:prstGeom>
            <a:effectLst/>
          </p:spPr>
        </p:pic>
      </p:grpSp>
      <p:pic>
        <p:nvPicPr>
          <p:cNvPr id="10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42832" y="3334901"/>
            <a:ext cx="1518048" cy="1518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28736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 dirty="0">
                <a:solidFill>
                  <a:srgbClr val="0070C0"/>
                </a:solidFill>
              </a:rPr>
              <a:t>Procedure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688975" y="1607127"/>
            <a:ext cx="10814050" cy="251113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5714" indent="-225714" defTabSz="321457">
              <a:spcBef>
                <a:spcPts val="0"/>
              </a:spcBef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Use uterine packing forceps to place </a:t>
            </a:r>
            <a:r>
              <a:rPr sz="3200" dirty="0" err="1">
                <a:latin typeface="+mj-lt"/>
                <a:ea typeface="Helvetica Neue"/>
                <a:cs typeface="Helvetica Neue"/>
                <a:sym typeface="Helvetica Neue"/>
              </a:rPr>
              <a:t>vasaline</a:t>
            </a: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 rolled gauze first at fornix area and then cover cervical </a:t>
            </a:r>
            <a:r>
              <a:rPr sz="3200" dirty="0" err="1">
                <a:latin typeface="+mj-lt"/>
                <a:ea typeface="Helvetica Neue"/>
                <a:cs typeface="Helvetica Neue"/>
                <a:sym typeface="Helvetica Neue"/>
              </a:rPr>
              <a:t>os</a:t>
            </a:r>
            <a:endParaRPr sz="3200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225714" indent="-225714" defTabSz="321457">
              <a:spcBef>
                <a:spcPts val="0"/>
              </a:spcBef>
              <a:defRPr sz="1800"/>
            </a:pPr>
            <a:endParaRPr sz="3200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225714" indent="-225714" defTabSz="321457">
              <a:spcBef>
                <a:spcPts val="0"/>
              </a:spcBef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Continue packing try not to leave the space until the gauze reaches hymen</a:t>
            </a:r>
          </a:p>
        </p:txBody>
      </p:sp>
      <p:pic>
        <p:nvPicPr>
          <p:cNvPr id="105" name="Screen Shot 2558-05-25 at 5.33.3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5711" y="4215242"/>
            <a:ext cx="3533472" cy="2300866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106" name="Screen Shot 2558-05-25 at 5.36.09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4215242"/>
            <a:ext cx="3533472" cy="2300866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66483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 dirty="0">
                <a:solidFill>
                  <a:srgbClr val="0070C0"/>
                </a:solidFill>
              </a:rPr>
              <a:t>Procedure</a:t>
            </a:r>
          </a:p>
        </p:txBody>
      </p:sp>
      <p:sp>
        <p:nvSpPr>
          <p:cNvPr id="110" name="Shape 110"/>
          <p:cNvSpPr/>
          <p:nvPr/>
        </p:nvSpPr>
        <p:spPr>
          <a:xfrm>
            <a:off x="2129183" y="2932877"/>
            <a:ext cx="8677361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25714" indent="-225714" defTabSz="321457">
              <a:buSzPct val="75000"/>
              <a:buChar char="•"/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Use scissors to cut gauze 1 inch from </a:t>
            </a:r>
            <a:r>
              <a:rPr sz="3200" dirty="0" err="1">
                <a:latin typeface="+mj-lt"/>
                <a:ea typeface="Helvetica Neue"/>
                <a:cs typeface="Helvetica Neue"/>
                <a:sym typeface="Helvetica Neue"/>
              </a:rPr>
              <a:t>introitus</a:t>
            </a: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225714" indent="-225714" defTabSz="321457">
              <a:buSzPct val="75000"/>
              <a:buChar char="•"/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Place the </a:t>
            </a:r>
            <a:r>
              <a:rPr sz="3200" dirty="0" err="1">
                <a:latin typeface="+mj-lt"/>
                <a:ea typeface="Helvetica Neue"/>
                <a:cs typeface="Helvetica Neue"/>
                <a:sym typeface="Helvetica Neue"/>
              </a:rPr>
              <a:t>perineal</a:t>
            </a: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 pad to observe bleeding </a:t>
            </a:r>
          </a:p>
          <a:p>
            <a:pPr marL="225714" indent="-225714" defTabSz="321457">
              <a:buSzPct val="75000"/>
              <a:buChar char="•"/>
              <a:defRPr sz="1800"/>
            </a:pPr>
            <a:r>
              <a:rPr sz="3200" dirty="0">
                <a:latin typeface="+mj-lt"/>
                <a:ea typeface="Helvetica Neue"/>
                <a:cs typeface="Helvetica Neue"/>
                <a:sym typeface="Helvetica Neue"/>
              </a:rPr>
              <a:t>Remove gauze packing within 48 hrs.</a:t>
            </a:r>
          </a:p>
        </p:txBody>
      </p:sp>
    </p:spTree>
    <p:extLst>
      <p:ext uri="{BB962C8B-B14F-4D97-AF65-F5344CB8AC3E}">
        <p14:creationId xmlns:p14="http://schemas.microsoft.com/office/powerpoint/2010/main" val="33315909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8261668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ircles">
  <a:themeElements>
    <a:clrScheme name="circles 5">
      <a:dk1>
        <a:srgbClr val="B3CCE6"/>
      </a:dk1>
      <a:lt1>
        <a:srgbClr val="FFFFFF"/>
      </a:lt1>
      <a:dk2>
        <a:srgbClr val="6698CC"/>
      </a:dk2>
      <a:lt2>
        <a:srgbClr val="FFFFFF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00062</Template>
  <TotalTime>33</TotalTime>
  <Words>179</Words>
  <Application>Microsoft Office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Browallia New</vt:lpstr>
      <vt:lpstr>Calibri</vt:lpstr>
      <vt:lpstr>Helvetica Neue</vt:lpstr>
      <vt:lpstr>circles</vt:lpstr>
      <vt:lpstr>Vaginal packing</vt:lpstr>
      <vt:lpstr>Vaginal packing</vt:lpstr>
      <vt:lpstr>EQUIPMENTS</vt:lpstr>
      <vt:lpstr>EQUIPMENTS</vt:lpstr>
      <vt:lpstr>Procedure</vt:lpstr>
      <vt:lpstr>Procedure</vt:lpstr>
      <vt:lpstr>Procedure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Vaginal packing</dc:title>
  <dc:creator>Pawin PPP</dc:creator>
  <cp:lastModifiedBy>Pawin PPP</cp:lastModifiedBy>
  <cp:revision>1</cp:revision>
  <dcterms:created xsi:type="dcterms:W3CDTF">2016-10-19T04:21:19Z</dcterms:created>
  <dcterms:modified xsi:type="dcterms:W3CDTF">2016-10-19T04:54:29Z</dcterms:modified>
</cp:coreProperties>
</file>