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7287C-F9E8-4C02-B2B9-BBDEBB553424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DA86-8F33-46FC-AB6A-1BD6FA65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8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dirty="0"/>
              <a:t>1.3 ขออนุญาตในการตรวจภายใน </a:t>
            </a:r>
            <a:r>
              <a:rPr lang="th-TH" sz="1800" i="1" dirty="0"/>
              <a:t>“คุณมีอาการเจ็บปวดบวมที่อวัยวะเพศมา หมอต้องขออนุญาต ในการตรวจร่างกายและตรวจบริเวณอวัยวะเพศเพื่อการ วินิจฉัยโรคที่ถูกต้อง โดยคุณต้องขึ้นนอนบนเตียงตรวจ โดยมี คุณพยาบาลจะช่วยในการจัดท่าให้นะครับ(คะ) การตรวจหมอ พยายามจะไม่ให้เจ็บแต่ถ้าคุณรู้สึกเจ็บให้บอกได้นะครับ(คะ)” “ คุณมีอะไรไม่เข้าใจจะถามหมอเพิ่มเติมมั้ยครับ(คะ)” </a:t>
            </a:r>
            <a:endParaRPr lang="th-TH" sz="1800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731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037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FEF3-CD90-45AD-BCF2-13F8C58B9B4B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273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19-Oct-16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Vaginal foreign body removal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(Adult)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Facilitator: Pawin Puapornpong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4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7989752" cy="531726"/>
          </a:xfrm>
        </p:spPr>
        <p:txBody>
          <a:bodyPr>
            <a:noAutofit/>
          </a:bodyPr>
          <a:lstStyle/>
          <a:p>
            <a:r>
              <a:rPr lang="en-US" sz="4400" dirty="0"/>
              <a:t>Vaginal foreign body removal</a:t>
            </a:r>
            <a:endParaRPr lang="th-TH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182" y="2354329"/>
            <a:ext cx="762151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70C0"/>
                </a:solidFill>
              </a:rPr>
              <a:t>Indication</a:t>
            </a:r>
            <a:endParaRPr lang="en-US" sz="4000" b="1" baseline="30000" dirty="0">
              <a:solidFill>
                <a:srgbClr val="0070C0"/>
              </a:solidFill>
            </a:endParaRP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ผู้ป่วยให้ประวัติมีวัตถุแปลกปลอมในช่องคลอด</a:t>
            </a: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ผู้ป่วยมีอาการผิดปกติในช่องคลอดซึ่งจำเป็นต้องหาสาเหตุที่เกิดจาก</a:t>
            </a:r>
            <a:br>
              <a:rPr lang="th-TH" sz="2800" dirty="0"/>
            </a:br>
            <a:r>
              <a:rPr lang="th-TH" sz="2800" dirty="0"/>
              <a:t>         วัตถุแปลกปลอม</a:t>
            </a:r>
          </a:p>
          <a:p>
            <a:pPr marL="725488" lvl="1" indent="-268288">
              <a:buFont typeface="Arial" panose="020B0604020202020204" pitchFamily="34" charset="0"/>
              <a:buChar char="•"/>
            </a:pP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5192" y="4849772"/>
            <a:ext cx="76215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0000"/>
                </a:solidFill>
              </a:rPr>
              <a:t>Contraindication</a:t>
            </a:r>
            <a:endParaRPr lang="en-US" sz="4000" b="1" baseline="30000" dirty="0">
              <a:solidFill>
                <a:srgbClr val="FF0000"/>
              </a:solidFill>
            </a:endParaRPr>
          </a:p>
          <a:p>
            <a:r>
              <a:rPr lang="th-TH" sz="2800" dirty="0"/>
              <a:t>	</a:t>
            </a:r>
            <a:r>
              <a:rPr lang="en-US" sz="2800" dirty="0"/>
              <a:t>- </a:t>
            </a:r>
            <a:r>
              <a:rPr lang="th-TH" sz="2800" dirty="0"/>
              <a:t>ผู้ป่วยไม่พร้อม หรือไม่ยินยอมทำหัตถการ</a:t>
            </a: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8196332" y="581965"/>
            <a:ext cx="3788946" cy="2570966"/>
          </a:xfrm>
          <a:prstGeom prst="wedgeRoundRectCallout">
            <a:avLst>
              <a:gd name="adj1" fmla="val -80941"/>
              <a:gd name="adj2" fmla="val 53751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มีถุงยางหลุดในช่องคลอดหลังจากมีเพศสัมพันธ์ </a:t>
            </a:r>
            <a:r>
              <a:rPr lang="en-US" sz="4000" b="1" dirty="0"/>
              <a:t>/ </a:t>
            </a:r>
            <a:br>
              <a:rPr lang="th-TH" sz="4000" b="1" dirty="0"/>
            </a:br>
            <a:r>
              <a:rPr lang="th-TH" sz="4000" b="1" dirty="0"/>
              <a:t>ใช้ผ้าอนามัยแบบสอด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7675418" y="4459271"/>
            <a:ext cx="4181328" cy="1919773"/>
          </a:xfrm>
          <a:prstGeom prst="wedgeRoundRectCallout">
            <a:avLst>
              <a:gd name="adj1" fmla="val -124367"/>
              <a:gd name="adj2" fmla="val -6500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ตกขาวผิดปกติ มีกลิ่นเหม็น</a:t>
            </a:r>
            <a:br>
              <a:rPr lang="th-TH" sz="4000" b="1" dirty="0"/>
            </a:br>
            <a:r>
              <a:rPr lang="th-TH" sz="4000" b="1" dirty="0"/>
              <a:t>คันช่องคลอด </a:t>
            </a:r>
          </a:p>
        </p:txBody>
      </p:sp>
    </p:spTree>
    <p:extLst>
      <p:ext uri="{BB962C8B-B14F-4D97-AF65-F5344CB8AC3E}">
        <p14:creationId xmlns:p14="http://schemas.microsoft.com/office/powerpoint/2010/main" val="7030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8934028" cy="531726"/>
          </a:xfrm>
        </p:spPr>
        <p:txBody>
          <a:bodyPr>
            <a:noAutofit/>
          </a:bodyPr>
          <a:lstStyle/>
          <a:p>
            <a:r>
              <a:rPr lang="en-US" sz="4400" dirty="0"/>
              <a:t>Vaginal foreign body removal</a:t>
            </a:r>
            <a:endParaRPr lang="th-TH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2484820" y="2591872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เครื่องมือ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2855" y="2613568"/>
            <a:ext cx="5867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/>
            </a:pPr>
            <a:r>
              <a:rPr lang="en-US" sz="3200" dirty="0"/>
              <a:t>- Bivalve vaginal speculum</a:t>
            </a:r>
          </a:p>
          <a:p>
            <a:r>
              <a:rPr lang="en-US" sz="3200" dirty="0"/>
              <a:t>- Long forceps </a:t>
            </a:r>
          </a:p>
          <a:p>
            <a:r>
              <a:rPr lang="en-US" sz="3200" dirty="0">
                <a:solidFill>
                  <a:srgbClr val="000000"/>
                </a:solidFill>
                <a:cs typeface="Angsana New" panose="02020603050405020304" pitchFamily="18" charset="-34"/>
              </a:rPr>
              <a:t>- </a:t>
            </a:r>
            <a:r>
              <a:rPr lang="th-TH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ถุงมือ 1คู่ - สำลีและภาชนะใส่สำลี </a:t>
            </a:r>
            <a:br>
              <a:rPr lang="th-TH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</a:br>
            <a:r>
              <a:rPr lang="en-US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- </a:t>
            </a:r>
            <a:r>
              <a:rPr lang="th-TH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น้ำยาฆ่าเชื้อ สำหรับเช็ดทำความสะอาด</a:t>
            </a:r>
            <a:br>
              <a:rPr lang="th-TH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</a:br>
            <a:r>
              <a:rPr lang="th-TH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- </a:t>
            </a:r>
            <a:r>
              <a:rPr lang="en-US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normal saline</a:t>
            </a:r>
            <a:endParaRPr lang="th-TH" sz="3200" dirty="0">
              <a:solidFill>
                <a:srgbClr val="000000"/>
              </a:solidFill>
              <a:latin typeface="+mj-lt"/>
              <a:cs typeface="Angsana New" panose="02020603050405020304" pitchFamily="18" charset="-34"/>
            </a:endParaRPr>
          </a:p>
          <a:p>
            <a:r>
              <a:rPr lang="en-US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- lubricant</a:t>
            </a:r>
          </a:p>
          <a:p>
            <a:r>
              <a:rPr lang="en-US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- </a:t>
            </a:r>
            <a:r>
              <a:rPr lang="th-TH" sz="3200" dirty="0">
                <a:solidFill>
                  <a:srgbClr val="000000"/>
                </a:solidFill>
                <a:latin typeface="+mj-lt"/>
                <a:cs typeface="Angsana New" panose="02020603050405020304" pitchFamily="18" charset="-34"/>
              </a:rPr>
              <a:t>ไม้พันสำลี</a:t>
            </a:r>
          </a:p>
        </p:txBody>
      </p:sp>
      <p:pic>
        <p:nvPicPr>
          <p:cNvPr id="2050" name="Picture 2" descr="https://sarahgrayce.files.wordpress.com/2011/03/specul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780" y="3670901"/>
            <a:ext cx="3296070" cy="281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www.drinstruments.com/media/catalog/product/cache/1/image/9df78eab33525d08d6e5fb8d27136e95/A/q/Aquatic_Tools_Aquaplant_Forceps_11_147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7" y="4383283"/>
            <a:ext cx="3759230" cy="212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8975592" cy="531726"/>
          </a:xfrm>
        </p:spPr>
        <p:txBody>
          <a:bodyPr>
            <a:noAutofit/>
          </a:bodyPr>
          <a:lstStyle/>
          <a:p>
            <a:r>
              <a:rPr lang="en-US" sz="4400" dirty="0"/>
              <a:t>Vaginal foreign body removal</a:t>
            </a:r>
            <a:endParaRPr lang="th-TH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1900518" y="2441620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เตรียมผู้รับการตรวจ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2733" y="2629308"/>
            <a:ext cx="89057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3600" dirty="0">
              <a:latin typeface="13_Misa" panose="00000400000000000000" pitchFamily="2" charset="0"/>
            </a:endParaRPr>
          </a:p>
          <a:p>
            <a:r>
              <a:rPr lang="th-TH" sz="3600" dirty="0">
                <a:latin typeface="13_Misa" panose="00000400000000000000" pitchFamily="2" charset="0"/>
              </a:rPr>
              <a:t>1.1 ทักทายและแนะนำตัวผู้ทำหัตถการ </a:t>
            </a:r>
            <a:br>
              <a:rPr lang="th-TH" sz="3600" dirty="0">
                <a:latin typeface="13_Misa" panose="00000400000000000000" pitchFamily="2" charset="0"/>
              </a:rPr>
            </a:br>
            <a:r>
              <a:rPr lang="th-TH" sz="3600" dirty="0">
                <a:latin typeface="13_Misa" panose="00000400000000000000" pitchFamily="2" charset="0"/>
              </a:rPr>
              <a:t>1.2 เช็คว่าผู้ป่วยถูกคน ตรงกับชื่อในแฟ้มผู้ป่วย </a:t>
            </a:r>
            <a:br>
              <a:rPr lang="th-TH" sz="3600" dirty="0">
                <a:latin typeface="13_Misa" panose="00000400000000000000" pitchFamily="2" charset="0"/>
              </a:rPr>
            </a:br>
            <a:r>
              <a:rPr lang="th-TH" sz="3600" dirty="0">
                <a:latin typeface="13_Misa" panose="00000400000000000000" pitchFamily="2" charset="0"/>
              </a:rPr>
              <a:t>1.3 ให้ผู้ป่วยถ่ายปัสสาวะก่อนจะทำหัตถการ</a:t>
            </a:r>
            <a:br>
              <a:rPr lang="th-TH" sz="3600" dirty="0">
                <a:latin typeface="13_Misa" panose="00000400000000000000" pitchFamily="2" charset="0"/>
              </a:rPr>
            </a:br>
            <a:r>
              <a:rPr lang="th-TH" sz="3600" b="1" i="1" dirty="0">
                <a:latin typeface="#ZF Heah" panose="02000000000000000000" pitchFamily="2" charset="0"/>
                <a:cs typeface="#ZF Heah" panose="02000000000000000000" pitchFamily="2" charset="0"/>
              </a:rPr>
              <a:t>1.</a:t>
            </a:r>
            <a:r>
              <a:rPr lang="en-US" sz="3600" b="1" i="1" dirty="0">
                <a:latin typeface="#ZF Heah" panose="02000000000000000000" pitchFamily="2" charset="0"/>
                <a:cs typeface="#ZF Heah" panose="02000000000000000000" pitchFamily="2" charset="0"/>
              </a:rPr>
              <a:t>4</a:t>
            </a:r>
            <a:r>
              <a:rPr lang="en-US" sz="3600" dirty="0">
                <a:latin typeface="#ZF Heah" panose="02000000000000000000" pitchFamily="2" charset="0"/>
                <a:cs typeface="#ZF Heah" panose="02000000000000000000" pitchFamily="2" charset="0"/>
              </a:rPr>
              <a:t> </a:t>
            </a:r>
            <a:r>
              <a:rPr lang="th-TH" sz="3600" dirty="0">
                <a:latin typeface="13_Misa" panose="00000400000000000000" pitchFamily="2" charset="0"/>
              </a:rPr>
              <a:t>อธิบายและแจ้งให้ทราบถึงขั้นตอน</a:t>
            </a:r>
            <a:r>
              <a:rPr lang="en-US" sz="3600" dirty="0">
                <a:latin typeface="13_Misa" panose="00000400000000000000" pitchFamily="2" charset="0"/>
              </a:rPr>
              <a:t> </a:t>
            </a:r>
            <a:r>
              <a:rPr lang="th-TH" sz="3600" dirty="0">
                <a:latin typeface="13_Misa" panose="00000400000000000000" pitchFamily="2" charset="0"/>
              </a:rPr>
              <a:t>ขณะทำหัตถการ</a:t>
            </a:r>
            <a:br>
              <a:rPr lang="th-TH" sz="3600" dirty="0">
                <a:latin typeface="13_Misa" panose="00000400000000000000" pitchFamily="2" charset="0"/>
              </a:rPr>
            </a:br>
            <a:r>
              <a:rPr lang="en-US" sz="3600" dirty="0">
                <a:latin typeface="#ZF Heah" panose="02000000000000000000" pitchFamily="2" charset="0"/>
                <a:cs typeface="#ZF Heah" panose="02000000000000000000" pitchFamily="2" charset="0"/>
              </a:rPr>
              <a:t>1.5</a:t>
            </a:r>
            <a:r>
              <a:rPr lang="en-US" sz="3600" dirty="0">
                <a:latin typeface="13_Misa" panose="00000400000000000000" pitchFamily="2" charset="0"/>
              </a:rPr>
              <a:t> </a:t>
            </a:r>
            <a:r>
              <a:rPr lang="th-TH" sz="3600" dirty="0">
                <a:latin typeface="13_Misa" panose="00000400000000000000" pitchFamily="2" charset="0"/>
              </a:rPr>
              <a:t>จัดท่านอนในท่าขึ้นขาหยั่ง (</a:t>
            </a:r>
            <a:r>
              <a:rPr lang="en-US" sz="3600" dirty="0">
                <a:latin typeface="13_Misa" panose="00000400000000000000" pitchFamily="2" charset="0"/>
              </a:rPr>
              <a:t>Lithotomy) 	</a:t>
            </a:r>
            <a:r>
              <a:rPr lang="th-TH" sz="3600" dirty="0">
                <a:latin typeface="13_Misa" panose="00000400000000000000" pitchFamily="2" charset="0"/>
              </a:rPr>
              <a:t>ถ้าไม่มีเตียง </a:t>
            </a:r>
            <a:br>
              <a:rPr lang="th-TH" sz="3600" dirty="0">
                <a:latin typeface="13_Misa" panose="00000400000000000000" pitchFamily="2" charset="0"/>
              </a:rPr>
            </a:br>
            <a:r>
              <a:rPr lang="th-TH" sz="3600" dirty="0">
                <a:latin typeface="13_Misa" panose="00000400000000000000" pitchFamily="2" charset="0"/>
              </a:rPr>
              <a:t>      ให้ใช้ท่านอนหงาย ชันเข่าขึ้น </a:t>
            </a:r>
            <a:r>
              <a:rPr lang="en-US" sz="3600" dirty="0">
                <a:latin typeface="13_Misa" panose="00000400000000000000" pitchFamily="2" charset="0"/>
              </a:rPr>
              <a:t>2 </a:t>
            </a:r>
            <a:r>
              <a:rPr lang="th-TH" sz="3600" dirty="0">
                <a:latin typeface="13_Misa" panose="00000400000000000000" pitchFamily="2" charset="0"/>
              </a:rPr>
              <a:t>ข้าง</a:t>
            </a:r>
            <a:endParaRPr lang="en-US" sz="3600" dirty="0">
              <a:latin typeface="13_Misa" panose="00000400000000000000" pitchFamily="2" charset="0"/>
            </a:endParaRPr>
          </a:p>
          <a:p>
            <a:endParaRPr lang="en-US" sz="3600" dirty="0">
              <a:latin typeface="13_Mis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2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2" y="848840"/>
            <a:ext cx="8906319" cy="531726"/>
          </a:xfrm>
        </p:spPr>
        <p:txBody>
          <a:bodyPr>
            <a:noAutofit/>
          </a:bodyPr>
          <a:lstStyle/>
          <a:p>
            <a:r>
              <a:rPr lang="en-US" sz="4400" dirty="0"/>
              <a:t>Vaginal foreign body removal</a:t>
            </a:r>
            <a:endParaRPr lang="th-TH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081401"/>
            <a:ext cx="602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วิธีดำเนินหัตถการ</a:t>
            </a:r>
            <a:endParaRPr lang="th-TH" sz="40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66108" y="2213671"/>
            <a:ext cx="9379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1. </a:t>
            </a:r>
            <a:r>
              <a:rPr lang="th-TH" sz="3600" dirty="0"/>
              <a:t>จัดท่า</a:t>
            </a:r>
            <a:br>
              <a:rPr lang="en-US" sz="3600" dirty="0"/>
            </a:br>
            <a:r>
              <a:rPr lang="en-US" sz="3600" dirty="0"/>
              <a:t>2. </a:t>
            </a:r>
            <a:r>
              <a:rPr lang="th-TH" sz="3600" dirty="0"/>
              <a:t>เช็ดทำความสะอาดบริเวณอวัยวะสืบพันธุ์ภายนอก</a:t>
            </a:r>
            <a:br>
              <a:rPr lang="th-TH" sz="3600" dirty="0"/>
            </a:br>
            <a:r>
              <a:rPr lang="en-US" sz="3600" dirty="0"/>
              <a:t>3. </a:t>
            </a:r>
            <a:r>
              <a:rPr lang="th-TH" sz="3600" dirty="0"/>
              <a:t>ตรวจ </a:t>
            </a:r>
            <a:r>
              <a:rPr lang="en-US" sz="3600" dirty="0"/>
              <a:t>speculum </a:t>
            </a:r>
            <a:r>
              <a:rPr lang="th-TH" sz="3600" dirty="0"/>
              <a:t>ให้อยู่ในสภาพพร้อมต่อการใช้งาน</a:t>
            </a:r>
            <a:br>
              <a:rPr lang="th-TH" sz="3600" dirty="0"/>
            </a:br>
            <a:r>
              <a:rPr lang="en-US" sz="3600" dirty="0"/>
              <a:t>4. </a:t>
            </a:r>
            <a:r>
              <a:rPr lang="th-TH" sz="3600" dirty="0"/>
              <a:t>ตรวจดูอวัยวะเพศภายนอก</a:t>
            </a:r>
          </a:p>
          <a:p>
            <a:r>
              <a:rPr lang="en-US" sz="3600" dirty="0"/>
              <a:t>5. </a:t>
            </a:r>
            <a:r>
              <a:rPr lang="th-TH" sz="3600" dirty="0"/>
              <a:t>แหวก </a:t>
            </a:r>
            <a:r>
              <a:rPr lang="en-US" sz="3600" dirty="0"/>
              <a:t>Labia </a:t>
            </a:r>
            <a:r>
              <a:rPr lang="en-US" sz="3600" dirty="0" err="1"/>
              <a:t>minora</a:t>
            </a:r>
            <a:r>
              <a:rPr lang="th-TH" sz="3600" dirty="0"/>
              <a:t> ด้วยนิ้วหัวแม่มือและนิ้วชี้ของมือซ้าย ให้</a:t>
            </a:r>
            <a:br>
              <a:rPr lang="th-TH" sz="3600" dirty="0"/>
            </a:br>
            <a:r>
              <a:rPr lang="th-TH" sz="3600" dirty="0"/>
              <a:t>    ค่อนมาทางด้านหลัง เพื่อไม่ให้ถูก </a:t>
            </a:r>
            <a:r>
              <a:rPr lang="en-US" sz="3600" dirty="0"/>
              <a:t>clitoris</a:t>
            </a:r>
            <a:br>
              <a:rPr lang="en-US" sz="3600" dirty="0"/>
            </a:br>
            <a:r>
              <a:rPr lang="en-US" sz="3600" dirty="0"/>
              <a:t>6. </a:t>
            </a:r>
            <a:r>
              <a:rPr lang="th-TH" sz="3600" dirty="0"/>
              <a:t>หล่อลื่น </a:t>
            </a:r>
            <a:r>
              <a:rPr lang="en-US" sz="3600" dirty="0"/>
              <a:t>speculum </a:t>
            </a:r>
            <a:r>
              <a:rPr lang="th-TH" sz="3600" dirty="0"/>
              <a:t>และ บอกผู้ป่วยว่าจะทำการใส่เครื่องมือ </a:t>
            </a:r>
            <a:br>
              <a:rPr lang="th-TH" sz="3600" dirty="0"/>
            </a:br>
            <a:r>
              <a:rPr lang="th-TH" sz="3600" dirty="0"/>
              <a:t>     จากนั้นใส่ </a:t>
            </a:r>
            <a:r>
              <a:rPr lang="en-US" sz="3600" dirty="0"/>
              <a:t>speculum </a:t>
            </a:r>
            <a:r>
              <a:rPr lang="th-TH" sz="3600" dirty="0"/>
              <a:t>โดยให้ผู้ป่วยเบ่งเล็กน้อย </a:t>
            </a:r>
          </a:p>
        </p:txBody>
      </p:sp>
    </p:spTree>
    <p:extLst>
      <p:ext uri="{BB962C8B-B14F-4D97-AF65-F5344CB8AC3E}">
        <p14:creationId xmlns:p14="http://schemas.microsoft.com/office/powerpoint/2010/main" val="82430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848840"/>
            <a:ext cx="8975592" cy="531726"/>
          </a:xfrm>
        </p:spPr>
        <p:txBody>
          <a:bodyPr>
            <a:noAutofit/>
          </a:bodyPr>
          <a:lstStyle/>
          <a:p>
            <a:r>
              <a:rPr lang="en-US" sz="4400" dirty="0"/>
              <a:t>Vaginal foreign body removal</a:t>
            </a:r>
            <a:endParaRPr lang="th-TH" sz="4400" dirty="0"/>
          </a:p>
        </p:txBody>
      </p:sp>
      <p:sp>
        <p:nvSpPr>
          <p:cNvPr id="4" name="Rectangle 3"/>
          <p:cNvSpPr/>
          <p:nvPr/>
        </p:nvSpPr>
        <p:spPr>
          <a:xfrm>
            <a:off x="2175165" y="2333685"/>
            <a:ext cx="9490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7. </a:t>
            </a:r>
            <a:r>
              <a:rPr lang="th-TH" sz="3600" dirty="0"/>
              <a:t>สามารถเปิด </a:t>
            </a:r>
            <a:r>
              <a:rPr lang="en-US" sz="3600" dirty="0"/>
              <a:t>speculum </a:t>
            </a:r>
            <a:r>
              <a:rPr lang="th-TH" sz="3600" dirty="0"/>
              <a:t>เล็กน้อยเพื่อตรวจดูสิ่งแปลกปลอม</a:t>
            </a:r>
            <a:br>
              <a:rPr lang="th-TH" sz="3600" dirty="0"/>
            </a:br>
            <a:r>
              <a:rPr lang="th-TH" sz="3600" dirty="0"/>
              <a:t>    ภายในช่องคลอดได้</a:t>
            </a:r>
            <a:br>
              <a:rPr lang="th-TH" sz="3600" dirty="0"/>
            </a:br>
            <a:r>
              <a:rPr lang="en-US" sz="3600" dirty="0"/>
              <a:t>8. </a:t>
            </a:r>
            <a:r>
              <a:rPr lang="th-TH" sz="3600" dirty="0"/>
              <a:t>ใช้มือซ้ายจับเครื่องมือ และใช้มือขวากาง </a:t>
            </a:r>
            <a:r>
              <a:rPr lang="en-US" sz="3600" dirty="0"/>
              <a:t>speculum</a:t>
            </a:r>
            <a:r>
              <a:rPr lang="th-TH" sz="3600" dirty="0"/>
              <a:t> และหมุน</a:t>
            </a:r>
            <a:br>
              <a:rPr lang="th-TH" sz="3600" dirty="0"/>
            </a:br>
            <a:r>
              <a:rPr lang="th-TH" sz="3600" dirty="0"/>
              <a:t>    เพื่อล็อกเครื่องมือ</a:t>
            </a:r>
            <a:br>
              <a:rPr lang="th-TH" sz="3600" dirty="0"/>
            </a:br>
            <a:r>
              <a:rPr lang="en-US" sz="3600" dirty="0"/>
              <a:t>9. </a:t>
            </a:r>
            <a:r>
              <a:rPr lang="th-TH" sz="3600" dirty="0"/>
              <a:t>ใช้ </a:t>
            </a:r>
            <a:r>
              <a:rPr lang="en-US" sz="3600" dirty="0"/>
              <a:t>long forceps </a:t>
            </a:r>
            <a:r>
              <a:rPr lang="th-TH" sz="3600" dirty="0"/>
              <a:t>คีบ สิ่งแปลกปลอมออก</a:t>
            </a:r>
            <a:br>
              <a:rPr lang="th-TH" sz="3600" dirty="0"/>
            </a:br>
            <a:r>
              <a:rPr lang="en-US" sz="3600" dirty="0"/>
              <a:t>10.</a:t>
            </a:r>
            <a:r>
              <a:rPr lang="th-TH" sz="3600" dirty="0"/>
              <a:t> ใช้ไม้พันสำลี ป้ายสารคัดหลั่งที่คิดว่ามีความผิดปกติไปส่งตรวจ</a:t>
            </a:r>
            <a:br>
              <a:rPr lang="th-TH" sz="3600" dirty="0"/>
            </a:br>
            <a:r>
              <a:rPr lang="en-US" sz="3600" dirty="0"/>
              <a:t>11. </a:t>
            </a:r>
            <a:r>
              <a:rPr lang="th-TH" sz="3600" dirty="0"/>
              <a:t>ถอด </a:t>
            </a:r>
            <a:r>
              <a:rPr lang="en-US" sz="3600" dirty="0"/>
              <a:t>speculum </a:t>
            </a:r>
            <a:r>
              <a:rPr lang="th-TH" sz="3600" dirty="0"/>
              <a:t>ออก</a:t>
            </a:r>
            <a:br>
              <a:rPr lang="th-TH" sz="3600" dirty="0"/>
            </a:br>
            <a:r>
              <a:rPr lang="en-US" sz="3600" dirty="0"/>
              <a:t>12. </a:t>
            </a:r>
            <a:r>
              <a:rPr lang="th-TH" sz="3600" dirty="0"/>
              <a:t>ตรวจ </a:t>
            </a:r>
            <a:r>
              <a:rPr lang="en-US" sz="3600" dirty="0"/>
              <a:t>Bimanual palpation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21234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3932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</TotalTime>
  <Words>195</Words>
  <Application>Microsoft Office PowerPoint</Application>
  <PresentationFormat>Widescreen</PresentationFormat>
  <Paragraphs>32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#ZF Heah</vt:lpstr>
      <vt:lpstr>13_Misa</vt:lpstr>
      <vt:lpstr>Angsana New</vt:lpstr>
      <vt:lpstr>Arial</vt:lpstr>
      <vt:lpstr>Calibri</vt:lpstr>
      <vt:lpstr>Century Gothic</vt:lpstr>
      <vt:lpstr>Cordia New</vt:lpstr>
      <vt:lpstr>DilleniaUPC</vt:lpstr>
      <vt:lpstr>Wingdings 2</vt:lpstr>
      <vt:lpstr>Quotable</vt:lpstr>
      <vt:lpstr>Vaginal foreign body removal (Adult)</vt:lpstr>
      <vt:lpstr>Vaginal foreign body removal</vt:lpstr>
      <vt:lpstr>Vaginal foreign body removal</vt:lpstr>
      <vt:lpstr>Vaginal foreign body removal</vt:lpstr>
      <vt:lpstr>Vaginal foreign body removal</vt:lpstr>
      <vt:lpstr>Vaginal foreign body removal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Vaginal foreign body removal (Adult)</dc:title>
  <dc:creator>Pawin PPP</dc:creator>
  <cp:lastModifiedBy>Pawin PPP</cp:lastModifiedBy>
  <cp:revision>1</cp:revision>
  <dcterms:created xsi:type="dcterms:W3CDTF">2016-10-19T05:36:41Z</dcterms:created>
  <dcterms:modified xsi:type="dcterms:W3CDTF">2016-10-19T05:47:37Z</dcterms:modified>
</cp:coreProperties>
</file>