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Uterine rupture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 Pawin Puapornpong</a:t>
            </a:r>
          </a:p>
        </p:txBody>
      </p:sp>
    </p:spTree>
    <p:extLst>
      <p:ext uri="{BB962C8B-B14F-4D97-AF65-F5344CB8AC3E}">
        <p14:creationId xmlns:p14="http://schemas.microsoft.com/office/powerpoint/2010/main" val="3594643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9426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Absence of Uterine contraction after rupture</a:t>
            </a:r>
          </a:p>
          <a:p>
            <a:r>
              <a:rPr lang="en-US" sz="2400" dirty="0"/>
              <a:t>PV: Loss of station</a:t>
            </a:r>
          </a:p>
          <a:p>
            <a:r>
              <a:rPr lang="en-US" sz="2400" dirty="0"/>
              <a:t>Presenting part </a:t>
            </a:r>
            <a:r>
              <a:rPr lang="th-TH" sz="2400" dirty="0"/>
              <a:t>ลอยสูงขึ้น/ คลำทารกได้ชัดขึ้น</a:t>
            </a:r>
          </a:p>
          <a:p>
            <a:r>
              <a:rPr lang="en-US" sz="2400" dirty="0"/>
              <a:t>Palpable rubbery mass form blood in Broad ligament</a:t>
            </a:r>
          </a:p>
          <a:p>
            <a:r>
              <a:rPr lang="en-US" sz="2400" dirty="0"/>
              <a:t>Hematuria from Foley’s catheter if ruptured urinary bladder.</a:t>
            </a:r>
          </a:p>
          <a:p>
            <a:r>
              <a:rPr lang="en-US" sz="2400" dirty="0"/>
              <a:t>Pathological contractile </a:t>
            </a:r>
            <a:r>
              <a:rPr lang="en-US" sz="2400" dirty="0" err="1"/>
              <a:t>Bandl’s</a:t>
            </a:r>
            <a:r>
              <a:rPr lang="en-US" sz="2400" dirty="0"/>
              <a:t> ring is present</a:t>
            </a:r>
          </a:p>
        </p:txBody>
      </p:sp>
    </p:spTree>
    <p:extLst>
      <p:ext uri="{BB962C8B-B14F-4D97-AF65-F5344CB8AC3E}">
        <p14:creationId xmlns:p14="http://schemas.microsoft.com/office/powerpoint/2010/main" val="127999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err="1"/>
              <a:t>Abruptio</a:t>
            </a:r>
            <a:r>
              <a:rPr lang="en-US" sz="4000" dirty="0"/>
              <a:t> placenta</a:t>
            </a:r>
          </a:p>
          <a:p>
            <a:r>
              <a:rPr lang="en-US" sz="4000" dirty="0"/>
              <a:t>Placenta </a:t>
            </a:r>
            <a:r>
              <a:rPr lang="en-US" sz="4000" dirty="0" err="1"/>
              <a:t>previa</a:t>
            </a:r>
            <a:endParaRPr lang="en-US" sz="4000" dirty="0"/>
          </a:p>
          <a:p>
            <a:r>
              <a:rPr lang="en-US" sz="4000" dirty="0"/>
              <a:t>Tetanic Uterine contraction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871298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4953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Resuscitate shock by IVF, Colloid, </a:t>
            </a:r>
            <a:r>
              <a:rPr lang="en-US" sz="2800" dirty="0" err="1"/>
              <a:t>Crytaloid</a:t>
            </a:r>
            <a:r>
              <a:rPr lang="en-US" sz="2800" dirty="0"/>
              <a:t>.</a:t>
            </a:r>
          </a:p>
          <a:p>
            <a:r>
              <a:rPr lang="en-US" sz="2800" dirty="0"/>
              <a:t>Exploratory laparotomy : Evaluate blood loss regardless fetus condition.</a:t>
            </a:r>
          </a:p>
          <a:p>
            <a:r>
              <a:rPr lang="en-US" sz="2800" dirty="0"/>
              <a:t>Consider repair/ Hysterectomy : As recurrent rate of Uterine rupture is 25%</a:t>
            </a:r>
          </a:p>
          <a:p>
            <a:r>
              <a:rPr lang="en-US" sz="2800" dirty="0"/>
              <a:t>Adequate Antibiotic treatment.</a:t>
            </a:r>
          </a:p>
        </p:txBody>
      </p:sp>
    </p:spTree>
    <p:extLst>
      <p:ext uri="{BB962C8B-B14F-4D97-AF65-F5344CB8AC3E}">
        <p14:creationId xmlns:p14="http://schemas.microsoft.com/office/powerpoint/2010/main" val="179847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 &amp; Prognosis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6407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Antepartum &amp; Postpartum Hemorrhage.</a:t>
            </a:r>
          </a:p>
          <a:p>
            <a:r>
              <a:rPr lang="en-US" sz="2800" dirty="0"/>
              <a:t>Infection</a:t>
            </a:r>
          </a:p>
          <a:p>
            <a:r>
              <a:rPr lang="en-US" sz="2800" dirty="0"/>
              <a:t>Increase maternal mortality relate to amount of blood loss</a:t>
            </a:r>
          </a:p>
          <a:p>
            <a:r>
              <a:rPr lang="en-US" sz="2800" dirty="0"/>
              <a:t>Fetal Asphyxia : from maternal blood loss and placental Separation.</a:t>
            </a:r>
          </a:p>
          <a:p>
            <a:r>
              <a:rPr lang="en-US" sz="2800" dirty="0"/>
              <a:t>Perinatal mortality as high as 50-75%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837470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7200" dirty="0"/>
              <a:t>Thank </a:t>
            </a:r>
            <a:r>
              <a:rPr lang="en-US" sz="8000" dirty="0"/>
              <a:t>you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002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584" y="188640"/>
            <a:ext cx="8229600" cy="1143000"/>
          </a:xfrm>
        </p:spPr>
        <p:txBody>
          <a:bodyPr/>
          <a:lstStyle/>
          <a:p>
            <a:r>
              <a:rPr lang="th-TH" dirty="0"/>
              <a:t>ความสำคัญ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709" y="1137678"/>
            <a:ext cx="8229600" cy="4525963"/>
          </a:xfrm>
        </p:spPr>
        <p:txBody>
          <a:bodyPr>
            <a:normAutofit/>
          </a:bodyPr>
          <a:lstStyle/>
          <a:p>
            <a:r>
              <a:rPr lang="th-TH" sz="3200" dirty="0"/>
              <a:t>มดลูกแตกเป็นภาวะฉุกเฉินทางสูติกรรม ที่รุนแรงและสำคัญ เพราะเป็นอันตรายอย่างมากต่อทั้งมารดาและทารก ทำให้อัตราตายปริกำเนิด </a:t>
            </a:r>
            <a:r>
              <a:rPr lang="en-US" sz="3200" dirty="0"/>
              <a:t>(</a:t>
            </a:r>
            <a:r>
              <a:rPr lang="en-US" sz="3200" dirty="0" err="1"/>
              <a:t>Perinatal</a:t>
            </a:r>
            <a:r>
              <a:rPr lang="en-US" sz="3200" dirty="0"/>
              <a:t> mortality) </a:t>
            </a:r>
            <a:r>
              <a:rPr lang="th-TH" sz="3200" dirty="0"/>
              <a:t>เพิ่มสูงมากอย่างชัดเจน และอัตราตายของมารดาก็เพิ่มสูงเช่นกันหากไม่ได้รับการรักษาทันท่วงที</a:t>
            </a:r>
          </a:p>
        </p:txBody>
      </p:sp>
      <p:pic>
        <p:nvPicPr>
          <p:cNvPr id="3074" name="Picture 2" descr="http://cdn.babysounds.com/wp-content/uploads/2015/06/A-uterine-rupture-occurs-when-there-is-a-tear-through-the-uterine-wa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860"/>
          <a:stretch/>
        </p:blipFill>
        <p:spPr bwMode="auto">
          <a:xfrm>
            <a:off x="3650285" y="3594622"/>
            <a:ext cx="4032448" cy="28200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03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4837"/>
            <a:ext cx="8596668" cy="4406526"/>
          </a:xfrm>
        </p:spPr>
        <p:txBody>
          <a:bodyPr>
            <a:normAutofit/>
          </a:bodyPr>
          <a:lstStyle/>
          <a:p>
            <a:r>
              <a:rPr lang="th-TH" sz="2800" dirty="0"/>
              <a:t>มดลูกแตกแบ่งได้เป็น </a:t>
            </a:r>
            <a:r>
              <a:rPr lang="en-US" sz="2800" dirty="0"/>
              <a:t>2 </a:t>
            </a:r>
            <a:r>
              <a:rPr lang="th-TH" sz="2800" dirty="0"/>
              <a:t>ชนิด</a:t>
            </a:r>
          </a:p>
          <a:p>
            <a:r>
              <a:rPr lang="en-US" sz="2800" dirty="0"/>
              <a:t>1 complete rupture </a:t>
            </a:r>
            <a:r>
              <a:rPr lang="th-TH" sz="2800" dirty="0"/>
              <a:t>หมายถึง ผนังมดลูกมีรอยแยกทุกชั้น จนทะลุชั้น </a:t>
            </a:r>
            <a:r>
              <a:rPr lang="en-US" sz="2800" dirty="0"/>
              <a:t>peritoneum(</a:t>
            </a:r>
            <a:r>
              <a:rPr lang="en-US" sz="2800" dirty="0" err="1"/>
              <a:t>serosa</a:t>
            </a:r>
            <a:r>
              <a:rPr lang="en-US" sz="2800" dirty="0"/>
              <a:t>) </a:t>
            </a:r>
            <a:r>
              <a:rPr lang="th-TH" sz="2800" dirty="0"/>
              <a:t>ทารกจึงอาจหลุดเข้าไปอยู่ในช่องท้องบางส่วนหรือทั้งหมดได้</a:t>
            </a:r>
          </a:p>
          <a:p>
            <a:r>
              <a:rPr lang="en-US" sz="2800" dirty="0"/>
              <a:t>2 Incomplete rupture </a:t>
            </a:r>
            <a:r>
              <a:rPr lang="th-TH" sz="2800" dirty="0"/>
              <a:t>หมายถึง กล้ามเนื้อผนังมดลูกมีรอยแยกแต่ไม่ทะลุชั้น </a:t>
            </a:r>
            <a:r>
              <a:rPr lang="en-US" sz="2800" dirty="0"/>
              <a:t>peritoneum </a:t>
            </a:r>
            <a:r>
              <a:rPr lang="th-TH" sz="2800" dirty="0"/>
              <a:t>การแตกชนิดนี้บางครั้งเรียก </a:t>
            </a:r>
            <a:r>
              <a:rPr lang="en-US" sz="2800" dirty="0"/>
              <a:t>dehiscence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71955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อุบัติการณ์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3273"/>
            <a:ext cx="8596668" cy="4448089"/>
          </a:xfrm>
        </p:spPr>
        <p:txBody>
          <a:bodyPr>
            <a:normAutofit/>
          </a:bodyPr>
          <a:lstStyle/>
          <a:p>
            <a:r>
              <a:rPr lang="th-TH" sz="3600" dirty="0"/>
              <a:t>ในประเทศที่พัฒนาแล้วพบน้อย แต่ในประเทศที่กำลังพัฒนาจะพบบ่อยกว่า อุบัติการณ์จึงพบแตกต่างในแต่ละรายงาน อุบัติการณ์ของมดลูกแตกในกลุ่มที่มีแผลมดลูกชนิด </a:t>
            </a:r>
            <a:r>
              <a:rPr lang="en-US" sz="3600" dirty="0"/>
              <a:t>low transverse </a:t>
            </a:r>
            <a:r>
              <a:rPr lang="th-TH" sz="3600" dirty="0"/>
              <a:t>พบประมาณร้อยละ </a:t>
            </a:r>
            <a:r>
              <a:rPr lang="en-US" sz="3600" dirty="0"/>
              <a:t>0.8 </a:t>
            </a:r>
            <a:r>
              <a:rPr lang="th-TH" sz="3600" dirty="0"/>
              <a:t>ส่วนชนิด </a:t>
            </a:r>
            <a:r>
              <a:rPr lang="en-US" sz="3600" dirty="0"/>
              <a:t>classic </a:t>
            </a:r>
            <a:r>
              <a:rPr lang="th-TH" sz="3600" dirty="0"/>
              <a:t>พบร้อยละ </a:t>
            </a:r>
            <a:r>
              <a:rPr lang="en-US" sz="3600" dirty="0"/>
              <a:t>4-9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08499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สาเหตุของการแตกของมดลูก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734" y="1592552"/>
            <a:ext cx="8596668" cy="4309484"/>
          </a:xfrm>
        </p:spPr>
        <p:txBody>
          <a:bodyPr>
            <a:normAutofit/>
          </a:bodyPr>
          <a:lstStyle/>
          <a:p>
            <a:r>
              <a:rPr lang="th-TH" sz="3200" dirty="0"/>
              <a:t>สาเหตุที่เกิดก่อนการตั้งครรภ์</a:t>
            </a:r>
          </a:p>
          <a:p>
            <a:pPr marL="0" indent="0">
              <a:buNone/>
            </a:pPr>
            <a:r>
              <a:rPr lang="en-US" sz="3200" dirty="0"/>
              <a:t>1. </a:t>
            </a:r>
            <a:r>
              <a:rPr lang="th-TH" sz="3200" dirty="0"/>
              <a:t>การผ่าตัดที่กล้ามเนื้อมดลูกมาก่อน เช่น</a:t>
            </a:r>
          </a:p>
          <a:p>
            <a:pPr lvl="1"/>
            <a:r>
              <a:rPr lang="th-TH" sz="2800" dirty="0"/>
              <a:t>ผ่าตัดคลอด</a:t>
            </a:r>
            <a:r>
              <a:rPr lang="en-US" sz="2800" dirty="0"/>
              <a:t>(</a:t>
            </a:r>
            <a:r>
              <a:rPr lang="en-US" sz="2800" dirty="0" err="1"/>
              <a:t>hysterotomy</a:t>
            </a:r>
            <a:r>
              <a:rPr lang="en-US" sz="2800" dirty="0"/>
              <a:t>)</a:t>
            </a:r>
          </a:p>
          <a:p>
            <a:pPr lvl="1"/>
            <a:r>
              <a:rPr lang="th-TH" sz="2800" dirty="0"/>
              <a:t>ผ่าตัดเย็บซ่อมแผลมดลูกแตกครั้งก่อน</a:t>
            </a:r>
          </a:p>
          <a:p>
            <a:pPr lvl="1"/>
            <a:r>
              <a:rPr lang="th-TH" sz="2800" dirty="0"/>
              <a:t>ผ่าตัดเนื้องอกมดลูก ที่ทะลุเข้าไปถึงชั้น </a:t>
            </a:r>
            <a:r>
              <a:rPr lang="en-US" sz="2800" dirty="0" err="1"/>
              <a:t>endometrium</a:t>
            </a:r>
            <a:endParaRPr lang="en-US" sz="2800" dirty="0"/>
          </a:p>
          <a:p>
            <a:pPr lvl="1"/>
            <a:r>
              <a:rPr lang="th-TH" sz="2800" dirty="0"/>
              <a:t>ทำ </a:t>
            </a:r>
            <a:r>
              <a:rPr lang="en-US" sz="2800" dirty="0" err="1"/>
              <a:t>conual</a:t>
            </a:r>
            <a:r>
              <a:rPr lang="en-US" sz="2800" dirty="0"/>
              <a:t> resection </a:t>
            </a:r>
            <a:r>
              <a:rPr lang="th-TH" sz="2800" dirty="0"/>
              <a:t>อย่างลึก</a:t>
            </a:r>
          </a:p>
          <a:p>
            <a:pPr lvl="1"/>
            <a:r>
              <a:rPr lang="th-TH" sz="2800" dirty="0"/>
              <a:t>ผ่าตัดตกแต่งมดลูกที่ผิดปกติ </a:t>
            </a:r>
            <a:r>
              <a:rPr lang="en-US" sz="2800" dirty="0"/>
              <a:t>(</a:t>
            </a:r>
            <a:r>
              <a:rPr lang="en-US" sz="2800" dirty="0" err="1"/>
              <a:t>metroplasty</a:t>
            </a:r>
            <a:r>
              <a:rPr lang="en-US" sz="2800" dirty="0"/>
              <a:t>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94242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สาเหตุของการแตกของมดลูก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9527"/>
            <a:ext cx="8596668" cy="4281835"/>
          </a:xfrm>
        </p:spPr>
        <p:txBody>
          <a:bodyPr>
            <a:normAutofit lnSpcReduction="10000"/>
          </a:bodyPr>
          <a:lstStyle/>
          <a:p>
            <a:r>
              <a:rPr lang="th-TH" sz="3200" dirty="0"/>
              <a:t>สาเหตุที่เกิดก่อนการตั้งครรภ์</a:t>
            </a:r>
          </a:p>
          <a:p>
            <a:pPr marL="0" indent="0">
              <a:buNone/>
            </a:pPr>
            <a:r>
              <a:rPr lang="en-US" sz="3200" dirty="0"/>
              <a:t>2. </a:t>
            </a:r>
            <a:r>
              <a:rPr lang="th-TH" sz="3200" dirty="0"/>
              <a:t>การบาดเจ็บที่มดลูก เช่น</a:t>
            </a:r>
          </a:p>
          <a:p>
            <a:pPr lvl="1"/>
            <a:r>
              <a:rPr lang="th-TH" sz="2800" dirty="0"/>
              <a:t>จากเครื่องมือการทำแท้ง เช่น </a:t>
            </a:r>
            <a:r>
              <a:rPr lang="en-US" sz="2800" dirty="0"/>
              <a:t>curette </a:t>
            </a:r>
            <a:r>
              <a:rPr lang="th-TH" sz="2800" dirty="0"/>
              <a:t>หรือ </a:t>
            </a:r>
            <a:r>
              <a:rPr lang="en-US" sz="2800" dirty="0"/>
              <a:t>sounds</a:t>
            </a:r>
          </a:p>
          <a:p>
            <a:pPr lvl="1"/>
            <a:r>
              <a:rPr lang="th-TH" sz="2800" dirty="0"/>
              <a:t>อุบัติเหตุทั้งจากแรงกระแทก</a:t>
            </a:r>
            <a:r>
              <a:rPr lang="en-US" sz="2800" dirty="0"/>
              <a:t>(blunt) </a:t>
            </a:r>
            <a:r>
              <a:rPr lang="th-TH" sz="2800" dirty="0"/>
              <a:t>หรือ จากของมีคม </a:t>
            </a:r>
            <a:r>
              <a:rPr lang="en-US" sz="2800" dirty="0"/>
              <a:t>(sharp trauma)</a:t>
            </a:r>
          </a:p>
          <a:p>
            <a:pPr lvl="1"/>
            <a:r>
              <a:rPr lang="th-TH" sz="2800" dirty="0"/>
              <a:t>มีมดลูกแตกโดยไม่ทราบในครรภ์ก่อน</a:t>
            </a:r>
            <a:endParaRPr lang="en-US" sz="2800" dirty="0"/>
          </a:p>
          <a:p>
            <a:pPr marL="0" lvl="1" indent="0">
              <a:buNone/>
            </a:pPr>
            <a:r>
              <a:rPr lang="en-US" sz="2800" dirty="0"/>
              <a:t>3. </a:t>
            </a:r>
            <a:r>
              <a:rPr lang="th-TH" sz="2800" dirty="0"/>
              <a:t>ความผิดปกติโดยกำเนิดของมดลูก</a:t>
            </a:r>
          </a:p>
          <a:p>
            <a:pPr lvl="1">
              <a:buNone/>
            </a:pPr>
            <a:r>
              <a:rPr lang="en-US" sz="2800" dirty="0"/>
              <a:t>- </a:t>
            </a:r>
            <a:r>
              <a:rPr lang="th-TH" sz="2800" dirty="0"/>
              <a:t>ตั้งครรภ์ใน </a:t>
            </a:r>
            <a:r>
              <a:rPr lang="en-US" sz="2800" dirty="0"/>
              <a:t>uterine horn </a:t>
            </a:r>
            <a:r>
              <a:rPr lang="th-TH" sz="2800" dirty="0"/>
              <a:t>ที่พัฒนาการไม่ดี</a:t>
            </a:r>
          </a:p>
        </p:txBody>
      </p:sp>
    </p:spTree>
    <p:extLst>
      <p:ext uri="{BB962C8B-B14F-4D97-AF65-F5344CB8AC3E}">
        <p14:creationId xmlns:p14="http://schemas.microsoft.com/office/powerpoint/2010/main" val="332360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สาเหตุของการแตกของมดลูก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1709"/>
            <a:ext cx="8596668" cy="4489653"/>
          </a:xfrm>
        </p:spPr>
        <p:txBody>
          <a:bodyPr>
            <a:normAutofit lnSpcReduction="10000"/>
          </a:bodyPr>
          <a:lstStyle/>
          <a:p>
            <a:r>
              <a:rPr lang="th-TH" sz="2800" dirty="0"/>
              <a:t>สาเหตุที่เกิดขณะตั้งครรภ์ครั้งนี้</a:t>
            </a:r>
          </a:p>
          <a:p>
            <a:pPr marL="0" indent="0">
              <a:buNone/>
            </a:pPr>
            <a:r>
              <a:rPr lang="en-US" sz="2800" dirty="0"/>
              <a:t>1. </a:t>
            </a:r>
            <a:r>
              <a:rPr lang="th-TH" sz="2800" dirty="0"/>
              <a:t>ก่อนคลอด</a:t>
            </a:r>
          </a:p>
          <a:p>
            <a:pPr lvl="1"/>
            <a:r>
              <a:rPr lang="th-TH" sz="2400" dirty="0"/>
              <a:t>การหดรัดตัวของมดลูกแรงและต่อเนื่อง</a:t>
            </a:r>
          </a:p>
          <a:p>
            <a:pPr lvl="1"/>
            <a:r>
              <a:rPr lang="th-TH" sz="2400" dirty="0"/>
              <a:t>การเร่งคลอดด้วย </a:t>
            </a:r>
            <a:r>
              <a:rPr lang="en-US" sz="2400" dirty="0" err="1"/>
              <a:t>oxytocin</a:t>
            </a:r>
            <a:r>
              <a:rPr lang="en-US" sz="2400" dirty="0"/>
              <a:t> </a:t>
            </a:r>
            <a:r>
              <a:rPr lang="th-TH" sz="2400" dirty="0"/>
              <a:t>หรือ </a:t>
            </a:r>
            <a:r>
              <a:rPr lang="en-US" sz="2400" dirty="0"/>
              <a:t>prostaglandins</a:t>
            </a:r>
          </a:p>
          <a:p>
            <a:pPr lvl="1"/>
            <a:r>
              <a:rPr lang="th-TH" sz="2400" dirty="0"/>
              <a:t>การเติมน้ำในถุงน้ำคล่ำ</a:t>
            </a:r>
            <a:r>
              <a:rPr lang="en-US" sz="2400" dirty="0"/>
              <a:t>(</a:t>
            </a:r>
            <a:r>
              <a:rPr lang="en-US" sz="2400" dirty="0" err="1"/>
              <a:t>intraamnionic</a:t>
            </a:r>
            <a:r>
              <a:rPr lang="en-US" sz="2400" dirty="0"/>
              <a:t> instillation)</a:t>
            </a:r>
          </a:p>
          <a:p>
            <a:pPr lvl="1"/>
            <a:r>
              <a:rPr lang="th-TH" sz="2400" dirty="0"/>
              <a:t>ทะลุจากการใส่สายวัดความดันในโพรงมดลูก</a:t>
            </a:r>
          </a:p>
          <a:p>
            <a:pPr lvl="1"/>
            <a:r>
              <a:rPr lang="th-TH" sz="2400" dirty="0"/>
              <a:t>อุบัติเหตุทั้งจากแรงกระแทก หรือ ของมีคม</a:t>
            </a:r>
          </a:p>
          <a:p>
            <a:pPr lvl="1"/>
            <a:r>
              <a:rPr lang="th-TH" sz="2400" dirty="0"/>
              <a:t>การหมุนเปลี่ยนท่าเด็กทางหน้าท้อง</a:t>
            </a:r>
            <a:r>
              <a:rPr lang="en-US" sz="2400" dirty="0"/>
              <a:t>(external version)</a:t>
            </a:r>
          </a:p>
          <a:p>
            <a:pPr lvl="1"/>
            <a:r>
              <a:rPr lang="th-TH" sz="2400" dirty="0"/>
              <a:t>มดลูกยืดใหญ่มาก เช่น ครรภ์แฝด ครรภ์แฝดน้ำ</a:t>
            </a:r>
          </a:p>
        </p:txBody>
      </p:sp>
    </p:spTree>
    <p:extLst>
      <p:ext uri="{BB962C8B-B14F-4D97-AF65-F5344CB8AC3E}">
        <p14:creationId xmlns:p14="http://schemas.microsoft.com/office/powerpoint/2010/main" val="302841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สาเหตุของการแตกของมดลูก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50153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2. </a:t>
            </a:r>
            <a:r>
              <a:rPr lang="th-TH" sz="2800" dirty="0"/>
              <a:t>ขณะคลอด</a:t>
            </a:r>
          </a:p>
          <a:p>
            <a:pPr lvl="1"/>
            <a:r>
              <a:rPr lang="th-TH" sz="2400" dirty="0"/>
              <a:t>การหมุนเปลี่ยนท่าเด็กในมดลูก</a:t>
            </a:r>
            <a:r>
              <a:rPr lang="en-US" sz="2400" dirty="0"/>
              <a:t>(internal version)</a:t>
            </a:r>
          </a:p>
          <a:p>
            <a:pPr lvl="1"/>
            <a:r>
              <a:rPr lang="th-TH" sz="2400" dirty="0"/>
              <a:t>การช่วยคลอดด้วยคีมอย่างยาก</a:t>
            </a:r>
          </a:p>
          <a:p>
            <a:pPr lvl="1"/>
            <a:r>
              <a:rPr lang="th-TH" sz="2400" dirty="0"/>
              <a:t>คลอดท่าก้นแบบ</a:t>
            </a:r>
            <a:r>
              <a:rPr lang="en-US" sz="2400" dirty="0"/>
              <a:t> breech extraction</a:t>
            </a:r>
          </a:p>
          <a:p>
            <a:pPr lvl="1"/>
            <a:r>
              <a:rPr lang="th-TH" sz="2400" dirty="0"/>
              <a:t>ทารกหัวโตดันส่วน </a:t>
            </a:r>
            <a:r>
              <a:rPr lang="en-US" sz="2400" dirty="0"/>
              <a:t>lower segment </a:t>
            </a:r>
            <a:r>
              <a:rPr lang="th-TH" sz="2400" dirty="0"/>
              <a:t>มาก</a:t>
            </a:r>
          </a:p>
          <a:p>
            <a:pPr lvl="1"/>
            <a:r>
              <a:rPr lang="th-TH" sz="2400" dirty="0"/>
              <a:t>มดลูกหดรัดตัวรุนแรงขณะคลอด</a:t>
            </a:r>
          </a:p>
          <a:p>
            <a:pPr lvl="1"/>
            <a:r>
              <a:rPr lang="th-TH" sz="2400" dirty="0"/>
              <a:t>ล้วงรกยาก</a:t>
            </a:r>
          </a:p>
          <a:p>
            <a:pPr marL="55563" lvl="1" indent="4763">
              <a:buNone/>
            </a:pPr>
            <a:r>
              <a:rPr lang="en-US" sz="2400" dirty="0"/>
              <a:t>3. </a:t>
            </a:r>
            <a:r>
              <a:rPr lang="th-TH" sz="2400" dirty="0"/>
              <a:t>พยาธิสภาพอื่นๆ</a:t>
            </a:r>
          </a:p>
          <a:p>
            <a:pPr lvl="1">
              <a:buFontTx/>
              <a:buChar char="-"/>
            </a:pPr>
            <a:r>
              <a:rPr lang="th-TH" sz="2400" dirty="0"/>
              <a:t>รกชนิด </a:t>
            </a:r>
            <a:r>
              <a:rPr lang="en-US" sz="2400" dirty="0" err="1"/>
              <a:t>percreta</a:t>
            </a:r>
            <a:r>
              <a:rPr lang="en-US" sz="2400" dirty="0"/>
              <a:t> </a:t>
            </a:r>
            <a:r>
              <a:rPr lang="th-TH" sz="2400" dirty="0"/>
              <a:t>หรือ </a:t>
            </a:r>
            <a:r>
              <a:rPr lang="en-US" sz="2400" dirty="0" err="1"/>
              <a:t>increta</a:t>
            </a:r>
            <a:endParaRPr lang="en-US" sz="2400" dirty="0"/>
          </a:p>
          <a:p>
            <a:pPr lvl="1">
              <a:buFontTx/>
              <a:buChar char="-"/>
            </a:pPr>
            <a:r>
              <a:rPr lang="th-TH" sz="2400" dirty="0"/>
              <a:t>เนื้องอกครรภ์ไข่ปลาอุกที่กินลึก</a:t>
            </a:r>
          </a:p>
          <a:p>
            <a:pPr lvl="1">
              <a:buFontTx/>
              <a:buChar char="-"/>
            </a:pPr>
            <a:r>
              <a:rPr lang="en-US" sz="2400" dirty="0" err="1"/>
              <a:t>Adenomyosis</a:t>
            </a:r>
            <a:endParaRPr lang="en-US" sz="2400" dirty="0"/>
          </a:p>
          <a:p>
            <a:pPr lvl="1">
              <a:buFontTx/>
              <a:buChar char="-"/>
            </a:pPr>
            <a:r>
              <a:rPr lang="en-US" sz="2400" dirty="0" err="1"/>
              <a:t>Sacculation</a:t>
            </a:r>
            <a:r>
              <a:rPr lang="en-US" sz="2400" dirty="0"/>
              <a:t> </a:t>
            </a:r>
            <a:r>
              <a:rPr lang="th-TH" sz="2400" dirty="0"/>
              <a:t>ของมดลูกที่คว่ำหลังมากจนติดแน่นในอยู่ในอุ้งเชิงกราน</a:t>
            </a:r>
          </a:p>
        </p:txBody>
      </p:sp>
    </p:spTree>
    <p:extLst>
      <p:ext uri="{BB962C8B-B14F-4D97-AF65-F5344CB8AC3E}">
        <p14:creationId xmlns:p14="http://schemas.microsoft.com/office/powerpoint/2010/main" val="1320876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2552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Non-reassuring FHR pattern: variable deceleration, late deceleration, fatal bradycardia, Death fetus in utero.</a:t>
            </a:r>
          </a:p>
          <a:p>
            <a:r>
              <a:rPr lang="en-US" sz="2800" dirty="0"/>
              <a:t>Localized Lower Abdominal pain with tenderness at ruptured site(ex. Suprapubic) </a:t>
            </a:r>
          </a:p>
          <a:p>
            <a:r>
              <a:rPr lang="en-US" sz="2800" dirty="0"/>
              <a:t>Vaginal bleeding with anemic symptoms</a:t>
            </a:r>
          </a:p>
          <a:p>
            <a:r>
              <a:rPr lang="en-US" sz="2800" dirty="0"/>
              <a:t>Radiating pain due to </a:t>
            </a:r>
            <a:r>
              <a:rPr lang="en-US" sz="2800" dirty="0" err="1"/>
              <a:t>hemoperitonium</a:t>
            </a:r>
            <a:r>
              <a:rPr lang="en-US" sz="2800" dirty="0"/>
              <a:t> irritation.</a:t>
            </a:r>
          </a:p>
        </p:txBody>
      </p:sp>
    </p:spTree>
    <p:extLst>
      <p:ext uri="{BB962C8B-B14F-4D97-AF65-F5344CB8AC3E}">
        <p14:creationId xmlns:p14="http://schemas.microsoft.com/office/powerpoint/2010/main" val="17798303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644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Cordia New</vt:lpstr>
      <vt:lpstr>IrisUPC</vt:lpstr>
      <vt:lpstr>Trebuchet MS</vt:lpstr>
      <vt:lpstr>Wingdings 3</vt:lpstr>
      <vt:lpstr>Facet</vt:lpstr>
      <vt:lpstr>Uterine rupture</vt:lpstr>
      <vt:lpstr>ความสำคัญ</vt:lpstr>
      <vt:lpstr>ความหมาย</vt:lpstr>
      <vt:lpstr>อุบัติการณ์</vt:lpstr>
      <vt:lpstr>สาเหตุของการแตกของมดลูก</vt:lpstr>
      <vt:lpstr>สาเหตุของการแตกของมดลูก</vt:lpstr>
      <vt:lpstr>สาเหตุของการแตกของมดลูก</vt:lpstr>
      <vt:lpstr>สาเหตุของการแตกของมดลูก</vt:lpstr>
      <vt:lpstr>Diagnosis</vt:lpstr>
      <vt:lpstr>Diagnosis</vt:lpstr>
      <vt:lpstr>Differential diagnosis</vt:lpstr>
      <vt:lpstr>Management </vt:lpstr>
      <vt:lpstr>Complication &amp; Prognosis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Uterine rupture</dc:title>
  <dc:creator>Pawin PPP</dc:creator>
  <cp:lastModifiedBy>Pawin PPP</cp:lastModifiedBy>
  <cp:revision>1</cp:revision>
  <dcterms:created xsi:type="dcterms:W3CDTF">2016-10-28T05:43:17Z</dcterms:created>
  <dcterms:modified xsi:type="dcterms:W3CDTF">2016-10-28T05:52:19Z</dcterms:modified>
</cp:coreProperties>
</file>