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1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28-Oct-16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28-Oct-16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28-Oct-16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28-Oct-16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28-Oct-16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28-Oct-16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28-Oct-16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28-Oct-16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28-Oct-16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 sz="quarter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cs typeface="TH Sarabun New" pitchFamily="34" charset="-34"/>
              </a:rPr>
              <a:t>Ruptured </a:t>
            </a:r>
            <a:r>
              <a:rPr lang="en-US" sz="5400" dirty="0" err="1">
                <a:cs typeface="TH Sarabun New" pitchFamily="34" charset="-34"/>
              </a:rPr>
              <a:t>Vasa</a:t>
            </a:r>
            <a:r>
              <a:rPr lang="en-US" sz="5400" dirty="0">
                <a:cs typeface="TH Sarabun New" pitchFamily="34" charset="-34"/>
              </a:rPr>
              <a:t> </a:t>
            </a:r>
            <a:r>
              <a:rPr lang="en-US" sz="5400" dirty="0" err="1">
                <a:cs typeface="TH Sarabun New" pitchFamily="34" charset="-34"/>
              </a:rPr>
              <a:t>Previa</a:t>
            </a:r>
            <a:endParaRPr lang="en-US" sz="5400" dirty="0">
              <a:cs typeface="TH Sarabun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4836" y="5153891"/>
            <a:ext cx="577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Facilitator: Pawin Puapornpong</a:t>
            </a:r>
          </a:p>
        </p:txBody>
      </p:sp>
    </p:spTree>
    <p:extLst>
      <p:ext uri="{BB962C8B-B14F-4D97-AF65-F5344CB8AC3E}">
        <p14:creationId xmlns:p14="http://schemas.microsoft.com/office/powerpoint/2010/main" val="3071837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cs typeface="TH Sarabun New" pitchFamily="34" charset="-34"/>
              </a:rPr>
              <a:t>Management</a:t>
            </a:r>
            <a:endParaRPr lang="th-TH" dirty="0">
              <a:cs typeface="TH Sarabun New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133822" y="1337733"/>
            <a:ext cx="9235381" cy="4800600"/>
          </a:xfrm>
        </p:spPr>
        <p:txBody>
          <a:bodyPr/>
          <a:lstStyle/>
          <a:p>
            <a:pPr lvl="0"/>
            <a:r>
              <a:rPr lang="th-TH" sz="2800" dirty="0"/>
              <a:t>ถ้าวินิจฉัยได้ก่อนคลอด หรือ ก่อน </a:t>
            </a:r>
            <a:r>
              <a:rPr lang="en-US" sz="2800" dirty="0"/>
              <a:t>membrane rupture </a:t>
            </a:r>
            <a:r>
              <a:rPr lang="th-TH" sz="2800" dirty="0"/>
              <a:t>ให้คลอดโดยวิธีการผ่าตัด</a:t>
            </a:r>
            <a:endParaRPr lang="en-US" sz="2800" dirty="0"/>
          </a:p>
          <a:p>
            <a:pPr lvl="0"/>
            <a:r>
              <a:rPr lang="th-TH" sz="2800" dirty="0"/>
              <a:t>ถ้าวินิจฉัยได้หลังถุงน้ำคร่ำแตกแล้ว ต้องให้คลอดทันที</a:t>
            </a:r>
            <a:r>
              <a:rPr lang="th-TH" sz="2800" cap="all" dirty="0"/>
              <a:t> </a:t>
            </a:r>
            <a:endParaRPr lang="en-US" sz="2800" dirty="0"/>
          </a:p>
          <a:p>
            <a:pPr>
              <a:buNone/>
            </a:pPr>
            <a:r>
              <a:rPr lang="en-US" sz="2800" cap="all" dirty="0"/>
              <a:t>	- </a:t>
            </a:r>
            <a:r>
              <a:rPr lang="th-TH" sz="2800" cap="all" dirty="0"/>
              <a:t>มีอายุครรภ์ที่สามารถเลี้ยงรอดได้</a:t>
            </a:r>
            <a:r>
              <a:rPr lang="th-TH" sz="2800" dirty="0"/>
              <a:t>ให้</a:t>
            </a:r>
            <a:r>
              <a:rPr lang="th-TH" sz="2800" u="sng" dirty="0"/>
              <a:t>ผ่าตัดคลอดฉุกเฉิน</a:t>
            </a:r>
            <a:br>
              <a:rPr lang="en-US" sz="2800" cap="all" dirty="0"/>
            </a:br>
            <a:r>
              <a:rPr lang="en-US" sz="2800" cap="all" dirty="0"/>
              <a:t>- </a:t>
            </a:r>
            <a:r>
              <a:rPr lang="th-TH" sz="2800" cap="all" dirty="0"/>
              <a:t>มีอายุครรภ์น้อย หรือ เสียชีวิตแล้ว ให้</a:t>
            </a:r>
            <a:r>
              <a:rPr lang="th-TH" sz="2800" u="sng" dirty="0"/>
              <a:t>ปล่อยให้คลอดเองทางช่องคลอด</a:t>
            </a:r>
            <a:r>
              <a:rPr lang="th-TH" sz="2800" dirty="0"/>
              <a:t> (</a:t>
            </a:r>
            <a:r>
              <a:rPr lang="en-US" sz="2800" dirty="0"/>
              <a:t>spontaneous vaginal delivery)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9270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cs typeface="TH Sarabun New" pitchFamily="34" charset="-34"/>
              </a:rPr>
              <a:t>Prognosis</a:t>
            </a:r>
            <a:endParaRPr lang="th-TH" dirty="0">
              <a:cs typeface="TH Sarabun New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85800" y="1490903"/>
            <a:ext cx="10131425" cy="3649133"/>
          </a:xfrm>
        </p:spPr>
        <p:txBody>
          <a:bodyPr>
            <a:normAutofit/>
          </a:bodyPr>
          <a:lstStyle/>
          <a:p>
            <a:r>
              <a:rPr lang="th-TH" sz="3600" dirty="0">
                <a:latin typeface="TH Sarabun New" pitchFamily="34" charset="-34"/>
              </a:rPr>
              <a:t>ขึ้นอยู่กับความรุนแรงและสาเหตุ แต่สามารถตั้งครรภ์ต่อได้ </a:t>
            </a:r>
          </a:p>
          <a:p>
            <a:r>
              <a:rPr lang="th-TH" sz="3600" dirty="0">
                <a:latin typeface="TH Sarabun New" pitchFamily="34" charset="-34"/>
              </a:rPr>
              <a:t>หากเคยเกิดขึ้นในครรภ์แรกแล้ว มีโอกาสหรือแนวโน้มที่จะเกิดซ้ำในการตั้งครรภ์ครั้งต่อไป</a:t>
            </a:r>
            <a:endParaRPr lang="en-US" sz="3600" dirty="0">
              <a:latin typeface="TH Sarabun New" pitchFamily="34" charset="-34"/>
            </a:endParaRPr>
          </a:p>
          <a:p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1299075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45036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095472" y="42860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+mn-lt"/>
                <a:cs typeface="TH Sarabun New" pitchFamily="34" charset="-34"/>
              </a:rPr>
              <a:t>Vasa</a:t>
            </a:r>
            <a:r>
              <a:rPr lang="en-US" dirty="0">
                <a:latin typeface="+mn-lt"/>
                <a:cs typeface="TH Sarabun New" pitchFamily="34" charset="-34"/>
              </a:rPr>
              <a:t> </a:t>
            </a:r>
            <a:r>
              <a:rPr lang="en-US" dirty="0" err="1">
                <a:latin typeface="+mn-lt"/>
                <a:cs typeface="TH Sarabun New" pitchFamily="34" charset="-34"/>
              </a:rPr>
              <a:t>previa</a:t>
            </a:r>
            <a:endParaRPr lang="th-TH" dirty="0">
              <a:latin typeface="+mn-lt"/>
              <a:cs typeface="TH Sarabun New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66910" y="1643051"/>
            <a:ext cx="8001056" cy="4114815"/>
          </a:xfrm>
        </p:spPr>
        <p:txBody>
          <a:bodyPr>
            <a:normAutofit/>
          </a:bodyPr>
          <a:lstStyle/>
          <a:p>
            <a:r>
              <a:rPr lang="th-TH" sz="2800" dirty="0"/>
              <a:t>ภาวะที่เส้นเลือดของสายสะดือ หรือของรก ทอดอยู่บน </a:t>
            </a:r>
            <a:r>
              <a:rPr lang="en-US" sz="2800" dirty="0"/>
              <a:t>fetal membrane</a:t>
            </a:r>
            <a:r>
              <a:rPr lang="th-TH" sz="2800" dirty="0"/>
              <a:t> ผ่าน </a:t>
            </a:r>
            <a:r>
              <a:rPr lang="en-US" sz="2800" dirty="0"/>
              <a:t>Internal </a:t>
            </a:r>
            <a:r>
              <a:rPr lang="en-US" sz="2800" dirty="0" err="1"/>
              <a:t>os</a:t>
            </a:r>
            <a:r>
              <a:rPr lang="th-TH" sz="2800" dirty="0"/>
              <a:t> และอยู่ต่ำกว่าส่วนนำของทารก ทำให้ง่ายต่อการถูกกด และเมื่อมีภาวะถุงน้ำคร่ำแตกจะก่อให้เกิดการแตกหรือฉีกขาดของเส้นเลือดนี้ เกิดมีเลือดไหลออกทางช่องคลอด</a:t>
            </a:r>
            <a:endParaRPr lang="en-US" sz="2800" dirty="0"/>
          </a:p>
          <a:p>
            <a:r>
              <a:rPr lang="th-TH" sz="2800" u="sng" dirty="0"/>
              <a:t>เลือดที่ออกมาเป็นเลือดของทารกในครรภ์</a:t>
            </a:r>
            <a:r>
              <a:rPr lang="th-TH" sz="2800" dirty="0"/>
              <a:t> ก่อให้เกิด </a:t>
            </a:r>
            <a:r>
              <a:rPr lang="en-US" sz="2800" dirty="0"/>
              <a:t>fetal distress</a:t>
            </a:r>
            <a:r>
              <a:rPr lang="en-US" sz="2800" i="1" dirty="0"/>
              <a:t> </a:t>
            </a:r>
            <a:r>
              <a:rPr lang="th-TH" sz="2800" dirty="0"/>
              <a:t>มีโอกาสทารกเสียชีวิต</a:t>
            </a:r>
          </a:p>
        </p:txBody>
      </p:sp>
    </p:spTree>
    <p:extLst>
      <p:ext uri="{BB962C8B-B14F-4D97-AF65-F5344CB8AC3E}">
        <p14:creationId xmlns:p14="http://schemas.microsoft.com/office/powerpoint/2010/main" val="4190165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placenta_03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830" r="17925" b="3342"/>
          <a:stretch/>
        </p:blipFill>
        <p:spPr>
          <a:xfrm>
            <a:off x="1285413" y="929534"/>
            <a:ext cx="5072098" cy="463999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รูปภาพ 5" descr="jpg_placental_velamentous_insertion_11_3b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4208" y="3249530"/>
            <a:ext cx="3048000" cy="226466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8037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H Sarabun New" pitchFamily="34" charset="-34"/>
              </a:rPr>
              <a:t>Complication</a:t>
            </a:r>
            <a:endParaRPr lang="th-TH" dirty="0">
              <a:cs typeface="TH Sarabun New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136073" y="1500174"/>
            <a:ext cx="8821549" cy="4800600"/>
          </a:xfrm>
        </p:spPr>
        <p:txBody>
          <a:bodyPr>
            <a:normAutofit/>
          </a:bodyPr>
          <a:lstStyle/>
          <a:p>
            <a:r>
              <a:rPr lang="en-US" sz="3200" dirty="0"/>
              <a:t>Fetal complication</a:t>
            </a:r>
            <a:endParaRPr lang="th-TH" sz="3200" dirty="0"/>
          </a:p>
          <a:p>
            <a:pPr lvl="1"/>
            <a:r>
              <a:rPr lang="th-TH" sz="2800" dirty="0">
                <a:latin typeface="TH Sarabun New" pitchFamily="34" charset="-34"/>
              </a:rPr>
              <a:t>ในรายที่เสียเลือดมากกว่า </a:t>
            </a:r>
            <a:r>
              <a:rPr lang="en-US" sz="2800" dirty="0">
                <a:latin typeface="TH Sarabun New" pitchFamily="34" charset="-34"/>
              </a:rPr>
              <a:t>100 ml </a:t>
            </a:r>
            <a:r>
              <a:rPr lang="th-TH" sz="2800" dirty="0">
                <a:latin typeface="TH Sarabun New" pitchFamily="34" charset="-34"/>
              </a:rPr>
              <a:t>มีความเสี่ยงสูงที่ทารกจะเสียชีวิต</a:t>
            </a:r>
          </a:p>
          <a:p>
            <a:pPr lvl="1"/>
            <a:r>
              <a:rPr lang="th-TH" sz="2800" dirty="0">
                <a:latin typeface="TH Sarabun New" pitchFamily="34" charset="-34"/>
              </a:rPr>
              <a:t>หัวใจเต้นผิดปกติ</a:t>
            </a:r>
          </a:p>
          <a:p>
            <a:r>
              <a:rPr lang="en-US" sz="3200" dirty="0"/>
              <a:t>Maternal complication</a:t>
            </a:r>
            <a:endParaRPr lang="th-TH" sz="3200" dirty="0"/>
          </a:p>
          <a:p>
            <a:pPr lvl="1"/>
            <a:r>
              <a:rPr lang="th-TH" sz="2800" dirty="0">
                <a:latin typeface="TH Sarabun New" pitchFamily="34" charset="-34"/>
              </a:rPr>
              <a:t>ในรายที่มีการเสียเลือดเป็นเวลานาน แม้จะเสียทีละน้อย แต่ก็เสี่ยงต่อภาวะ </a:t>
            </a:r>
            <a:r>
              <a:rPr lang="en-US" sz="2800" dirty="0">
                <a:latin typeface="TH Sarabun New" pitchFamily="34" charset="-34"/>
              </a:rPr>
              <a:t>shock </a:t>
            </a:r>
            <a:r>
              <a:rPr lang="th-TH" sz="2800" dirty="0">
                <a:latin typeface="TH Sarabun New" pitchFamily="34" charset="-34"/>
              </a:rPr>
              <a:t>ได้ โดยมารดาจะมีอาการ ซีด อ่อนเพลีย และความดันโลหิตลดลง</a:t>
            </a:r>
          </a:p>
        </p:txBody>
      </p:sp>
    </p:spTree>
    <p:extLst>
      <p:ext uri="{BB962C8B-B14F-4D97-AF65-F5344CB8AC3E}">
        <p14:creationId xmlns:p14="http://schemas.microsoft.com/office/powerpoint/2010/main" val="4105138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cs typeface="TH Sarabun New" pitchFamily="34" charset="-34"/>
              </a:rPr>
              <a:t>Incidence</a:t>
            </a:r>
            <a:endParaRPr lang="th-TH" dirty="0">
              <a:cs typeface="TH Sarabun New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1:5,200 </a:t>
            </a:r>
            <a:r>
              <a:rPr lang="th-TH" sz="4000" dirty="0"/>
              <a:t>ของประชากร </a:t>
            </a:r>
          </a:p>
          <a:p>
            <a:r>
              <a:rPr lang="th-TH" sz="4000" dirty="0"/>
              <a:t>มีความเสี่ยงสูงขึ้นเมื่อตั้งครรภ์แฝด หรือรายที่ตั้งครรภ์จากวิธี </a:t>
            </a:r>
            <a:r>
              <a:rPr lang="en-US" sz="4000" dirty="0"/>
              <a:t>in vitro fertilization</a:t>
            </a:r>
          </a:p>
          <a:p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710317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24100" y="285728"/>
            <a:ext cx="7498080" cy="1143000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cs typeface="TH Sarabun New" pitchFamily="34" charset="-34"/>
              </a:rPr>
              <a:t>Diagnosis</a:t>
            </a:r>
            <a:endParaRPr lang="th-TH" dirty="0">
              <a:cs typeface="TH Sarabun New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809720" y="1571588"/>
            <a:ext cx="8229600" cy="4025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/>
              <a:t>1.</a:t>
            </a:r>
            <a:r>
              <a:rPr lang="th-TH" sz="3200" dirty="0"/>
              <a:t>วินิจฉัยจากอาการทางคลินิก</a:t>
            </a:r>
          </a:p>
          <a:p>
            <a:pPr>
              <a:buNone/>
            </a:pPr>
            <a:r>
              <a:rPr lang="en-US" sz="3200" dirty="0"/>
              <a:t>	1.1 </a:t>
            </a:r>
            <a:r>
              <a:rPr lang="th-TH" sz="3200" dirty="0"/>
              <a:t>ขณะ </a:t>
            </a:r>
            <a:r>
              <a:rPr lang="en-US" sz="3200" dirty="0"/>
              <a:t>membrane intact</a:t>
            </a:r>
          </a:p>
          <a:p>
            <a:pPr>
              <a:buNone/>
            </a:pPr>
            <a:r>
              <a:rPr lang="en-US" sz="3200" dirty="0"/>
              <a:t>		- PV</a:t>
            </a:r>
          </a:p>
          <a:p>
            <a:pPr>
              <a:buNone/>
            </a:pPr>
            <a:r>
              <a:rPr lang="en-US" sz="3200" dirty="0"/>
              <a:t>		- </a:t>
            </a:r>
            <a:r>
              <a:rPr lang="en-US" sz="3200" dirty="0" err="1"/>
              <a:t>Transvaginal</a:t>
            </a:r>
            <a:r>
              <a:rPr lang="en-US" sz="3200" dirty="0"/>
              <a:t> ultrasound</a:t>
            </a:r>
          </a:p>
          <a:p>
            <a:pPr>
              <a:buNone/>
            </a:pPr>
            <a:r>
              <a:rPr lang="en-US" sz="3200" dirty="0"/>
              <a:t>		- FHS monitoring</a:t>
            </a:r>
          </a:p>
          <a:p>
            <a:pPr>
              <a:buNone/>
            </a:pPr>
            <a:r>
              <a:rPr lang="en-US" sz="3200" b="1" dirty="0">
                <a:latin typeface="TH Sarabun New" pitchFamily="34" charset="-34"/>
                <a:cs typeface="TH Sarabun New" pitchFamily="34" charset="-34"/>
              </a:rPr>
              <a:t>	</a:t>
            </a:r>
            <a:endParaRPr lang="en-US" sz="3200" dirty="0">
              <a:latin typeface="TH Sarabun New" pitchFamily="34" charset="-34"/>
              <a:cs typeface="TH Sarabun New" pitchFamily="34" charset="-34"/>
            </a:endParaRPr>
          </a:p>
          <a:p>
            <a:endParaRPr lang="th-TH" sz="3200" dirty="0"/>
          </a:p>
        </p:txBody>
      </p:sp>
      <p:pic>
        <p:nvPicPr>
          <p:cNvPr id="4" name="รูปภาพ 3" descr="XVP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6420" y="2528016"/>
            <a:ext cx="3302900" cy="252928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4468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H Sarabun New" pitchFamily="34" charset="-34"/>
              </a:rPr>
              <a:t>Diagnosis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96637" y="1878831"/>
            <a:ext cx="10131425" cy="36491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/>
              <a:t>1.2 </a:t>
            </a:r>
            <a:r>
              <a:rPr lang="th-TH" sz="3200" dirty="0"/>
              <a:t>หลัง</a:t>
            </a:r>
            <a:r>
              <a:rPr lang="en-US" sz="3200" dirty="0"/>
              <a:t> Membrane rupture</a:t>
            </a:r>
          </a:p>
          <a:p>
            <a:pPr>
              <a:buNone/>
            </a:pPr>
            <a:r>
              <a:rPr lang="en-US" sz="5400" dirty="0"/>
              <a:t>	</a:t>
            </a:r>
            <a:r>
              <a:rPr lang="en-US" sz="3200" dirty="0"/>
              <a:t>- </a:t>
            </a:r>
            <a:r>
              <a:rPr lang="th-TH" sz="3200" dirty="0"/>
              <a:t>มีเลือดออกทางช่องคลอดตามหลังหรือพร้อมๆ กับการแตกของถุงน้ำคร่ำ </a:t>
            </a:r>
            <a:endParaRPr lang="en-US" sz="3200" dirty="0"/>
          </a:p>
          <a:p>
            <a:pPr>
              <a:buNone/>
            </a:pPr>
            <a:r>
              <a:rPr lang="en-US" sz="3200" dirty="0"/>
              <a:t>	  </a:t>
            </a:r>
            <a:r>
              <a:rPr lang="en-US" sz="3200" b="1" dirty="0">
                <a:solidFill>
                  <a:srgbClr val="FF0000"/>
                </a:solidFill>
              </a:rPr>
              <a:t>(* </a:t>
            </a:r>
            <a:r>
              <a:rPr lang="th-TH" sz="3200" b="1" dirty="0">
                <a:solidFill>
                  <a:srgbClr val="FF0000"/>
                </a:solidFill>
              </a:rPr>
              <a:t>ห้ามทำการเจาะถุงน้ำคร่ำ (</a:t>
            </a:r>
            <a:r>
              <a:rPr lang="en-US" sz="3200" b="1" dirty="0" err="1">
                <a:solidFill>
                  <a:srgbClr val="FF0000"/>
                </a:solidFill>
              </a:rPr>
              <a:t>amniotomy</a:t>
            </a:r>
            <a:r>
              <a:rPr lang="en-US" sz="3200" b="1" dirty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r>
              <a:rPr lang="en-US" sz="3200" dirty="0"/>
              <a:t>	- </a:t>
            </a:r>
            <a:r>
              <a:rPr lang="th-TH" sz="3200" dirty="0"/>
              <a:t>ทารกมีภาวะ </a:t>
            </a:r>
            <a:r>
              <a:rPr lang="en-US" sz="3200" dirty="0"/>
              <a:t>fetal distress </a:t>
            </a:r>
            <a:r>
              <a:rPr lang="th-TH" sz="3200" dirty="0"/>
              <a:t>หรือทารกเสียชีวิตอย่างฉับพลัน</a:t>
            </a:r>
            <a:endParaRPr lang="en-US" sz="5400" dirty="0"/>
          </a:p>
          <a:p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4187033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565564" y="1428736"/>
            <a:ext cx="9047018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latin typeface="TH Sarabun New" pitchFamily="34" charset="-34"/>
              </a:rPr>
              <a:t>2. </a:t>
            </a:r>
            <a:r>
              <a:rPr lang="th-TH" sz="2800" dirty="0">
                <a:latin typeface="TH Sarabun New" pitchFamily="34" charset="-34"/>
              </a:rPr>
              <a:t>วินิจฉัยจากการตรวจเลือดที่ออกทางช่องคลอดว่าเป็นเลือดของทารกหรือไม่</a:t>
            </a:r>
          </a:p>
          <a:p>
            <a:pPr lvl="1"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APT test </a:t>
            </a:r>
            <a:endParaRPr lang="th-TH" sz="3600" dirty="0">
              <a:solidFill>
                <a:srgbClr val="0070C0"/>
              </a:solidFill>
            </a:endParaRPr>
          </a:p>
          <a:p>
            <a:pPr lvl="1"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acid elution test / </a:t>
            </a:r>
            <a:r>
              <a:rPr lang="en-US" sz="3600" dirty="0" err="1">
                <a:solidFill>
                  <a:srgbClr val="0070C0"/>
                </a:solidFill>
              </a:rPr>
              <a:t>Kleihauer-Betke</a:t>
            </a:r>
            <a:r>
              <a:rPr lang="en-US" sz="3600" dirty="0">
                <a:solidFill>
                  <a:srgbClr val="0070C0"/>
                </a:solidFill>
              </a:rPr>
              <a:t> test RBC</a:t>
            </a:r>
          </a:p>
          <a:p>
            <a:pPr lvl="1"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 Wright stain </a:t>
            </a:r>
          </a:p>
          <a:p>
            <a:pPr>
              <a:buNone/>
            </a:pPr>
            <a:r>
              <a:rPr lang="en-US" sz="2800" dirty="0"/>
              <a:t>3. </a:t>
            </a:r>
            <a:r>
              <a:rPr lang="th-TH" sz="2800" dirty="0"/>
              <a:t>วินิจฉัยแบบ </a:t>
            </a:r>
            <a:r>
              <a:rPr lang="en-US" sz="2800" dirty="0"/>
              <a:t>retrospective </a:t>
            </a:r>
            <a:r>
              <a:rPr lang="th-TH" sz="2800" dirty="0"/>
              <a:t>โดยการตรวจดูรกและถุงน้ำคร่ำหลังการคลอดเสร็จสิ้น</a:t>
            </a:r>
          </a:p>
          <a:p>
            <a:pPr>
              <a:buNone/>
            </a:pPr>
            <a:r>
              <a:rPr lang="th-TH" sz="2800" dirty="0"/>
              <a:t>	</a:t>
            </a:r>
            <a:r>
              <a:rPr lang="en-US" sz="2800" dirty="0"/>
              <a:t>- </a:t>
            </a:r>
            <a:r>
              <a:rPr lang="th-TH" sz="2800" dirty="0"/>
              <a:t>การตรวจรกหลังคลอดจะพบรอยฉีกขาดของเส้นเลือดที่ทอดอยู่บนเยื่อหุ้มทารก </a:t>
            </a:r>
            <a:endParaRPr lang="en-US" sz="2800" dirty="0"/>
          </a:p>
          <a:p>
            <a:pPr>
              <a:buNone/>
            </a:pPr>
            <a:endParaRPr lang="en-US" sz="2800" b="1" dirty="0">
              <a:latin typeface="TH Sarabun New" pitchFamily="34" charset="-34"/>
              <a:cs typeface="TH Sarabun New" pitchFamily="34" charset="-34"/>
            </a:endParaRPr>
          </a:p>
          <a:p>
            <a:endParaRPr lang="th-TH" sz="2800" dirty="0"/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2381224" y="357166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>
                <a:cs typeface="TH Sarabun New" pitchFamily="34" charset="-34"/>
              </a:rPr>
              <a:t>Diagnosis</a:t>
            </a:r>
            <a:endParaRPr lang="th-TH" sz="43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H Sarabun New" pitchFamily="34" charset="-34"/>
              <a:ea typeface="+mj-ea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8263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latin typeface="+mn-lt"/>
                <a:cs typeface="TH Sarabun New" pitchFamily="34" charset="-34"/>
              </a:rPr>
              <a:t>Differential diagnosis </a:t>
            </a:r>
            <a:endParaRPr lang="th-TH" dirty="0">
              <a:latin typeface="+mn-lt"/>
              <a:cs typeface="TH Sarabun New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85800" y="1643303"/>
            <a:ext cx="10131425" cy="3649133"/>
          </a:xfrm>
        </p:spPr>
        <p:txBody>
          <a:bodyPr>
            <a:normAutofit/>
          </a:bodyPr>
          <a:lstStyle/>
          <a:p>
            <a:pPr lvl="0"/>
            <a:r>
              <a:rPr lang="en-US" sz="4000" dirty="0">
                <a:cs typeface="TH Sarabun New" pitchFamily="34" charset="-34"/>
              </a:rPr>
              <a:t>Umbilical cord prolapsed</a:t>
            </a:r>
          </a:p>
          <a:p>
            <a:pPr lvl="0"/>
            <a:r>
              <a:rPr lang="en-US" sz="4000" dirty="0">
                <a:cs typeface="TH Sarabun New" pitchFamily="34" charset="-34"/>
              </a:rPr>
              <a:t>Placenta </a:t>
            </a:r>
            <a:r>
              <a:rPr lang="en-US" sz="4000" dirty="0" err="1">
                <a:cs typeface="TH Sarabun New" pitchFamily="34" charset="-34"/>
              </a:rPr>
              <a:t>previa</a:t>
            </a:r>
            <a:endParaRPr lang="en-US" sz="4000" dirty="0">
              <a:cs typeface="TH Sarabun New" pitchFamily="34" charset="-34"/>
            </a:endParaRPr>
          </a:p>
          <a:p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2055445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9</TotalTime>
  <Words>290</Words>
  <Application>Microsoft Office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Angsana New</vt:lpstr>
      <vt:lpstr>Arial</vt:lpstr>
      <vt:lpstr>Calibri</vt:lpstr>
      <vt:lpstr>Calibri Light</vt:lpstr>
      <vt:lpstr>Cordia New</vt:lpstr>
      <vt:lpstr>TH Sarabun New</vt:lpstr>
      <vt:lpstr>Celestial</vt:lpstr>
      <vt:lpstr>Ruptured Vasa Previa</vt:lpstr>
      <vt:lpstr>Vasa previa</vt:lpstr>
      <vt:lpstr>PowerPoint Presentation</vt:lpstr>
      <vt:lpstr>Complication</vt:lpstr>
      <vt:lpstr>Incidence</vt:lpstr>
      <vt:lpstr>Diagnosis</vt:lpstr>
      <vt:lpstr>Diagnosis</vt:lpstr>
      <vt:lpstr>PowerPoint Presentation</vt:lpstr>
      <vt:lpstr>Differential diagnosis </vt:lpstr>
      <vt:lpstr>Management</vt:lpstr>
      <vt:lpstr>Prognosis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Ruptured Vasa Previa</dc:title>
  <dc:creator>Pawin PPP</dc:creator>
  <cp:lastModifiedBy>Pawin PPP</cp:lastModifiedBy>
  <cp:revision>1</cp:revision>
  <dcterms:created xsi:type="dcterms:W3CDTF">2016-10-28T04:47:34Z</dcterms:created>
  <dcterms:modified xsi:type="dcterms:W3CDTF">2016-10-28T04:56:57Z</dcterms:modified>
</cp:coreProperties>
</file>