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9" name="Rectangle 27"/>
          <p:cNvSpPr>
            <a:spLocks noChangeArrowheads="1"/>
          </p:cNvSpPr>
          <p:nvPr/>
        </p:nvSpPr>
        <p:spPr bwMode="ltGray">
          <a:xfrm>
            <a:off x="0" y="6564313"/>
            <a:ext cx="12192000" cy="30480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2353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235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3338" name="Picture 26" descr="br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4343401"/>
            <a:ext cx="10871200" cy="669925"/>
          </a:xfrm>
        </p:spPr>
        <p:txBody>
          <a:bodyPr/>
          <a:lstStyle>
            <a:lvl1pPr>
              <a:defRPr sz="44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5410200"/>
            <a:ext cx="8534400" cy="609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quarter" idx="2"/>
          </p:nvPr>
        </p:nvSpPr>
        <p:spPr>
          <a:xfrm>
            <a:off x="609600" y="6553200"/>
            <a:ext cx="2844800" cy="152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2184E1-94FA-4490-9334-980FD175780A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553200"/>
            <a:ext cx="3860800" cy="152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553200"/>
            <a:ext cx="2844800" cy="1524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A95D6D7E-CEA1-4915-BF57-B63D06321BEE}" type="slidenum">
              <a:rPr lang="en-US" smtClean="0"/>
              <a:t>‹#›</a:t>
            </a:fld>
            <a:endParaRPr lang="en-US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white">
          <a:xfrm>
            <a:off x="406401" y="228601"/>
            <a:ext cx="11945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800" b="1">
                <a:solidFill>
                  <a:schemeClr val="bg2"/>
                </a:solidFill>
                <a:latin typeface="Lucida Sans Unicode" panose="020B0602030504020204" pitchFamily="34" charset="0"/>
                <a:ea typeface="굴림" pitchFamily="50" charset="-127"/>
              </a:rPr>
              <a:t>LOGO</a:t>
            </a:r>
            <a:endParaRPr lang="en-US" altLang="en-US" sz="2800" b="1">
              <a:solidFill>
                <a:schemeClr val="bg2"/>
              </a:solidFill>
              <a:latin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2184E1-94FA-4490-9334-980FD175780A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D6D7E-CEA1-4915-BF57-B63D0632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0"/>
            <a:ext cx="27432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026400" cy="6019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2184E1-94FA-4490-9334-980FD175780A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D6D7E-CEA1-4915-BF57-B63D0632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63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BB2184E1-94FA-4490-9334-980FD175780A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24800" y="6400800"/>
            <a:ext cx="38608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6400800"/>
            <a:ext cx="2844800" cy="304800"/>
          </a:xfrm>
        </p:spPr>
        <p:txBody>
          <a:bodyPr/>
          <a:lstStyle>
            <a:lvl1pPr>
              <a:defRPr/>
            </a:lvl1pPr>
          </a:lstStyle>
          <a:p>
            <a:fld id="{A95D6D7E-CEA1-4915-BF57-B63D0632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2184E1-94FA-4490-9334-980FD175780A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D6D7E-CEA1-4915-BF57-B63D0632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4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2184E1-94FA-4490-9334-980FD175780A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D6D7E-CEA1-4915-BF57-B63D0632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0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2184E1-94FA-4490-9334-980FD175780A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D6D7E-CEA1-4915-BF57-B63D0632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2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2184E1-94FA-4490-9334-980FD175780A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D6D7E-CEA1-4915-BF57-B63D0632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9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2184E1-94FA-4490-9334-980FD175780A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D6D7E-CEA1-4915-BF57-B63D0632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5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2184E1-94FA-4490-9334-980FD175780A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D6D7E-CEA1-4915-BF57-B63D0632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4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2184E1-94FA-4490-9334-980FD175780A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D6D7E-CEA1-4915-BF57-B63D0632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0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2184E1-94FA-4490-9334-980FD175780A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D6D7E-CEA1-4915-BF57-B63D0632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6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26" descr="brown_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304800"/>
            <a:ext cx="1097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BB2184E1-94FA-4490-9334-980FD175780A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4800" y="6400800"/>
            <a:ext cx="386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anose="020B0602030504020204" pitchFamily="34" charset="0"/>
                <a:ea typeface="굴림" pitchFamily="50" charset="-127"/>
              </a:defRPr>
            </a:lvl1pPr>
          </a:lstStyle>
          <a:p>
            <a:endParaRPr lang="en-US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68800" y="64008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95D6D7E-CEA1-4915-BF57-B63D06321BEE}" type="slidenum">
              <a:rPr lang="en-US" smtClean="0"/>
              <a:t>‹#›</a:t>
            </a:fld>
            <a:endParaRPr lang="en-US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ltGray">
          <a:xfrm>
            <a:off x="0" y="9144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2353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235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5146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Placenta abruption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Facilitator: Pawin Puapornpong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1874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49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 on: clinical condition, GA, amount of associated hemorrhage</a:t>
            </a:r>
          </a:p>
          <a:p>
            <a:r>
              <a:rPr lang="en-US" dirty="0"/>
              <a:t>Maternal </a:t>
            </a:r>
            <a:r>
              <a:rPr lang="en-US" dirty="0" err="1"/>
              <a:t>resuscitaion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Fluid resuscitation: NSS, RLS</a:t>
            </a:r>
          </a:p>
          <a:p>
            <a:pPr lvl="1"/>
            <a:r>
              <a:rPr lang="en-US" dirty="0"/>
              <a:t>Blood transfusion</a:t>
            </a:r>
          </a:p>
          <a:p>
            <a:pPr lvl="1"/>
            <a:r>
              <a:rPr lang="en-US" dirty="0"/>
              <a:t>Correct electrolyte</a:t>
            </a:r>
          </a:p>
          <a:p>
            <a:pPr lvl="1"/>
            <a:r>
              <a:rPr lang="en-US" dirty="0"/>
              <a:t>Oxygen support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965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Intake/Output</a:t>
            </a:r>
          </a:p>
          <a:p>
            <a:r>
              <a:rPr lang="en-US" dirty="0"/>
              <a:t>Investigation- for clinical assessment and detect complication</a:t>
            </a:r>
          </a:p>
          <a:p>
            <a:pPr lvl="1"/>
            <a:r>
              <a:rPr lang="en-US" dirty="0"/>
              <a:t>CBC, BUN, Electrolyte, PT, PTT, Clotting time, fibrinogen, FDP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0222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Fetal assessment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Alive fetus without compromise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Continuous fetal heart rate monitoring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Vaginal delivery </a:t>
            </a:r>
          </a:p>
          <a:p>
            <a:pPr lvl="3">
              <a:buFont typeface="Arial" charset="0"/>
              <a:buChar char="•"/>
            </a:pPr>
            <a:r>
              <a:rPr lang="en-US" dirty="0" err="1"/>
              <a:t>Amniotomy</a:t>
            </a:r>
            <a:r>
              <a:rPr lang="en-US" dirty="0"/>
              <a:t> can be performed if no contraindication</a:t>
            </a:r>
          </a:p>
          <a:p>
            <a:pPr lvl="3">
              <a:buFont typeface="Arial" charset="0"/>
              <a:buChar char="•"/>
            </a:pPr>
            <a:r>
              <a:rPr lang="en-US" dirty="0"/>
              <a:t>Oxytocin can be given if hypotonic uterine contraction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Cesarean delivery</a:t>
            </a:r>
          </a:p>
          <a:p>
            <a:pPr lvl="3">
              <a:buFont typeface="Arial" charset="0"/>
              <a:buChar char="•"/>
            </a:pPr>
            <a:r>
              <a:rPr lang="en-US" dirty="0"/>
              <a:t>No cervical dilatation or expected time to delivery more than 12-18 hours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Delaying delivery</a:t>
            </a:r>
          </a:p>
          <a:p>
            <a:pPr lvl="3">
              <a:buFont typeface="Arial" charset="0"/>
              <a:buChar char="•"/>
            </a:pPr>
            <a:r>
              <a:rPr lang="en-US" dirty="0"/>
              <a:t>Closed observation in GA&lt;34 weeks, mind abruption, no fetal distress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0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11718"/>
            <a:ext cx="8229600" cy="4525963"/>
          </a:xfrm>
        </p:spPr>
        <p:txBody>
          <a:bodyPr/>
          <a:lstStyle/>
          <a:p>
            <a:r>
              <a:rPr lang="en-US" dirty="0"/>
              <a:t>Fetal assessment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Alive fetus with compromise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Cesarean delivery: within 20 minutes (the </a:t>
            </a:r>
            <a:r>
              <a:rPr lang="en-US" dirty="0" err="1"/>
              <a:t>speedis</a:t>
            </a:r>
            <a:r>
              <a:rPr lang="en-US" dirty="0"/>
              <a:t> important factor in perinatal outcomes)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Death fetus</a:t>
            </a:r>
          </a:p>
          <a:p>
            <a:pPr lvl="2">
              <a:buFont typeface="Arial" charset="0"/>
              <a:buChar char="•"/>
            </a:pPr>
            <a:r>
              <a:rPr lang="en-US" dirty="0"/>
              <a:t>Vaginal delivery </a:t>
            </a:r>
          </a:p>
          <a:p>
            <a:pPr lvl="3">
              <a:buFont typeface="Arial" charset="0"/>
              <a:buChar char="•"/>
            </a:pPr>
            <a:r>
              <a:rPr lang="en-US" dirty="0"/>
              <a:t>Not preferable in hemorrhage that cannot be managed by vigorous blood replacement, term fetus with a transverse lie, prior high risk </a:t>
            </a:r>
            <a:r>
              <a:rPr lang="en-US" dirty="0" err="1"/>
              <a:t>hysterotomy</a:t>
            </a:r>
            <a:r>
              <a:rPr lang="en-US" dirty="0"/>
              <a:t> incision</a:t>
            </a:r>
          </a:p>
        </p:txBody>
      </p:sp>
    </p:spTree>
    <p:extLst>
      <p:ext uri="{BB962C8B-B14F-4D97-AF65-F5344CB8AC3E}">
        <p14:creationId xmlns:p14="http://schemas.microsoft.com/office/powerpoint/2010/main" val="1952302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Maternal complication</a:t>
            </a:r>
          </a:p>
          <a:p>
            <a:pPr lvl="1"/>
            <a:r>
              <a:rPr lang="en-US" dirty="0" err="1"/>
              <a:t>Hypovolemic</a:t>
            </a:r>
            <a:r>
              <a:rPr lang="en-US" dirty="0"/>
              <a:t> shock</a:t>
            </a:r>
          </a:p>
          <a:p>
            <a:pPr lvl="1"/>
            <a:r>
              <a:rPr lang="en-US" dirty="0"/>
              <a:t>Consumptive </a:t>
            </a:r>
            <a:r>
              <a:rPr lang="en-US" dirty="0" err="1"/>
              <a:t>coagulopathy</a:t>
            </a:r>
            <a:endParaRPr lang="en-US" dirty="0"/>
          </a:p>
          <a:p>
            <a:pPr lvl="1"/>
            <a:r>
              <a:rPr lang="en-US" dirty="0"/>
              <a:t>Acute kidney injury</a:t>
            </a:r>
          </a:p>
          <a:p>
            <a:pPr lvl="1"/>
            <a:r>
              <a:rPr lang="en-US" dirty="0" err="1"/>
              <a:t>Uteroplacental</a:t>
            </a:r>
            <a:r>
              <a:rPr lang="en-US" dirty="0"/>
              <a:t> apoplexy</a:t>
            </a:r>
          </a:p>
          <a:p>
            <a:pPr lvl="1"/>
            <a:r>
              <a:rPr lang="en-US" dirty="0"/>
              <a:t>Postpartum hemorrhage</a:t>
            </a:r>
          </a:p>
          <a:p>
            <a:pPr lvl="1"/>
            <a:r>
              <a:rPr lang="en-US" dirty="0"/>
              <a:t>Acute pituitary necrosis (Sheehan’s syndrome)</a:t>
            </a:r>
          </a:p>
        </p:txBody>
      </p:sp>
    </p:spTree>
    <p:extLst>
      <p:ext uri="{BB962C8B-B14F-4D97-AF65-F5344CB8AC3E}">
        <p14:creationId xmlns:p14="http://schemas.microsoft.com/office/powerpoint/2010/main" val="1621560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Fetal complication</a:t>
            </a:r>
          </a:p>
          <a:p>
            <a:pPr lvl="1"/>
            <a:r>
              <a:rPr lang="en-US" dirty="0"/>
              <a:t>Prematurity</a:t>
            </a:r>
          </a:p>
          <a:p>
            <a:pPr lvl="1"/>
            <a:r>
              <a:rPr lang="en-US" dirty="0"/>
              <a:t>Asphyxia</a:t>
            </a:r>
          </a:p>
          <a:p>
            <a:pPr lvl="1"/>
            <a:r>
              <a:rPr lang="en-US" dirty="0"/>
              <a:t>Intrauterine fetal death</a:t>
            </a:r>
          </a:p>
          <a:p>
            <a:pPr lvl="1"/>
            <a:r>
              <a:rPr lang="en-US" dirty="0" err="1"/>
              <a:t>Perinatal</a:t>
            </a:r>
            <a:r>
              <a:rPr lang="en-US" dirty="0"/>
              <a:t> mortalities and disabilities: neurologic deficit, cerebral palsy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1611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1874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9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8710" y="2714620"/>
            <a:ext cx="522905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/>
              <a:t>Abruptio</a:t>
            </a:r>
            <a:r>
              <a:rPr lang="en-US" sz="5400" dirty="0"/>
              <a:t> Placenta</a:t>
            </a:r>
          </a:p>
          <a:p>
            <a:pPr algn="ctr"/>
            <a:endParaRPr lang="th-TH" sz="5400" dirty="0"/>
          </a:p>
        </p:txBody>
      </p:sp>
    </p:spTree>
    <p:extLst>
      <p:ext uri="{BB962C8B-B14F-4D97-AF65-F5344CB8AC3E}">
        <p14:creationId xmlns:p14="http://schemas.microsoft.com/office/powerpoint/2010/main" val="4001138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Abruptio</a:t>
            </a:r>
            <a:r>
              <a:rPr lang="en-US" dirty="0"/>
              <a:t> Placenta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h-TH" dirty="0"/>
              <a:t> ภาวะที่มีการลอกตัวของรกที่กำตำแหน่งปกติ ก่อนทารกจะคลอด มีได้ทั้ง </a:t>
            </a:r>
            <a:r>
              <a:rPr lang="en-US" dirty="0"/>
              <a:t>partial </a:t>
            </a:r>
            <a:r>
              <a:rPr lang="th-TH" dirty="0"/>
              <a:t>หรือ </a:t>
            </a:r>
            <a:r>
              <a:rPr lang="en-US" dirty="0"/>
              <a:t>complete</a:t>
            </a:r>
          </a:p>
          <a:p>
            <a:pPr>
              <a:buFont typeface="Wingdings" pitchFamily="2" charset="2"/>
              <a:buChar char="Ø"/>
            </a:pPr>
            <a:r>
              <a:rPr lang="th-TH" dirty="0"/>
              <a:t>ทารกมีโอกาสเสียชีวิตสูงขึ้น เสียชีวิตในครรภ์ </a:t>
            </a:r>
            <a:r>
              <a:rPr lang="en-US" dirty="0"/>
              <a:t>119 </a:t>
            </a:r>
            <a:r>
              <a:rPr lang="th-TH" dirty="0"/>
              <a:t>ต่อ </a:t>
            </a:r>
            <a:r>
              <a:rPr lang="en-US" dirty="0"/>
              <a:t>1,000 </a:t>
            </a:r>
            <a:r>
              <a:rPr lang="th-TH" dirty="0"/>
              <a:t>การคลอด</a:t>
            </a:r>
            <a:r>
              <a:rPr lang="en-US" dirty="0"/>
              <a:t>( </a:t>
            </a:r>
            <a:r>
              <a:rPr lang="th-TH" dirty="0"/>
              <a:t>ปกติ </a:t>
            </a:r>
            <a:r>
              <a:rPr lang="en-US" dirty="0"/>
              <a:t>8 </a:t>
            </a:r>
            <a:r>
              <a:rPr lang="th-TH" dirty="0"/>
              <a:t>ต่อ </a:t>
            </a:r>
            <a:r>
              <a:rPr lang="en-US" dirty="0"/>
              <a:t>1,000)</a:t>
            </a:r>
          </a:p>
          <a:p>
            <a:pPr>
              <a:buFont typeface="Wingdings" pitchFamily="2" charset="2"/>
              <a:buChar char="Ø"/>
            </a:pPr>
            <a:r>
              <a:rPr lang="th-TH" dirty="0"/>
              <a:t>ในรายที่รอดชีวิตมีภาวะทุพพลภาพสูงขึ้น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Incidence 1:200 </a:t>
            </a:r>
            <a:r>
              <a:rPr lang="th-TH" dirty="0"/>
              <a:t>การคลอดที่เกิดรกลอกตัวก่อนกำหนด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Incidence 1:500 </a:t>
            </a:r>
            <a:r>
              <a:rPr lang="th-TH" dirty="0"/>
              <a:t>การคลอดทีเกิดรกลอกตัวก่อนกำหนดที่รุนแรงจนทำให้ทารกเสียชีวิตในครรภ์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th-TH" dirty="0"/>
              <a:t>มักพบในอายุครรภ์ </a:t>
            </a:r>
            <a:r>
              <a:rPr lang="en-US" dirty="0"/>
              <a:t>36-37 </a:t>
            </a:r>
            <a:r>
              <a:rPr lang="th-TH" dirty="0"/>
              <a:t>สัปดาห์</a:t>
            </a:r>
          </a:p>
        </p:txBody>
      </p:sp>
    </p:spTree>
    <p:extLst>
      <p:ext uri="{BB962C8B-B14F-4D97-AF65-F5344CB8AC3E}">
        <p14:creationId xmlns:p14="http://schemas.microsoft.com/office/powerpoint/2010/main" val="67580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484785"/>
            <a:ext cx="8363272" cy="4641379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Hypertension : Gestational hypertension , </a:t>
            </a:r>
            <a:r>
              <a:rPr lang="en-US" dirty="0" err="1"/>
              <a:t>preecclamsia</a:t>
            </a:r>
            <a:r>
              <a:rPr lang="en-US" dirty="0"/>
              <a:t> ,chronic hypertension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Previous </a:t>
            </a:r>
            <a:r>
              <a:rPr lang="en-US" dirty="0" err="1"/>
              <a:t>abruptio</a:t>
            </a:r>
            <a:r>
              <a:rPr lang="en-US" dirty="0"/>
              <a:t> placenta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age&gt;40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Race</a:t>
            </a:r>
            <a:r>
              <a:rPr lang="th-TH" dirty="0"/>
              <a:t> </a:t>
            </a:r>
            <a:r>
              <a:rPr lang="en-US" dirty="0"/>
              <a:t>: African-</a:t>
            </a:r>
            <a:r>
              <a:rPr lang="en-US" dirty="0" err="1"/>
              <a:t>american,Caucasian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Family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Preterm premature rupture of membrane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Smoking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Substance: Cocaine  </a:t>
            </a:r>
          </a:p>
        </p:txBody>
      </p:sp>
    </p:spTree>
    <p:extLst>
      <p:ext uri="{BB962C8B-B14F-4D97-AF65-F5344CB8AC3E}">
        <p14:creationId xmlns:p14="http://schemas.microsoft.com/office/powerpoint/2010/main" val="313211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268761"/>
            <a:ext cx="8291264" cy="4857403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/>
              <a:t>9. </a:t>
            </a:r>
            <a:r>
              <a:rPr lang="en-US" dirty="0" err="1"/>
              <a:t>Thrombophilias</a:t>
            </a:r>
            <a:r>
              <a:rPr lang="en-US" dirty="0"/>
              <a:t> : factor V Leiden </a:t>
            </a:r>
            <a:r>
              <a:rPr lang="th-TH" dirty="0"/>
              <a:t>หรือ </a:t>
            </a:r>
            <a:r>
              <a:rPr lang="en-US" dirty="0" err="1"/>
              <a:t>prothrombin</a:t>
            </a:r>
            <a:r>
              <a:rPr lang="en-US" dirty="0"/>
              <a:t> gene mutation</a:t>
            </a:r>
          </a:p>
          <a:p>
            <a:pPr marL="514350" indent="-514350">
              <a:buNone/>
            </a:pPr>
            <a:r>
              <a:rPr lang="en-US" dirty="0"/>
              <a:t>10.Traumatic abruption</a:t>
            </a:r>
          </a:p>
          <a:p>
            <a:pPr marL="514350" indent="-514350">
              <a:buNone/>
            </a:pPr>
            <a:r>
              <a:rPr lang="en-US" dirty="0"/>
              <a:t>11.Leiomyoma : </a:t>
            </a:r>
            <a:r>
              <a:rPr lang="th-TH" dirty="0"/>
              <a:t>โดยเฉพาะใต้ตำ</a:t>
            </a:r>
            <a:r>
              <a:rPr lang="th-TH" dirty="0" err="1"/>
              <a:t>หน่งรก</a:t>
            </a:r>
            <a:r>
              <a:rPr lang="th-TH" dirty="0"/>
              <a:t>เกาะ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12.</a:t>
            </a:r>
            <a:r>
              <a:rPr lang="th-TH" dirty="0"/>
              <a:t>การลดขนาดฉับพลันของมดลูกขนาดใหญ่ </a:t>
            </a:r>
            <a:r>
              <a:rPr lang="en-US" dirty="0"/>
              <a:t>: </a:t>
            </a:r>
            <a:r>
              <a:rPr lang="en-US" dirty="0" err="1"/>
              <a:t>polyhydramnios</a:t>
            </a:r>
            <a:r>
              <a:rPr lang="en-US" dirty="0"/>
              <a:t> ,twins</a:t>
            </a:r>
          </a:p>
          <a:p>
            <a:pPr marL="514350" indent="-514350">
              <a:buNone/>
            </a:pPr>
            <a:r>
              <a:rPr lang="en-US" dirty="0"/>
              <a:t>13.Iatrogenic trauma : external cephalic version</a:t>
            </a:r>
          </a:p>
          <a:p>
            <a:pPr marL="514350" indent="-514350">
              <a:buNone/>
            </a:pPr>
            <a:r>
              <a:rPr lang="en-US" dirty="0"/>
              <a:t>14.</a:t>
            </a:r>
            <a:r>
              <a:rPr lang="th-TH" dirty="0"/>
              <a:t>สายสะดือสั้น</a:t>
            </a:r>
            <a:endParaRPr lang="en-US" dirty="0"/>
          </a:p>
          <a:p>
            <a:pPr marL="514350" indent="-514350">
              <a:buNone/>
            </a:pPr>
            <a:r>
              <a:rPr lang="en-US" dirty="0"/>
              <a:t>15.Circumvallate placenta</a:t>
            </a:r>
            <a:r>
              <a:rPr lang="th-TH" dirty="0"/>
              <a:t> </a:t>
            </a:r>
            <a:r>
              <a:rPr lang="en-US" dirty="0"/>
              <a:t>: </a:t>
            </a:r>
            <a:r>
              <a:rPr lang="th-TH" dirty="0"/>
              <a:t>เลือดออกริมรกได้ง่าย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4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1.revealed </a:t>
            </a:r>
            <a:r>
              <a:rPr lang="th-TH" dirty="0"/>
              <a:t>หรือ </a:t>
            </a:r>
            <a:r>
              <a:rPr lang="en-US" dirty="0"/>
              <a:t>external hemorrhage</a:t>
            </a:r>
          </a:p>
          <a:p>
            <a:pPr>
              <a:buNone/>
            </a:pPr>
            <a:r>
              <a:rPr lang="en-US" dirty="0"/>
              <a:t>2.conceales </a:t>
            </a:r>
            <a:r>
              <a:rPr lang="th-TH" dirty="0"/>
              <a:t>หรือ </a:t>
            </a:r>
            <a:r>
              <a:rPr lang="en-US" dirty="0"/>
              <a:t>internal hemorrhage </a:t>
            </a:r>
          </a:p>
          <a:p>
            <a:pPr>
              <a:buNone/>
            </a:pPr>
            <a:r>
              <a:rPr lang="en-US" dirty="0"/>
              <a:t>3.mixed </a:t>
            </a:r>
            <a:r>
              <a:rPr lang="th-TH" dirty="0"/>
              <a:t>หรือ </a:t>
            </a:r>
            <a:r>
              <a:rPr lang="en-US" dirty="0"/>
              <a:t>combined hemorrhage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 descr="http://www.nursing-help.com/wp-content/uploads/2011/09/clip_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3" y="3356992"/>
            <a:ext cx="4636731" cy="3225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784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2864" y="1371600"/>
            <a:ext cx="8625136" cy="4953000"/>
          </a:xfrm>
        </p:spPr>
        <p:txBody>
          <a:bodyPr/>
          <a:lstStyle/>
          <a:p>
            <a:pPr>
              <a:buNone/>
            </a:pPr>
            <a:r>
              <a:rPr lang="th-TH" b="0" dirty="0"/>
              <a:t>เลือดออกที่ชั้น </a:t>
            </a:r>
            <a:r>
              <a:rPr lang="en-US" b="0" dirty="0" err="1"/>
              <a:t>decidua</a:t>
            </a:r>
            <a:r>
              <a:rPr lang="en-US" b="0" dirty="0"/>
              <a:t> </a:t>
            </a:r>
            <a:r>
              <a:rPr lang="en-US" b="0" dirty="0" err="1"/>
              <a:t>basalis</a:t>
            </a:r>
            <a:r>
              <a:rPr lang="en-US" b="0" dirty="0"/>
              <a:t> </a:t>
            </a:r>
            <a:r>
              <a:rPr lang="en-US" b="0" dirty="0">
                <a:sym typeface="Wingdings" pitchFamily="2" charset="2"/>
              </a:rPr>
              <a:t></a:t>
            </a:r>
            <a:r>
              <a:rPr lang="en-US" b="0" dirty="0" err="1"/>
              <a:t>decidual</a:t>
            </a:r>
            <a:r>
              <a:rPr lang="en-US" b="0" dirty="0"/>
              <a:t> hematoma</a:t>
            </a:r>
          </a:p>
          <a:p>
            <a:pPr>
              <a:buNone/>
            </a:pPr>
            <a:r>
              <a:rPr lang="en-US" b="0" dirty="0">
                <a:sym typeface="Wingdings" pitchFamily="2" charset="2"/>
              </a:rPr>
              <a:t></a:t>
            </a:r>
            <a:r>
              <a:rPr lang="th-TH" b="0" dirty="0">
                <a:sym typeface="Wingdings" pitchFamily="2" charset="2"/>
              </a:rPr>
              <a:t>เซาะแทรกระหว่างรกและผิวหนังมดลูก</a:t>
            </a:r>
            <a:r>
              <a:rPr lang="en-US" b="0" dirty="0">
                <a:sym typeface="Wingdings" pitchFamily="2" charset="2"/>
              </a:rPr>
              <a:t> </a:t>
            </a:r>
            <a:r>
              <a:rPr lang="th-TH" b="0" dirty="0">
                <a:sym typeface="Wingdings" pitchFamily="2" charset="2"/>
              </a:rPr>
              <a:t>เลือดออกมากขึ้น </a:t>
            </a:r>
            <a:endParaRPr lang="en-US" b="0" dirty="0">
              <a:sym typeface="Wingdings" pitchFamily="2" charset="2"/>
            </a:endParaRPr>
          </a:p>
          <a:p>
            <a:pPr>
              <a:buNone/>
            </a:pPr>
            <a:r>
              <a:rPr lang="en-US" b="0" dirty="0">
                <a:sym typeface="Wingdings" pitchFamily="2" charset="2"/>
              </a:rPr>
              <a:t></a:t>
            </a:r>
            <a:r>
              <a:rPr lang="th-TH" b="0" dirty="0">
                <a:sym typeface="Wingdings" pitchFamily="2" charset="2"/>
              </a:rPr>
              <a:t>เกิด </a:t>
            </a:r>
            <a:r>
              <a:rPr lang="en-US" b="0" dirty="0">
                <a:sym typeface="Wingdings" pitchFamily="2" charset="2"/>
              </a:rPr>
              <a:t>external hemorrhage </a:t>
            </a:r>
            <a:r>
              <a:rPr lang="th-TH" b="0" dirty="0">
                <a:sym typeface="Wingdings" pitchFamily="2" charset="2"/>
              </a:rPr>
              <a:t>หรือ </a:t>
            </a:r>
            <a:r>
              <a:rPr lang="en-US" b="0" dirty="0">
                <a:sym typeface="Wingdings" pitchFamily="2" charset="2"/>
              </a:rPr>
              <a:t>concealed type</a:t>
            </a:r>
            <a:endParaRPr lang="en-US" b="0" dirty="0"/>
          </a:p>
        </p:txBody>
      </p:sp>
      <p:pic>
        <p:nvPicPr>
          <p:cNvPr id="4098" name="Picture 2" descr="https://upload.wikimedia.org/wikipedia/commons/7/77/Blausen_0737_PlacentalAbrup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3" y="3356992"/>
            <a:ext cx="4138439" cy="3101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8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288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0" dirty="0"/>
              <a:t>1.</a:t>
            </a:r>
            <a:r>
              <a:rPr lang="th-TH" b="0" dirty="0"/>
              <a:t>ประวัติและอาการแสดง</a:t>
            </a:r>
            <a:endParaRPr lang="en-US" b="0" dirty="0"/>
          </a:p>
          <a:p>
            <a:pPr>
              <a:buNone/>
            </a:pPr>
            <a:r>
              <a:rPr lang="en-US" b="0" dirty="0"/>
              <a:t>-</a:t>
            </a:r>
            <a:r>
              <a:rPr lang="th-TH" b="0" dirty="0"/>
              <a:t>มีอาการ </a:t>
            </a:r>
            <a:r>
              <a:rPr lang="en-US" b="0" dirty="0"/>
              <a:t>shock </a:t>
            </a:r>
            <a:r>
              <a:rPr lang="th-TH" b="0" dirty="0"/>
              <a:t>ไม่สัมพันธ์กับปริมาณเลือดที่ออก</a:t>
            </a:r>
          </a:p>
          <a:p>
            <a:pPr>
              <a:buNone/>
            </a:pPr>
            <a:r>
              <a:rPr lang="en-US" b="0" dirty="0"/>
              <a:t>-uterine tenderness</a:t>
            </a:r>
            <a:endParaRPr lang="th-TH" b="0" dirty="0"/>
          </a:p>
          <a:p>
            <a:pPr>
              <a:buNone/>
            </a:pPr>
            <a:r>
              <a:rPr lang="en-US" b="0" dirty="0"/>
              <a:t>-woody hard uterus</a:t>
            </a:r>
          </a:p>
          <a:p>
            <a:pPr>
              <a:buNone/>
            </a:pPr>
            <a:r>
              <a:rPr lang="en-US" b="0" dirty="0"/>
              <a:t>-</a:t>
            </a:r>
            <a:r>
              <a:rPr lang="en-US" b="0" dirty="0" err="1"/>
              <a:t>hypertonia</a:t>
            </a:r>
            <a:endParaRPr lang="en-US" b="0" dirty="0"/>
          </a:p>
          <a:p>
            <a:pPr>
              <a:buNone/>
            </a:pPr>
            <a:r>
              <a:rPr lang="en-US" b="0" dirty="0"/>
              <a:t>-low back pain</a:t>
            </a:r>
          </a:p>
          <a:p>
            <a:pPr>
              <a:buNone/>
            </a:pPr>
            <a:r>
              <a:rPr lang="en-US" b="0" dirty="0"/>
              <a:t>-vaginal bleeding</a:t>
            </a:r>
          </a:p>
          <a:p>
            <a:pPr>
              <a:buNone/>
            </a:pPr>
            <a:r>
              <a:rPr lang="en-US" b="0" dirty="0"/>
              <a:t>-</a:t>
            </a:r>
            <a:r>
              <a:rPr lang="en-US" b="0" dirty="0" err="1"/>
              <a:t>unterine</a:t>
            </a:r>
            <a:r>
              <a:rPr lang="en-US" b="0" dirty="0"/>
              <a:t> contraction :</a:t>
            </a:r>
            <a:r>
              <a:rPr lang="th-TH" b="0" dirty="0"/>
              <a:t> พบว่าถี่ขึ้น และแข็งเกร็ง</a:t>
            </a:r>
          </a:p>
          <a:p>
            <a:pPr>
              <a:buNone/>
            </a:pPr>
            <a:r>
              <a:rPr lang="en-US" b="0" dirty="0"/>
              <a:t>-</a:t>
            </a:r>
            <a:r>
              <a:rPr lang="th-TH" b="0" dirty="0"/>
              <a:t>อาการแสดงของการคลอดก่อนกำหนด</a:t>
            </a:r>
            <a:endParaRPr lang="en-US" b="0" dirty="0"/>
          </a:p>
          <a:p>
            <a:pPr>
              <a:buNone/>
            </a:pPr>
            <a:r>
              <a:rPr lang="en-US" b="0" dirty="0"/>
              <a:t>-fetal distress</a:t>
            </a:r>
          </a:p>
          <a:p>
            <a:pPr>
              <a:buNone/>
            </a:pPr>
            <a:r>
              <a:rPr lang="en-US" b="0" dirty="0"/>
              <a:t>-</a:t>
            </a:r>
            <a:r>
              <a:rPr lang="th-TH" b="0" dirty="0"/>
              <a:t>คลำหาส่วนต่างๆของทารกได้ยาก </a:t>
            </a:r>
            <a:r>
              <a:rPr lang="en-US" b="0" dirty="0"/>
              <a:t>,</a:t>
            </a:r>
            <a:r>
              <a:rPr lang="th-TH" b="0" dirty="0"/>
              <a:t>ฟัง </a:t>
            </a:r>
            <a:r>
              <a:rPr lang="en-US" b="0" dirty="0"/>
              <a:t>fetal heart rate </a:t>
            </a:r>
            <a:r>
              <a:rPr lang="th-TH" b="0" dirty="0"/>
              <a:t>ได้ต่ำ</a:t>
            </a:r>
          </a:p>
          <a:p>
            <a:pPr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7013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991270"/>
            <a:ext cx="8784976" cy="4525963"/>
          </a:xfrm>
        </p:spPr>
        <p:txBody>
          <a:bodyPr/>
          <a:lstStyle/>
          <a:p>
            <a:pPr>
              <a:buNone/>
            </a:pPr>
            <a:endParaRPr lang="th-TH" b="0" dirty="0"/>
          </a:p>
          <a:p>
            <a:pPr>
              <a:buNone/>
            </a:pPr>
            <a:r>
              <a:rPr lang="en-US" b="0" dirty="0"/>
              <a:t>2.ultrasound</a:t>
            </a:r>
            <a:r>
              <a:rPr lang="th-TH" b="0" dirty="0"/>
              <a:t> </a:t>
            </a:r>
            <a:r>
              <a:rPr lang="en-US" b="0" dirty="0"/>
              <a:t>: </a:t>
            </a:r>
            <a:r>
              <a:rPr lang="th-TH" b="0" dirty="0"/>
              <a:t>พบก้อนเลือดบริเวณด้านหลังรก</a:t>
            </a:r>
          </a:p>
          <a:p>
            <a:pPr>
              <a:buNone/>
            </a:pPr>
            <a:r>
              <a:rPr lang="en-US" b="0" dirty="0"/>
              <a:t>3.pelvic examination</a:t>
            </a:r>
            <a:r>
              <a:rPr lang="th-TH" b="0" dirty="0"/>
              <a:t> </a:t>
            </a:r>
            <a:r>
              <a:rPr lang="en-US" b="0" dirty="0"/>
              <a:t>: </a:t>
            </a:r>
            <a:r>
              <a:rPr lang="th-TH" b="0" dirty="0"/>
              <a:t>คลำไม่พบรก ถุงน้ำคร่ำตึง อาจเจาะถุงน้ำคร่ำพบเลือดปน</a:t>
            </a:r>
            <a:endParaRPr lang="en-US" b="0" dirty="0"/>
          </a:p>
          <a:p>
            <a:pPr>
              <a:buNone/>
            </a:pPr>
            <a:r>
              <a:rPr lang="en-US" b="0" dirty="0"/>
              <a:t>4.</a:t>
            </a:r>
            <a:r>
              <a:rPr lang="th-TH" b="0" dirty="0"/>
              <a:t>การตรวจรก </a:t>
            </a:r>
            <a:r>
              <a:rPr lang="en-US" b="0" dirty="0"/>
              <a:t>: </a:t>
            </a:r>
            <a:r>
              <a:rPr lang="th-TH" b="0" dirty="0"/>
              <a:t>พบ </a:t>
            </a:r>
            <a:r>
              <a:rPr lang="en-US" b="0" dirty="0" err="1"/>
              <a:t>retroplacenta</a:t>
            </a:r>
            <a:r>
              <a:rPr lang="en-US" b="0" dirty="0"/>
              <a:t> clot</a:t>
            </a:r>
            <a:r>
              <a:rPr lang="th-TH" b="0" dirty="0"/>
              <a:t> และ รอยถูกกดบริเวณรกด้านแม่</a:t>
            </a:r>
            <a:endParaRPr lang="en-US" b="0" dirty="0"/>
          </a:p>
        </p:txBody>
      </p:sp>
      <p:pic>
        <p:nvPicPr>
          <p:cNvPr id="2050" name="Picture 2" descr="http://www.med.cmu.ac.th/dept/obgyn/2011/images/stories/Ultrasound/Basic_Ultrasound/Placenta/Abrupt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4" y="3861049"/>
            <a:ext cx="3048000" cy="2476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12019"/>
      </p:ext>
    </p:extLst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1">
      <a:dk1>
        <a:srgbClr val="666699"/>
      </a:dk1>
      <a:lt1>
        <a:srgbClr val="FFFFFF"/>
      </a:lt1>
      <a:dk2>
        <a:srgbClr val="000000"/>
      </a:dk2>
      <a:lt2>
        <a:srgbClr val="FFFFCC"/>
      </a:lt2>
      <a:accent1>
        <a:srgbClr val="71A4B9"/>
      </a:accent1>
      <a:accent2>
        <a:srgbClr val="917FC9"/>
      </a:accent2>
      <a:accent3>
        <a:srgbClr val="FFFFFF"/>
      </a:accent3>
      <a:accent4>
        <a:srgbClr val="565682"/>
      </a:accent4>
      <a:accent5>
        <a:srgbClr val="BBCFD9"/>
      </a:accent5>
      <a:accent6>
        <a:srgbClr val="8372B6"/>
      </a:accent6>
      <a:hlink>
        <a:srgbClr val="54985E"/>
      </a:hlink>
      <a:folHlink>
        <a:srgbClr val="878FA5"/>
      </a:folHlink>
    </a:clrScheme>
    <a:fontScheme name="Ma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aple 1">
        <a:dk1>
          <a:srgbClr val="666699"/>
        </a:dk1>
        <a:lt1>
          <a:srgbClr val="FFFFFF"/>
        </a:lt1>
        <a:dk2>
          <a:srgbClr val="000000"/>
        </a:dk2>
        <a:lt2>
          <a:srgbClr val="FFFFCC"/>
        </a:lt2>
        <a:accent1>
          <a:srgbClr val="71A4B9"/>
        </a:accent1>
        <a:accent2>
          <a:srgbClr val="917FC9"/>
        </a:accent2>
        <a:accent3>
          <a:srgbClr val="FFFFFF"/>
        </a:accent3>
        <a:accent4>
          <a:srgbClr val="565682"/>
        </a:accent4>
        <a:accent5>
          <a:srgbClr val="BBCFD9"/>
        </a:accent5>
        <a:accent6>
          <a:srgbClr val="8372B6"/>
        </a:accent6>
        <a:hlink>
          <a:srgbClr val="54985E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2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FF5050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FFB3B3"/>
        </a:accent5>
        <a:accent6>
          <a:srgbClr val="E78A2D"/>
        </a:accent6>
        <a:hlink>
          <a:srgbClr val="996633"/>
        </a:hlink>
        <a:folHlink>
          <a:srgbClr val="1F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3">
        <a:dk1>
          <a:srgbClr val="29698D"/>
        </a:dk1>
        <a:lt1>
          <a:srgbClr val="FFFFFF"/>
        </a:lt1>
        <a:dk2>
          <a:srgbClr val="000000"/>
        </a:dk2>
        <a:lt2>
          <a:srgbClr val="DDDDDD"/>
        </a:lt2>
        <a:accent1>
          <a:srgbClr val="9A6B16"/>
        </a:accent1>
        <a:accent2>
          <a:srgbClr val="FF9900"/>
        </a:accent2>
        <a:accent3>
          <a:srgbClr val="FFFFFF"/>
        </a:accent3>
        <a:accent4>
          <a:srgbClr val="215978"/>
        </a:accent4>
        <a:accent5>
          <a:srgbClr val="CABAAB"/>
        </a:accent5>
        <a:accent6>
          <a:srgbClr val="E78A00"/>
        </a:accent6>
        <a:hlink>
          <a:srgbClr val="669900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562</Words>
  <Application>Microsoft Office PowerPoint</Application>
  <PresentationFormat>Widescreen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굴림</vt:lpstr>
      <vt:lpstr>Arial</vt:lpstr>
      <vt:lpstr>Lucida Sans Unicode</vt:lpstr>
      <vt:lpstr>Times New Roman</vt:lpstr>
      <vt:lpstr>Verdana</vt:lpstr>
      <vt:lpstr>Wingdings</vt:lpstr>
      <vt:lpstr>Maple</vt:lpstr>
      <vt:lpstr>Placenta abruption</vt:lpstr>
      <vt:lpstr>PowerPoint Presentation</vt:lpstr>
      <vt:lpstr>Abruptio Placenta</vt:lpstr>
      <vt:lpstr>Risk</vt:lpstr>
      <vt:lpstr>PowerPoint Presentation</vt:lpstr>
      <vt:lpstr>type</vt:lpstr>
      <vt:lpstr>Pathophysiology</vt:lpstr>
      <vt:lpstr>Diagnosis</vt:lpstr>
      <vt:lpstr>PowerPoint Presentation</vt:lpstr>
      <vt:lpstr>Management</vt:lpstr>
      <vt:lpstr>Management</vt:lpstr>
      <vt:lpstr>Management</vt:lpstr>
      <vt:lpstr>Management</vt:lpstr>
      <vt:lpstr>Complication</vt:lpstr>
      <vt:lpstr>Complication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Placenta abruption</dc:title>
  <dc:creator>Pawin PPP</dc:creator>
  <cp:lastModifiedBy>Pawin PPP</cp:lastModifiedBy>
  <cp:revision>1</cp:revision>
  <dcterms:created xsi:type="dcterms:W3CDTF">2016-10-28T04:15:28Z</dcterms:created>
  <dcterms:modified xsi:type="dcterms:W3CDTF">2016-10-28T04:16:50Z</dcterms:modified>
</cp:coreProperties>
</file>