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60" r:id="rId5"/>
    <p:sldId id="261" r:id="rId6"/>
    <p:sldId id="264" r:id="rId7"/>
    <p:sldId id="265" r:id="rId8"/>
    <p:sldId id="272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1948-C1EA-4E4C-AB35-5091653FE502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98DEE-5CE5-4498-B591-0B549CCE0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dirty="0"/>
              <a:t>1.3 ขออนุญาตในการตรวจภายใน </a:t>
            </a:r>
            <a:r>
              <a:rPr lang="th-TH" sz="1800" i="1" dirty="0"/>
              <a:t>“คุณมีอาการเจ็บปวดบวมที่อวัยวะเพศมา หมอต้องขออนุญาต ในการตรวจร่างกายและตรวจบริเวณอวัยวะเพศเพื่อการ วินิจฉัยโรคที่ถูกต้อง โดยคุณต้องขึ้นนอนบนเตียงตรวจ โดยมี คุณพยาบาลจะช่วยในการจัดท่าให้นะครับ(คะ) การตรวจหมอ พยายามจะไม่ให้เจ็บแต่ถ้าคุณรู้สึกเจ็บให้บอกได้นะครับ(คะ)” “ คุณมีอะไรไม่เข้าใจจะถามหมอเพิ่มเติมมั้ยครับ(คะ)” </a:t>
            </a:r>
            <a:endParaRPr lang="th-TH" sz="1800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5607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761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671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137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427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36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121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N </a:t>
            </a:r>
            <a:r>
              <a:rPr lang="en-US" i="1" dirty="0" err="1"/>
              <a:t>gonorrhoeae</a:t>
            </a:r>
            <a:r>
              <a:rPr lang="en-US" dirty="0"/>
              <a:t> and </a:t>
            </a:r>
            <a:r>
              <a:rPr lang="en-US" i="1" dirty="0"/>
              <a:t>C trachomatis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364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1. </a:t>
            </a:r>
            <a:r>
              <a:rPr lang="th-TH" sz="1800" dirty="0"/>
              <a:t>มีเลือดออกจากแผลที่ผ่าตัด (มีโอกาสเกิดขึ้นน้อยกว่าร้อยละ 5)</a:t>
            </a:r>
          </a:p>
          <a:p>
            <a:r>
              <a:rPr lang="en-US" sz="1800" dirty="0"/>
              <a:t>2. </a:t>
            </a:r>
            <a:r>
              <a:rPr lang="th-TH" sz="1800" dirty="0"/>
              <a:t>การติดเชื้อ (มีโอกาสเกิดขึ้นน้อยกว่าร้อยละ 5)</a:t>
            </a:r>
          </a:p>
          <a:p>
            <a:r>
              <a:rPr lang="en-US" sz="1800" dirty="0"/>
              <a:t>3. </a:t>
            </a:r>
            <a:r>
              <a:rPr lang="th-TH" sz="1800" dirty="0"/>
              <a:t>การกลับเป็นซ้ำ (มีโอกาสกลับเป็นซ้ำร้อยละ 10-15)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20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Marsupialization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Puapornpong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6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1627463" y="1908909"/>
            <a:ext cx="87569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7. </a:t>
            </a:r>
            <a:r>
              <a:rPr lang="th-TH" sz="2800" dirty="0"/>
              <a:t>ใช้มีดกรีดจากบริเวณส่วนกลางของถุงน้ำทางด้าน </a:t>
            </a:r>
            <a:r>
              <a:rPr lang="en-US" sz="2800" dirty="0"/>
              <a:t>mucosa </a:t>
            </a:r>
            <a:r>
              <a:rPr lang="th-TH" sz="2800" dirty="0"/>
              <a:t>ของช่องคลอดที่คลุม</a:t>
            </a:r>
            <a:br>
              <a:rPr lang="th-TH" sz="2800" dirty="0"/>
            </a:br>
            <a:r>
              <a:rPr lang="th-TH" sz="2800" dirty="0"/>
              <a:t>     ต่อมบาร์โธลินและอยู่หน้าต่อ </a:t>
            </a:r>
            <a:r>
              <a:rPr lang="en-US" sz="2800" dirty="0" err="1"/>
              <a:t>hymenal</a:t>
            </a:r>
            <a:r>
              <a:rPr lang="en-US" sz="2800" dirty="0"/>
              <a:t> ring </a:t>
            </a:r>
            <a:r>
              <a:rPr lang="th-TH" sz="2800" dirty="0"/>
              <a:t>เพียงเล็กน้อย โดยกรีดในแนวตรง</a:t>
            </a:r>
            <a:br>
              <a:rPr lang="th-TH" sz="2800" dirty="0"/>
            </a:br>
            <a:r>
              <a:rPr lang="th-TH" sz="2800" dirty="0"/>
              <a:t>     จากด้านบนลงด้านล่างจนทะลุผนังของถุงน้ำ แล้วขยายบริเวณปากถุงไปทางด้าน</a:t>
            </a:r>
            <a:br>
              <a:rPr lang="th-TH" sz="2800" dirty="0"/>
            </a:br>
            <a:r>
              <a:rPr lang="th-TH" sz="2800" dirty="0"/>
              <a:t>     บนและด้านล่าง ให้แผลมีความยาวประมาณ 2-3 เซนติเมตร เพื่อให้น้ำในถุงออก</a:t>
            </a:r>
            <a:br>
              <a:rPr lang="th-TH" sz="2800" dirty="0"/>
            </a:br>
            <a:r>
              <a:rPr lang="th-TH" sz="2800" dirty="0"/>
              <a:t>     ให้หมดและเพียงพอให้มีการเปิดของปากแผลหลังผ่าตัดหรือ กรีดเป็นรูปวงรี </a:t>
            </a:r>
            <a:br>
              <a:rPr lang="th-TH" sz="2800" dirty="0"/>
            </a:br>
            <a:r>
              <a:rPr lang="th-TH" sz="2800" dirty="0"/>
              <a:t>     (</a:t>
            </a:r>
            <a:r>
              <a:rPr lang="en-US" sz="2800" dirty="0"/>
              <a:t>elliptical incision) </a:t>
            </a:r>
            <a:r>
              <a:rPr lang="th-TH" sz="2800" dirty="0"/>
              <a:t>ที่ </a:t>
            </a:r>
            <a:r>
              <a:rPr lang="en-US" sz="2800" dirty="0"/>
              <a:t>mucosa </a:t>
            </a:r>
            <a:r>
              <a:rPr lang="th-TH" sz="2800" dirty="0"/>
              <a:t>ให้มีความกว้างช่วงกลางประมาณ </a:t>
            </a:r>
            <a:br>
              <a:rPr lang="th-TH" sz="2800" dirty="0"/>
            </a:br>
            <a:r>
              <a:rPr lang="th-TH" sz="2800" dirty="0"/>
              <a:t>     1-1.5 เซนติเมตร และยาว 2-3 เซนติเมตร ร่วมกับตัดเอาส่วนหนังด้านบนองถุงน้ำ</a:t>
            </a:r>
            <a:br>
              <a:rPr lang="th-TH" sz="2800" dirty="0"/>
            </a:br>
            <a:r>
              <a:rPr lang="th-TH" sz="2800" dirty="0"/>
              <a:t>     ออกบางส่วนเพื่อลดโอกาสการปิดปากแผล เร็วกว่ากำหนดจนเลือดหยุด</a:t>
            </a:r>
          </a:p>
        </p:txBody>
      </p:sp>
    </p:spTree>
    <p:extLst>
      <p:ext uri="{BB962C8B-B14F-4D97-AF65-F5344CB8AC3E}">
        <p14:creationId xmlns:p14="http://schemas.microsoft.com/office/powerpoint/2010/main" val="55024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9973"/>
          <a:stretch/>
        </p:blipFill>
        <p:spPr>
          <a:xfrm>
            <a:off x="4517368" y="1667069"/>
            <a:ext cx="3920050" cy="44647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8343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81763" y="2244600"/>
            <a:ext cx="95096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8. </a:t>
            </a:r>
            <a:r>
              <a:rPr lang="th-TH" sz="2800" dirty="0"/>
              <a:t>ล้างทำความสะอาดภายในถุงด้วย </a:t>
            </a:r>
            <a:r>
              <a:rPr lang="en-US" sz="2800" dirty="0"/>
              <a:t>normal saline solution </a:t>
            </a:r>
            <a:r>
              <a:rPr lang="th-TH" sz="2800" dirty="0"/>
              <a:t>หรือน้ำยาฆ่าเชื้อ ในกรณีที่ผู้ป่วยอายุมากกว่า 40 ปีให้สำรวจผนังภายในถุงให้ละเอียดว่ามีก้อนหรือรอยโรคหรือไม่ เนื่องจากมี โอกาสที่จะเป็นมะเร็งของต่อมบาร์โธลินได้ ในกรณีที่สงสัยให้ตัดผนังของถุงน้ำส่งตรวจทางพยาธิวิทยาร่วมด้วย</a:t>
            </a:r>
          </a:p>
          <a:p>
            <a:br>
              <a:rPr lang="th-TH" sz="2800" dirty="0"/>
            </a:br>
            <a:r>
              <a:rPr lang="en-US" sz="2800" dirty="0"/>
              <a:t>9.</a:t>
            </a:r>
            <a:r>
              <a:rPr lang="th-TH" sz="2800" dirty="0"/>
              <a:t> นำผนังด้านในของถุงน้ำมาเย็บกับ </a:t>
            </a:r>
            <a:r>
              <a:rPr lang="en-US" sz="2800" dirty="0"/>
              <a:t>mucosa </a:t>
            </a:r>
            <a:r>
              <a:rPr lang="th-TH" sz="2800" dirty="0"/>
              <a:t>ของช่องคลอดทั้งด้านบน ด้านล่าง และด้านข้างแบบ </a:t>
            </a:r>
            <a:r>
              <a:rPr lang="en-US" sz="2800" dirty="0"/>
              <a:t>Interrupted stitch </a:t>
            </a:r>
            <a:r>
              <a:rPr lang="th-TH" sz="2800" dirty="0"/>
              <a:t>ด้วย </a:t>
            </a:r>
            <a:r>
              <a:rPr lang="en-US" sz="2800" dirty="0"/>
              <a:t>Delayed absorbable suture </a:t>
            </a:r>
            <a:r>
              <a:rPr lang="th-TH" sz="2800" dirty="0"/>
              <a:t>เบอร์ 3-0 หรือ 4-0 แล้ว ดูแลให้เลือดที่ออกจากขอบแผลหยุดเรียบร้อย ถ้ายังมีเลือดออกที่บริเวณใดให้เย็บซ่อมแซมเพิ่มเติมจนเลือดหยุด</a:t>
            </a:r>
          </a:p>
        </p:txBody>
      </p:sp>
    </p:spTree>
    <p:extLst>
      <p:ext uri="{BB962C8B-B14F-4D97-AF65-F5344CB8AC3E}">
        <p14:creationId xmlns:p14="http://schemas.microsoft.com/office/powerpoint/2010/main" val="357524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64" y="1859810"/>
            <a:ext cx="3372505" cy="42500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13" y="1859810"/>
            <a:ext cx="3587862" cy="41392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682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00518" y="149951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การแนะนำผู้ป่วยหลังปฏิบัติ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3031" y="2277424"/>
            <a:ext cx="8054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4.1 แนะนำการปฏิบัติตัวหลังผ่าตัด</a:t>
            </a:r>
            <a:b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</a:b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	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- 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นั่งแช่ในน้ำอุ่น (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Warm </a:t>
            </a:r>
            <a:r>
              <a:rPr lang="en-US" sz="2400" dirty="0" err="1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sitz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 baths) 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ภายหลังทำหัตถการอย่างน้อย 3-5 วัน</a:t>
            </a:r>
          </a:p>
          <a:p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	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- 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งดมีเพศสัมพันธ์ประมาณ 3-4 สัปดาห์ หรือจนกว่าจะกลับมาตรวจติดตามแล้ว</a:t>
            </a:r>
            <a:b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</a:b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	   แพทย์ประเมินว่าแผลหายดีแล้ว</a:t>
            </a:r>
            <a:b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</a:b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4.2 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สังเกตอาการผิดปกติ </a:t>
            </a:r>
            <a:b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</a:b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	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- 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เช่น มีเลือดออกจากแผล แผลบวมอักเสบ ปวดมากขึ้นกว่าเดิม มีไข้ขึ้นสูง </a:t>
            </a:r>
            <a:b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</a:b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		 มีหนองไหลออกจากช่องคลอด ให้มาพบแพทย์ก่อนวันนัด </a:t>
            </a:r>
          </a:p>
          <a:p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4.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3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 ให้ยาปฏิชีวนะและยาแก้ปวด </a:t>
            </a:r>
          </a:p>
          <a:p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4.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 แนะนำการทำความสะอาดแผลผ่าตัดที่สถานพยาบาลใกล้บ้าน วันละครั้ง </a:t>
            </a:r>
          </a:p>
          <a:p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4.</a:t>
            </a:r>
            <a:r>
              <a:rPr lang="en-US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5</a:t>
            </a:r>
            <a:r>
              <a:rPr lang="th-TH" sz="2400" dirty="0"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 นัดมาดูแผลหลังผ่าตัด 1 สัปดาห์ 	</a:t>
            </a:r>
          </a:p>
        </p:txBody>
      </p:sp>
    </p:spTree>
    <p:extLst>
      <p:ext uri="{BB962C8B-B14F-4D97-AF65-F5344CB8AC3E}">
        <p14:creationId xmlns:p14="http://schemas.microsoft.com/office/powerpoint/2010/main" val="237654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00518" y="149951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ภาวะแทรกซ้อนที่อาจเกิดขึ้น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904" y="2207397"/>
            <a:ext cx="60143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</a:t>
            </a:r>
            <a:r>
              <a:rPr lang="th-TH" sz="4000" dirty="0"/>
              <a:t>มีเลือดออกจากแผลที่ผ่าตัด</a:t>
            </a:r>
            <a:br>
              <a:rPr lang="en-US" sz="4000" dirty="0"/>
            </a:br>
            <a:r>
              <a:rPr lang="en-US" sz="4000" dirty="0"/>
              <a:t>2. </a:t>
            </a:r>
            <a:r>
              <a:rPr lang="th-TH" sz="4000" dirty="0"/>
              <a:t>การติดเชื้อ</a:t>
            </a:r>
            <a:endParaRPr lang="en-US" sz="4000" dirty="0"/>
          </a:p>
          <a:p>
            <a:r>
              <a:rPr lang="en-US" sz="4000" dirty="0"/>
              <a:t>3. </a:t>
            </a:r>
            <a:r>
              <a:rPr lang="th-TH" sz="4000" dirty="0"/>
              <a:t>การกลับเป็นซ้ำ</a:t>
            </a:r>
          </a:p>
        </p:txBody>
      </p:sp>
    </p:spTree>
    <p:extLst>
      <p:ext uri="{BB962C8B-B14F-4D97-AF65-F5344CB8AC3E}">
        <p14:creationId xmlns:p14="http://schemas.microsoft.com/office/powerpoint/2010/main" val="240638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8046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05192" y="1520117"/>
            <a:ext cx="76215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</a:rPr>
              <a:t>Indication</a:t>
            </a:r>
            <a:r>
              <a:rPr lang="en-US" sz="4000" b="1" baseline="30000" dirty="0">
                <a:solidFill>
                  <a:srgbClr val="0070C0"/>
                </a:solidFill>
              </a:rPr>
              <a:t>1</a:t>
            </a: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ผู้ป่วยที่มีถุงน้ำบาร์โธลินที่มีอาการปวดหรือมีขนาดโตขึ้นเรื่อยๆ</a:t>
            </a: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ผู้ป่วยเป็นฝีของต่อมบาร์โธลิน</a:t>
            </a:r>
          </a:p>
          <a:p>
            <a:pPr marL="725488" lvl="1" indent="-268288">
              <a:buFont typeface="Arial" panose="020B0604020202020204" pitchFamily="34" charset="0"/>
              <a:buChar char="•"/>
            </a:pP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5192" y="3299612"/>
            <a:ext cx="7621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</a:rPr>
              <a:t>Contraindication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ผู้ป่วยที่มีถุงน้ำบาร์โธลินที่มีขนาดเล็กและไม่มีอาการ</a:t>
            </a: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1063" y="5215886"/>
            <a:ext cx="8092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 </a:t>
            </a:r>
            <a:r>
              <a:rPr lang="th-TH" dirty="0"/>
              <a:t>สุจินันฐ์ นันทาภิวัชน์ และมนัสวี มะโนปัญญา</a:t>
            </a:r>
            <a:r>
              <a:rPr lang="en-US" dirty="0"/>
              <a:t>. (2556). </a:t>
            </a:r>
            <a:r>
              <a:rPr lang="th-TH" dirty="0"/>
              <a:t> หัตถการพื้นฐานทางนรีเวช สืบค้นจาก        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 http://www.med.cmu.ac.th/dept/obgyn/2011/index.php?option=com_content&amp;view=article&amp;id=1050:basic-gynecologic-procedures&amp;catid=45&amp;Itemid=561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418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606" y="1531360"/>
            <a:ext cx="85915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5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11063" y="2326341"/>
            <a:ext cx="9654464" cy="3645025"/>
          </a:xfrm>
        </p:spPr>
        <p:txBody>
          <a:bodyPr>
            <a:noAutofit/>
          </a:bodyPr>
          <a:lstStyle/>
          <a:p>
            <a:r>
              <a:rPr lang="en-US" sz="2800" dirty="0"/>
              <a:t>The most common large cyst of the vulva is the </a:t>
            </a:r>
            <a:r>
              <a:rPr lang="en-US" sz="2800" dirty="0" err="1"/>
              <a:t>Bartholin</a:t>
            </a:r>
            <a:r>
              <a:rPr lang="en-US" sz="2800" dirty="0"/>
              <a:t>’ s cyst,  </a:t>
            </a:r>
            <a:br>
              <a:rPr lang="en-US" sz="2800" dirty="0"/>
            </a:br>
            <a:r>
              <a:rPr lang="en-US" sz="2800" dirty="0"/>
              <a:t>which arises as a result of an obstruction of the duct. </a:t>
            </a:r>
          </a:p>
          <a:p>
            <a:r>
              <a:rPr lang="en-US" sz="2800" dirty="0"/>
              <a:t>In premenopausal women, if it is asymptomatic and small, </a:t>
            </a:r>
            <a:br>
              <a:rPr lang="en-US" sz="2800" dirty="0"/>
            </a:br>
            <a:r>
              <a:rPr lang="en-US" sz="2800" dirty="0"/>
              <a:t>no treatment is required. </a:t>
            </a:r>
          </a:p>
          <a:p>
            <a:r>
              <a:rPr lang="en-US" sz="2800" dirty="0"/>
              <a:t>If it is large, symptomatic or infected, it should be drained, </a:t>
            </a:r>
            <a:br>
              <a:rPr lang="en-US" sz="2800" dirty="0"/>
            </a:br>
            <a:r>
              <a:rPr lang="en-US" sz="2800" dirty="0"/>
              <a:t>and if there is any concern about malignancy it should be excised.</a:t>
            </a:r>
            <a:endParaRPr lang="th-TH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900517" y="1499511"/>
            <a:ext cx="8100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Bartholin’s</a:t>
            </a:r>
            <a:r>
              <a:rPr lang="en-US" sz="4000" b="1" dirty="0">
                <a:solidFill>
                  <a:srgbClr val="0070C0"/>
                </a:solidFill>
              </a:rPr>
              <a:t> cysts and abscesses</a:t>
            </a:r>
            <a:r>
              <a:rPr lang="en-US" sz="4000" b="1" baseline="30000" dirty="0">
                <a:solidFill>
                  <a:srgbClr val="0070C0"/>
                </a:solidFill>
              </a:rPr>
              <a:t>1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6215" y="5971366"/>
            <a:ext cx="8092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Tito Lopes, Nick M. </a:t>
            </a:r>
            <a:r>
              <a:rPr lang="en-US" dirty="0" err="1"/>
              <a:t>Spirtos</a:t>
            </a:r>
            <a:r>
              <a:rPr lang="en-US" dirty="0"/>
              <a:t>, Raj </a:t>
            </a:r>
            <a:r>
              <a:rPr lang="en-US" dirty="0" err="1"/>
              <a:t>Naik</a:t>
            </a:r>
            <a:r>
              <a:rPr lang="en-US" dirty="0"/>
              <a:t>, &amp; John M. Monaghan. (2011). Bonney’s </a:t>
            </a:r>
            <a:r>
              <a:rPr lang="en-US" dirty="0" err="1"/>
              <a:t>Gynaecological</a:t>
            </a:r>
            <a:r>
              <a:rPr lang="en-US" dirty="0"/>
              <a:t> Surgery (11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). Oxford: Wiley-Blackwell.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97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11062" y="2326340"/>
            <a:ext cx="9709883" cy="180358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Incision and drainage</a:t>
            </a:r>
          </a:p>
          <a:p>
            <a:pPr marL="0" indent="0">
              <a:buNone/>
            </a:pPr>
            <a:r>
              <a:rPr lang="en-US" sz="2800" dirty="0"/>
              <a:t>This is performed for the first episode of an acute abscess </a:t>
            </a:r>
            <a:br>
              <a:rPr lang="en-US" sz="2800" dirty="0"/>
            </a:br>
            <a:r>
              <a:rPr lang="en-US" sz="2800" dirty="0"/>
              <a:t>or for large or symptomatic cysts and will give immediate relief.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0517" y="1499511"/>
            <a:ext cx="8739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Bartholin’s</a:t>
            </a:r>
            <a:r>
              <a:rPr lang="en-US" sz="4000" b="1" dirty="0">
                <a:solidFill>
                  <a:srgbClr val="0070C0"/>
                </a:solidFill>
              </a:rPr>
              <a:t> cysts and abscesses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011062" y="4048839"/>
            <a:ext cx="9515919" cy="16052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B0F0"/>
                </a:solidFill>
              </a:rPr>
              <a:t>Marsupialization</a:t>
            </a:r>
          </a:p>
          <a:p>
            <a:pPr marL="0" indent="0">
              <a:buNone/>
            </a:pPr>
            <a:r>
              <a:rPr lang="en-US" sz="2800" dirty="0"/>
              <a:t>If the cyst or abscess recurs despite the use of a gauze wick or 	Word catheter then marsupialization should be performed.</a:t>
            </a:r>
            <a:endParaRPr lang="th-TH" sz="7200" dirty="0"/>
          </a:p>
        </p:txBody>
      </p:sp>
    </p:spTree>
    <p:extLst>
      <p:ext uri="{BB962C8B-B14F-4D97-AF65-F5344CB8AC3E}">
        <p14:creationId xmlns:p14="http://schemas.microsoft.com/office/powerpoint/2010/main" val="11332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55389" y="1473339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เครื่องมือ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8679" y="2181225"/>
            <a:ext cx="5867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ถุงมือ 1คู่ </a:t>
            </a:r>
          </a:p>
          <a:p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ผ้าปูสี่เหลี่ยมเจาะกลาง 1 ผืน </a:t>
            </a:r>
          </a:p>
          <a:p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ภาชนะสาหรับใส่สำลีและน้ำยาฆ่าเชื้อ 1 ชุด </a:t>
            </a:r>
            <a:b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ใบมีดและด้ามมีด 1ชุด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Needle holder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chromic catgut No 2/0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ห่อ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784" y="465268"/>
            <a:ext cx="4244125" cy="2016142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235949" y="3491619"/>
            <a:ext cx="5867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syringe 10 ml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 พร้อมเข็ม </a:t>
            </a:r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No 23, 24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สำหรับฉีดยา </a:t>
            </a:r>
            <a:b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และเบอร์ 18 สำหรับดูดยาชาจากขวด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- 1% </a:t>
            </a:r>
            <a:r>
              <a:rPr lang="en-US" sz="2400" dirty="0" err="1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Lidocaine</a:t>
            </a:r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ขวด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Allis tissue forceps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sponge holding forceps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 </a:t>
            </a:r>
          </a:p>
          <a:p>
            <a:r>
              <a:rPr lang="en-US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Arterial forceps 1 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 </a:t>
            </a:r>
          </a:p>
          <a:p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กรรไกรตัดไหม 1 อัน </a:t>
            </a:r>
          </a:p>
          <a:p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สำลีและผ้าก๊อซ 	</a:t>
            </a:r>
          </a:p>
        </p:txBody>
      </p:sp>
      <p:pic>
        <p:nvPicPr>
          <p:cNvPr id="2054" name="Picture 6" descr="http://www.acesurgical.com/media/catalog/product/cache/1/image/9df78eab33525d08d6e5fb8d27136e95/2/0/2001006_01_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699" y="3976255"/>
            <a:ext cx="2737059" cy="273706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39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00518" y="149951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เตรียมผู้รับการตรวจ</a:t>
            </a:r>
            <a:r>
              <a:rPr lang="en-US" sz="4000" b="1" baseline="30000" dirty="0">
                <a:solidFill>
                  <a:srgbClr val="0070C0"/>
                </a:solidFill>
              </a:rPr>
              <a:t>1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99606" y="1853453"/>
            <a:ext cx="72126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400" dirty="0"/>
          </a:p>
          <a:p>
            <a:r>
              <a:rPr lang="th-TH" sz="2400" dirty="0"/>
              <a:t>1.1 ทักทายและแนะนำตัวผู้ทำหัตถการ </a:t>
            </a:r>
            <a:br>
              <a:rPr lang="th-TH" sz="2400" dirty="0"/>
            </a:br>
            <a:r>
              <a:rPr lang="th-TH" sz="2400" dirty="0"/>
              <a:t>1.2 เช็คว่าผู้ป่วยถูกคน ตรงกับชื่อในแฟ้มผู้ป่วย </a:t>
            </a:r>
            <a:br>
              <a:rPr lang="th-TH" sz="2400" dirty="0"/>
            </a:br>
            <a:r>
              <a:rPr lang="th-TH" sz="2400" dirty="0"/>
              <a:t>1.3 ขออนุญาตในการตรวจภายใน</a:t>
            </a:r>
            <a:br>
              <a:rPr lang="th-TH" sz="2400" dirty="0"/>
            </a:br>
            <a:r>
              <a:rPr lang="th-TH" sz="2400" dirty="0"/>
              <a:t>1.4 แจ้งให้ผู้ป่วยทราบว่าเป็นซีสหรือฝีที่อวัยวะเพศ (</a:t>
            </a:r>
            <a:r>
              <a:rPr lang="en-US" sz="2400" dirty="0"/>
              <a:t>Labia </a:t>
            </a:r>
            <a:r>
              <a:rPr lang="en-US" sz="2400" dirty="0" err="1"/>
              <a:t>minora</a:t>
            </a:r>
            <a:r>
              <a:rPr lang="en-US" sz="2400" dirty="0"/>
              <a:t>) </a:t>
            </a:r>
            <a:br>
              <a:rPr lang="th-TH" sz="2400" dirty="0"/>
            </a:br>
            <a:r>
              <a:rPr lang="th-TH" sz="2400" dirty="0"/>
              <a:t>1.5 ซักประวัติการแพ้ยา เช่น ยาชา</a:t>
            </a:r>
          </a:p>
          <a:p>
            <a:r>
              <a:rPr lang="th-TH" sz="2400" dirty="0"/>
              <a:t>1.6 อธิบายให้ทราบถึงขั้นตอนและความรู้สึกขณะฉีดยาชาและทา การผ่าตัด เมื่อ</a:t>
            </a:r>
            <a:br>
              <a:rPr lang="th-TH" sz="2400" dirty="0"/>
            </a:br>
            <a:r>
              <a:rPr lang="th-TH" sz="2400" dirty="0"/>
              <a:t>      อธิบายจบแล้วต้องถามย้ำความเข้าใจทุกครั้ง </a:t>
            </a:r>
            <a:br>
              <a:rPr lang="th-TH" sz="2400" dirty="0"/>
            </a:br>
            <a:r>
              <a:rPr lang="th-TH" sz="2400" dirty="0"/>
              <a:t>1.7 เมื่อผู้ป่วยเข้าใจและอนุญาต ให้ถ่ายปัสสาวะก่อนจะทำผ่าตัด </a:t>
            </a:r>
          </a:p>
          <a:p>
            <a:r>
              <a:rPr lang="th-TH" sz="2400" dirty="0"/>
              <a:t>1.8 จัดท่านอนในท่าขึ้นขาหยั่ง (</a:t>
            </a:r>
            <a:r>
              <a:rPr lang="en-US" sz="2400" dirty="0"/>
              <a:t>Lithotomy) 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1063" y="5993048"/>
            <a:ext cx="88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1.http://www.sunpasit.go.th/mecu/files/51_Marsupialization_of_Bartholin_cyst.pdf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866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b="1" dirty="0"/>
              <a:t>Marsupialization</a:t>
            </a:r>
            <a:endParaRPr lang="th-TH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00518" y="149951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วิธีดำเนินหัตถการ</a:t>
            </a:r>
            <a:r>
              <a:rPr lang="en-US" sz="4000" b="1" baseline="30000" dirty="0">
                <a:solidFill>
                  <a:srgbClr val="0070C0"/>
                </a:solidFill>
              </a:rPr>
              <a:t>1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4683" y="2207396"/>
            <a:ext cx="83787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400" dirty="0"/>
          </a:p>
          <a:p>
            <a:r>
              <a:rPr lang="en-US" sz="2400" dirty="0"/>
              <a:t>1. </a:t>
            </a:r>
            <a:r>
              <a:rPr lang="th-TH" sz="2400" dirty="0"/>
              <a:t>จัดท่า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th-TH" sz="2400" dirty="0"/>
              <a:t>ทำความสะอาดบริเวณอวัยวะสืบพันธุ์ภายนอก</a:t>
            </a:r>
          </a:p>
          <a:p>
            <a:r>
              <a:rPr lang="en-US" sz="2400" dirty="0"/>
              <a:t>3. </a:t>
            </a:r>
            <a:r>
              <a:rPr lang="th-TH" sz="2400" dirty="0"/>
              <a:t>สวมปลอกขาและปูผ้าช่องปราศจากเชื้อ</a:t>
            </a:r>
          </a:p>
          <a:p>
            <a:r>
              <a:rPr lang="en-US" sz="2400" dirty="0"/>
              <a:t>4. </a:t>
            </a:r>
            <a:r>
              <a:rPr lang="th-TH" sz="2400" dirty="0"/>
              <a:t>ตรวจคลำดูถุงน้ำบาร์โธลินเพื่อประเมินตำแหน่งและขนาดให้ชัดเจน</a:t>
            </a:r>
          </a:p>
          <a:p>
            <a:r>
              <a:rPr lang="en-US" sz="2400" dirty="0"/>
              <a:t>5. </a:t>
            </a:r>
            <a:r>
              <a:rPr lang="th-TH" sz="2400" dirty="0"/>
              <a:t>ฉีดยาชา 1-2% </a:t>
            </a:r>
            <a:r>
              <a:rPr lang="en-US" sz="2400" dirty="0" err="1"/>
              <a:t>Lidocaine</a:t>
            </a:r>
            <a:r>
              <a:rPr lang="en-US" sz="2400" dirty="0"/>
              <a:t> </a:t>
            </a:r>
            <a:r>
              <a:rPr lang="th-TH" sz="2400" dirty="0"/>
              <a:t>ใต้ผิวชั้น </a:t>
            </a:r>
            <a:r>
              <a:rPr lang="en-US" sz="2400" dirty="0"/>
              <a:t>mucosa </a:t>
            </a:r>
            <a:r>
              <a:rPr lang="th-TH" sz="2400" dirty="0"/>
              <a:t>บริเวณกลางถุงน้ำและบริเวณขอบรอบๆ ถุงน้ำเป็น</a:t>
            </a:r>
            <a:br>
              <a:rPr lang="th-TH" sz="2400" dirty="0"/>
            </a:br>
            <a:r>
              <a:rPr lang="th-TH" sz="2400" dirty="0"/>
              <a:t>    รัศมีประมาณ 2 เซนติเมตรจากขอบ และทำการทดสอบว่าชาหรือไม่ก่อนลงมือ</a:t>
            </a:r>
          </a:p>
          <a:p>
            <a:r>
              <a:rPr lang="en-US" sz="2400" dirty="0"/>
              <a:t>6. </a:t>
            </a:r>
            <a:r>
              <a:rPr lang="th-TH" sz="2400" dirty="0"/>
              <a:t>แหวก </a:t>
            </a:r>
            <a:r>
              <a:rPr lang="en-US" sz="2400" dirty="0"/>
              <a:t>Labia </a:t>
            </a:r>
            <a:r>
              <a:rPr lang="en-US" sz="2400" dirty="0" err="1"/>
              <a:t>minora</a:t>
            </a:r>
            <a:r>
              <a:rPr lang="th-TH" sz="2400" dirty="0"/>
              <a:t> ด้วยนิ้วหัวแม่มือและนิ้วชี้ของมือซ้าย เพื่อให้เห็นบริเวณถุงน้ำชัดเจน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4683" y="5380672"/>
            <a:ext cx="8092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th-TH" dirty="0"/>
              <a:t>สุจินันฐ์ นันทาภิวัชน์ และมนัสวี มะโนปัญญา</a:t>
            </a:r>
            <a:r>
              <a:rPr lang="en-US" dirty="0"/>
              <a:t>. (2556). </a:t>
            </a:r>
            <a:r>
              <a:rPr lang="th-TH" dirty="0"/>
              <a:t> หัตถการพื้นฐานทางนรีเวช สืบค้นจาก        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 http://www.med.cmu.ac.th/dept/obgyn/2011/index.php?option=com_content&amp;view=article&amp;id=1050:basic-gynecologic-procedures&amp;catid=45&amp;Itemid=561</a:t>
            </a:r>
            <a:endParaRPr lang="th-TH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" t="4977" r="1001"/>
          <a:stretch/>
        </p:blipFill>
        <p:spPr>
          <a:xfrm>
            <a:off x="6453332" y="848840"/>
            <a:ext cx="4953000" cy="25795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28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38" y="1905621"/>
            <a:ext cx="10378569" cy="3996415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3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</TotalTime>
  <Words>561</Words>
  <Application>Microsoft Office PowerPoint</Application>
  <PresentationFormat>Widescreen</PresentationFormat>
  <Paragraphs>85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Angsana New</vt:lpstr>
      <vt:lpstr>Arial</vt:lpstr>
      <vt:lpstr>Arundina Sans</vt:lpstr>
      <vt:lpstr>Calibri</vt:lpstr>
      <vt:lpstr>Cordia New</vt:lpstr>
      <vt:lpstr>Franklin Gothic Book</vt:lpstr>
      <vt:lpstr>LilyUPC</vt:lpstr>
      <vt:lpstr>Wingdings 2</vt:lpstr>
      <vt:lpstr>Crop</vt:lpstr>
      <vt:lpstr>Marsupialization</vt:lpstr>
      <vt:lpstr>Marsupialization</vt:lpstr>
      <vt:lpstr>PowerPoint Presentation</vt:lpstr>
      <vt:lpstr>Marsupialization</vt:lpstr>
      <vt:lpstr>Marsupialization</vt:lpstr>
      <vt:lpstr>Marsupialization</vt:lpstr>
      <vt:lpstr>Marsupialization</vt:lpstr>
      <vt:lpstr>Marsupialization</vt:lpstr>
      <vt:lpstr>PowerPoint Presentation</vt:lpstr>
      <vt:lpstr>Marsupialization</vt:lpstr>
      <vt:lpstr>Marsupialization</vt:lpstr>
      <vt:lpstr>Marsupialization</vt:lpstr>
      <vt:lpstr>Marsupialization</vt:lpstr>
      <vt:lpstr>Marsupialization</vt:lpstr>
      <vt:lpstr>Marsupialization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Marsupialization</dc:title>
  <dc:creator>Pawin PPP</dc:creator>
  <cp:lastModifiedBy>Pawin PPP</cp:lastModifiedBy>
  <cp:revision>1</cp:revision>
  <dcterms:created xsi:type="dcterms:W3CDTF">2016-10-19T05:11:11Z</dcterms:created>
  <dcterms:modified xsi:type="dcterms:W3CDTF">2016-10-19T05:35:50Z</dcterms:modified>
</cp:coreProperties>
</file>