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51"/>
  </p:notesMasterIdLst>
  <p:sldIdLst>
    <p:sldId id="335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33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38" r:id="rId5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4652" autoAdjust="0"/>
  </p:normalViewPr>
  <p:slideViewPr>
    <p:cSldViewPr>
      <p:cViewPr varScale="1">
        <p:scale>
          <a:sx n="65" d="100"/>
          <a:sy n="65" d="100"/>
        </p:scale>
        <p:origin x="153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80E97-0086-4A11-92AA-8ACC084CFD66}" type="datetimeFigureOut">
              <a:rPr lang="th-TH" smtClean="0"/>
              <a:t>14/10/59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4DA52-0EAD-4E4F-9BC5-059790976E8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570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>
                <a:latin typeface="BrowalliaUPC" pitchFamily="34" charset="-34"/>
                <a:cs typeface="BrowalliaUPC" pitchFamily="34" charset="-34"/>
              </a:rPr>
              <a:t>เริ่มในประเทศสหรัฐอเมริกา เมื่อ 40ปี (1970) โดยสำนักงานการคลังสาธารณสุข </a:t>
            </a:r>
            <a:r>
              <a:rPr lang="en-US" dirty="0">
                <a:latin typeface="BrowalliaUPC" pitchFamily="34" charset="-34"/>
                <a:cs typeface="BrowalliaUPC" pitchFamily="34" charset="-34"/>
              </a:rPr>
              <a:t>Health Care Financing Administration, (HCFA) </a:t>
            </a:r>
            <a:r>
              <a:rPr lang="th-TH" dirty="0">
                <a:latin typeface="BrowalliaUPC" pitchFamily="34" charset="-34"/>
                <a:cs typeface="BrowalliaUPC" pitchFamily="34" charset="-34"/>
              </a:rPr>
              <a:t>ซึ่งดูแลโครงการ </a:t>
            </a:r>
            <a:r>
              <a:rPr lang="en-US" dirty="0">
                <a:latin typeface="BrowalliaUPC" pitchFamily="34" charset="-34"/>
                <a:cs typeface="BrowalliaUPC" pitchFamily="34" charset="-34"/>
              </a:rPr>
              <a:t>Medicare </a:t>
            </a:r>
            <a:r>
              <a:rPr lang="th-TH" dirty="0">
                <a:latin typeface="BrowalliaUPC" pitchFamily="34" charset="-34"/>
                <a:cs typeface="BrowalliaUPC" pitchFamily="34" charset="-34"/>
              </a:rPr>
              <a:t>ซึ่งมีปัญหาค่ารักษาพยาบาลสูงเกินจริง จึง เปลี่ยนเป็นจ่ายเงินแบบตกลงราคาล่วงหน้าซึ่งก็คือระบบ </a:t>
            </a:r>
            <a:r>
              <a:rPr lang="en-US" dirty="0">
                <a:latin typeface="BrowalliaUPC" pitchFamily="34" charset="-34"/>
                <a:cs typeface="BrowalliaUPC" pitchFamily="34" charset="-34"/>
              </a:rPr>
              <a:t>DRG </a:t>
            </a:r>
            <a:r>
              <a:rPr lang="th-TH" dirty="0">
                <a:latin typeface="BrowalliaUPC" pitchFamily="34" charset="-34"/>
                <a:cs typeface="BrowalliaUPC" pitchFamily="34" charset="-34"/>
              </a:rPr>
              <a:t>นั่นเอง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4DA52-0EAD-4E4F-9BC5-059790976E8F}" type="slidenum">
              <a:rPr lang="th-TH" smtClean="0"/>
              <a:t>2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ามเหลี่ยมมุมฉาก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grpSp>
        <p:nvGrpSpPr>
          <p:cNvPr id="2" name="กลุ่ม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รูปแบบอิสระ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รูปแบบอิสระ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รูปแบบอิสระ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ตัวเชื่อมต่อตรง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9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8303CB5-8FDD-454B-9BC5-7E9F1EFCBB1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3CB5-8FDD-454B-9BC5-7E9F1EFCBB1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3CB5-8FDD-454B-9BC5-7E9F1EFCBB1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3CB5-8FDD-454B-9BC5-7E9F1EFCBB1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3CB5-8FDD-454B-9BC5-7E9F1EFCBB1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เครื่องหมายบั้ง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3CB5-8FDD-454B-9BC5-7E9F1EFCBB1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3CB5-8FDD-454B-9BC5-7E9F1EFCBB1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3CB5-8FDD-454B-9BC5-7E9F1EFCBB1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3CB5-8FDD-454B-9BC5-7E9F1EFCBB1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3CB5-8FDD-454B-9BC5-7E9F1EFCBB1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h-TH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8303CB5-8FDD-454B-9BC5-7E9F1EFCBB1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รูปแบบอิสระ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ามเหลี่ยมมุมฉาก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ตัวเชื่อมต่อตรง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เครื่องหมายบั้ง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เครื่องหมายบั้ง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รูปแบบอิสระ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รูปแบบอิสระ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สามเหลี่ยมมุมฉาก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ตัวยึดชื่อเรื่อง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ยึดข้อความ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/>
              <a:t>ระดับที่สอง</a:t>
            </a:r>
          </a:p>
          <a:p>
            <a:pPr lvl="2" eaLnBrk="1" latinLnBrk="0" hangingPunct="1"/>
            <a:r>
              <a:rPr kumimoji="0" lang="th-TH"/>
              <a:t>ระดับที่สาม</a:t>
            </a:r>
          </a:p>
          <a:p>
            <a:pPr lvl="3" eaLnBrk="1" latinLnBrk="0" hangingPunct="1"/>
            <a:r>
              <a:rPr kumimoji="0" lang="th-TH"/>
              <a:t>ระดับที่สี่</a:t>
            </a:r>
          </a:p>
          <a:p>
            <a:pPr lvl="4" eaLnBrk="1" latinLnBrk="0" hangingPunct="1"/>
            <a:r>
              <a:rPr kumimoji="0" lang="th-TH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8303CB5-8FDD-454B-9BC5-7E9F1EFCBB19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Diagnostic Related Group</a:t>
            </a:r>
            <a:endParaRPr lang="th-TH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6018" name="Picture 2" descr="ผลการค้นหารูปภาพสำหรับ โรงพยาบาล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5002251" cy="33569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16016" y="350100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Facilitator: Pawin Puapornpong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latin typeface="BrowalliaUPC" pitchFamily="34" charset="-34"/>
                <a:cs typeface="BrowalliaUPC" pitchFamily="34" charset="-34"/>
              </a:rPr>
              <a:t>การคำนวนจัดกลุ่ม </a:t>
            </a:r>
            <a:r>
              <a:rPr lang="en-US" sz="3200" dirty="0">
                <a:latin typeface="BrowalliaUPC" pitchFamily="34" charset="-34"/>
                <a:cs typeface="BrowalliaUPC" pitchFamily="34" charset="-34"/>
              </a:rPr>
              <a:t>DRG </a:t>
            </a:r>
            <a:r>
              <a:rPr lang="th-TH" sz="3200" dirty="0">
                <a:latin typeface="BrowalliaUPC" pitchFamily="34" charset="-34"/>
                <a:cs typeface="BrowalliaUPC" pitchFamily="34" charset="-34"/>
              </a:rPr>
              <a:t>สำหรับผู้ป่วยแต่ละรายจะต้องอาศัย ข้อมูลหลายประการ เช่น </a:t>
            </a:r>
            <a:r>
              <a:rPr lang="th-TH" sz="320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โรคหลักที่ทำให้ผู้ป่วยมารับ บริการ ใน โรงพยาบาล โรคที่พบร่วม โรคแทรกซ้อน หัตถการและการผ่าตัด อายุจำนวนวันนอนโรงพยาบาล </a:t>
            </a:r>
            <a:r>
              <a:rPr lang="th-TH" sz="3200" dirty="0">
                <a:latin typeface="BrowalliaUPC" pitchFamily="34" charset="-34"/>
                <a:cs typeface="BrowalliaUPC" pitchFamily="34" charset="-34"/>
              </a:rPr>
              <a:t>ฯลฯ ข้อมูลเหล่านี้ต้องชัดเจน และถูกต้อง โดยอาศัยความร่วมมือของแพทย์ในการทำความเข้าใจ กับการกรอกแบบฟอร์มสรุปรายงาน 501,502,503 รวมทั้ง แพทย์ต้องไม่หลงลืมรายละเอียดปลีกย่อยต่างๆของโรคหลัก โรคที่ พบร่วม โรคแทรกซ้อนและหัตถการที่ทำไปในผู้ป่วยแต่ละราย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BrowalliaUPC" pitchFamily="34" charset="-34"/>
                <a:cs typeface="BrowalliaUPC" pitchFamily="34" charset="-34"/>
              </a:rPr>
              <a:t>การคำนวนจัดกลุ่ม </a:t>
            </a:r>
            <a:r>
              <a:rPr lang="en-US" dirty="0">
                <a:latin typeface="BrowalliaUPC" pitchFamily="34" charset="-34"/>
                <a:cs typeface="BrowalliaUPC" pitchFamily="34" charset="-34"/>
              </a:rPr>
              <a:t>DRG</a:t>
            </a:r>
            <a:endParaRPr lang="th-TH" dirty="0"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92181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BrowalliaUPC" pitchFamily="34" charset="-34"/>
                <a:cs typeface="BrowalliaUPC" pitchFamily="34" charset="-34"/>
              </a:rPr>
              <a:t>ใช้ข้อมูลที่มีอยู่แล้วในระบบ</a:t>
            </a:r>
          </a:p>
          <a:p>
            <a:pPr marL="0" indent="0">
              <a:buNone/>
            </a:pPr>
            <a:r>
              <a:rPr lang="th-TH" sz="3600" dirty="0">
                <a:latin typeface="BrowalliaUPC" pitchFamily="34" charset="-34"/>
                <a:cs typeface="BrowalliaUPC" pitchFamily="34" charset="-34"/>
              </a:rPr>
              <a:t>	• </a:t>
            </a:r>
            <a:r>
              <a:rPr lang="en-US" sz="3600" dirty="0">
                <a:latin typeface="BrowalliaUPC" pitchFamily="34" charset="-34"/>
                <a:cs typeface="BrowalliaUPC" pitchFamily="34" charset="-34"/>
              </a:rPr>
              <a:t>ICD10/ICD-9-CM </a:t>
            </a:r>
          </a:p>
          <a:p>
            <a:r>
              <a:rPr lang="en-US" sz="3600" dirty="0">
                <a:latin typeface="BrowalliaUPC" pitchFamily="34" charset="-34"/>
                <a:cs typeface="BrowalliaUPC" pitchFamily="34" charset="-34"/>
              </a:rPr>
              <a:t></a:t>
            </a:r>
            <a:r>
              <a:rPr lang="th-TH" sz="3600" dirty="0">
                <a:latin typeface="BrowalliaUPC" pitchFamily="34" charset="-34"/>
                <a:cs typeface="BrowalliaUPC" pitchFamily="34" charset="-34"/>
              </a:rPr>
              <a:t>มีความคล้ายคลึงด้านต้นทุนในการรักษา</a:t>
            </a:r>
          </a:p>
          <a:p>
            <a:r>
              <a:rPr lang="th-TH" sz="3600" dirty="0">
                <a:latin typeface="BrowalliaUPC" pitchFamily="34" charset="-34"/>
                <a:cs typeface="BrowalliaUPC" pitchFamily="34" charset="-34"/>
              </a:rPr>
              <a:t>มีความคล้ายคลึงกันทางคลินิก</a:t>
            </a:r>
          </a:p>
          <a:p>
            <a:r>
              <a:rPr lang="th-TH" sz="3600" dirty="0">
                <a:latin typeface="BrowalliaUPC" pitchFamily="34" charset="-34"/>
                <a:cs typeface="BrowalliaUPC" pitchFamily="34" charset="-34"/>
              </a:rPr>
              <a:t>ปรับเป็นปัจจุบันทุกปี</a:t>
            </a:r>
          </a:p>
          <a:p>
            <a:r>
              <a:rPr lang="th-TH" sz="3600" dirty="0">
                <a:latin typeface="BrowalliaUPC" pitchFamily="34" charset="-34"/>
                <a:cs typeface="BrowalliaUPC" pitchFamily="34" charset="-34"/>
              </a:rPr>
              <a:t>ใช้กันอย่างแพร่หลาย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BrowalliaUPC" pitchFamily="34" charset="-34"/>
                <a:cs typeface="BrowalliaUPC" pitchFamily="34" charset="-34"/>
              </a:rPr>
              <a:t>คุณสมบัติของ </a:t>
            </a:r>
            <a:r>
              <a:rPr lang="en-US" dirty="0">
                <a:latin typeface="BrowalliaUPC" pitchFamily="34" charset="-34"/>
                <a:cs typeface="BrowalliaUPC" pitchFamily="34" charset="-34"/>
              </a:rPr>
              <a:t>DRG</a:t>
            </a:r>
            <a:endParaRPr lang="th-TH" dirty="0"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6252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BrowalliaUPC" pitchFamily="34" charset="-34"/>
                <a:cs typeface="BrowalliaUPC" pitchFamily="34" charset="-34"/>
              </a:rPr>
              <a:t>1. Principal Diagnosis </a:t>
            </a:r>
            <a:r>
              <a:rPr lang="th-TH" sz="2800" dirty="0">
                <a:latin typeface="BrowalliaUPC" pitchFamily="34" charset="-34"/>
                <a:cs typeface="BrowalliaUPC" pitchFamily="34" charset="-34"/>
              </a:rPr>
              <a:t>โรคหลัก</a:t>
            </a:r>
          </a:p>
          <a:p>
            <a:pPr marL="0" indent="0">
              <a:buNone/>
            </a:pPr>
            <a:r>
              <a:rPr lang="th-TH" sz="2800" dirty="0">
                <a:latin typeface="BrowalliaUPC" pitchFamily="34" charset="-34"/>
                <a:cs typeface="BrowalliaUPC" pitchFamily="34" charset="-34"/>
              </a:rPr>
              <a:t>2. </a:t>
            </a:r>
            <a:r>
              <a:rPr lang="en-US" sz="2800" dirty="0">
                <a:latin typeface="BrowalliaUPC" pitchFamily="34" charset="-34"/>
                <a:cs typeface="BrowalliaUPC" pitchFamily="34" charset="-34"/>
              </a:rPr>
              <a:t>Complication (CC) </a:t>
            </a:r>
            <a:r>
              <a:rPr lang="th-TH" sz="2800" dirty="0">
                <a:latin typeface="BrowalliaUPC" pitchFamily="34" charset="-34"/>
                <a:cs typeface="BrowalliaUPC" pitchFamily="34" charset="-34"/>
              </a:rPr>
              <a:t>โรคแทรกรวมทั้ง </a:t>
            </a:r>
            <a:r>
              <a:rPr lang="en-US" sz="2800" dirty="0">
                <a:latin typeface="BrowalliaUPC" pitchFamily="34" charset="-34"/>
                <a:cs typeface="BrowalliaUPC" pitchFamily="34" charset="-34"/>
              </a:rPr>
              <a:t>Comorbidity </a:t>
            </a:r>
            <a:r>
              <a:rPr lang="th-TH" sz="2800" dirty="0">
                <a:latin typeface="BrowalliaUPC" pitchFamily="34" charset="-34"/>
                <a:cs typeface="BrowalliaUPC" pitchFamily="34" charset="-34"/>
              </a:rPr>
              <a:t>และ</a:t>
            </a:r>
            <a:r>
              <a:rPr lang="en-US" sz="2800" dirty="0">
                <a:latin typeface="BrowalliaUPC" pitchFamily="34" charset="-34"/>
                <a:cs typeface="BrowalliaUPC" pitchFamily="34" charset="-34"/>
              </a:rPr>
              <a:t>Complication</a:t>
            </a:r>
          </a:p>
          <a:p>
            <a:pPr marL="0" indent="0">
              <a:buNone/>
            </a:pPr>
            <a:r>
              <a:rPr lang="en-US" sz="2800" dirty="0">
                <a:latin typeface="BrowalliaUPC" pitchFamily="34" charset="-34"/>
                <a:cs typeface="BrowalliaUPC" pitchFamily="34" charset="-34"/>
              </a:rPr>
              <a:t>3. Operation </a:t>
            </a:r>
            <a:r>
              <a:rPr lang="th-TH" sz="2800" dirty="0">
                <a:latin typeface="BrowalliaUPC" pitchFamily="34" charset="-34"/>
                <a:cs typeface="BrowalliaUPC" pitchFamily="34" charset="-34"/>
              </a:rPr>
              <a:t>การผ่าตัด การทำหัตถการ</a:t>
            </a:r>
          </a:p>
          <a:p>
            <a:pPr marL="0" indent="0">
              <a:buNone/>
            </a:pPr>
            <a:r>
              <a:rPr lang="th-TH" sz="2800" dirty="0">
                <a:latin typeface="BrowalliaUPC" pitchFamily="34" charset="-34"/>
                <a:cs typeface="BrowalliaUPC" pitchFamily="34" charset="-34"/>
              </a:rPr>
              <a:t>4. </a:t>
            </a:r>
            <a:r>
              <a:rPr lang="en-US" sz="2800" dirty="0">
                <a:latin typeface="BrowalliaUPC" pitchFamily="34" charset="-34"/>
                <a:cs typeface="BrowalliaUPC" pitchFamily="34" charset="-34"/>
              </a:rPr>
              <a:t>Relative Weight (RW) </a:t>
            </a:r>
            <a:r>
              <a:rPr lang="th-TH" sz="2800" dirty="0">
                <a:latin typeface="BrowalliaUPC" pitchFamily="34" charset="-34"/>
                <a:cs typeface="BrowalliaUPC" pitchFamily="34" charset="-34"/>
              </a:rPr>
              <a:t>น้ำหนักสัมพัทธ์</a:t>
            </a:r>
          </a:p>
          <a:p>
            <a:pPr marL="0" indent="0">
              <a:buNone/>
            </a:pPr>
            <a:r>
              <a:rPr lang="th-TH" sz="2800" dirty="0">
                <a:latin typeface="BrowalliaUPC" pitchFamily="34" charset="-34"/>
                <a:cs typeface="BrowalliaUPC" pitchFamily="34" charset="-34"/>
              </a:rPr>
              <a:t>5. </a:t>
            </a:r>
            <a:r>
              <a:rPr lang="en-US" sz="2800" dirty="0">
                <a:latin typeface="BrowalliaUPC" pitchFamily="34" charset="-34"/>
                <a:cs typeface="BrowalliaUPC" pitchFamily="34" charset="-34"/>
              </a:rPr>
              <a:t>Age </a:t>
            </a:r>
            <a:r>
              <a:rPr lang="th-TH" sz="2800" dirty="0">
                <a:latin typeface="BrowalliaUPC" pitchFamily="34" charset="-34"/>
                <a:cs typeface="BrowalliaUPC" pitchFamily="34" charset="-34"/>
              </a:rPr>
              <a:t>อายุ</a:t>
            </a:r>
          </a:p>
          <a:p>
            <a:pPr marL="0" indent="0">
              <a:buNone/>
            </a:pPr>
            <a:r>
              <a:rPr lang="th-TH" sz="2800" dirty="0">
                <a:latin typeface="BrowalliaUPC" pitchFamily="34" charset="-34"/>
                <a:cs typeface="BrowalliaUPC" pitchFamily="34" charset="-34"/>
              </a:rPr>
              <a:t>6. </a:t>
            </a:r>
            <a:r>
              <a:rPr lang="en-US" sz="2800" dirty="0">
                <a:latin typeface="BrowalliaUPC" pitchFamily="34" charset="-34"/>
                <a:cs typeface="BrowalliaUPC" pitchFamily="34" charset="-34"/>
              </a:rPr>
              <a:t>Length of Stay (LOS) </a:t>
            </a:r>
            <a:r>
              <a:rPr lang="th-TH" sz="2800" dirty="0">
                <a:latin typeface="BrowalliaUPC" pitchFamily="34" charset="-34"/>
                <a:cs typeface="BrowalliaUPC" pitchFamily="34" charset="-34"/>
              </a:rPr>
              <a:t>จำนวนวันนอน รพ.</a:t>
            </a:r>
          </a:p>
          <a:p>
            <a:pPr marL="0" indent="0">
              <a:buNone/>
            </a:pPr>
            <a:r>
              <a:rPr lang="th-TH" sz="2800" dirty="0">
                <a:latin typeface="BrowalliaUPC" pitchFamily="34" charset="-34"/>
                <a:cs typeface="BrowalliaUPC" pitchFamily="34" charset="-34"/>
              </a:rPr>
              <a:t>7. </a:t>
            </a:r>
            <a:r>
              <a:rPr lang="en-US" sz="2800" dirty="0">
                <a:latin typeface="BrowalliaUPC" pitchFamily="34" charset="-34"/>
                <a:cs typeface="BrowalliaUPC" pitchFamily="34" charset="-34"/>
              </a:rPr>
              <a:t>Discharge status </a:t>
            </a:r>
            <a:r>
              <a:rPr lang="th-TH" sz="2800" dirty="0">
                <a:latin typeface="BrowalliaUPC" pitchFamily="34" charset="-34"/>
                <a:cs typeface="BrowalliaUPC" pitchFamily="34" charset="-34"/>
              </a:rPr>
              <a:t>สถานภาพการจำหน่ายผู้ป่วย</a:t>
            </a:r>
          </a:p>
          <a:p>
            <a:pPr marL="0" indent="0">
              <a:buNone/>
            </a:pPr>
            <a:r>
              <a:rPr lang="th-TH" sz="2800" dirty="0">
                <a:latin typeface="BrowalliaUPC" pitchFamily="34" charset="-34"/>
                <a:cs typeface="BrowalliaUPC" pitchFamily="34" charset="-34"/>
              </a:rPr>
              <a:t>8. </a:t>
            </a:r>
            <a:r>
              <a:rPr lang="en-US" sz="2800" dirty="0">
                <a:latin typeface="BrowalliaUPC" pitchFamily="34" charset="-34"/>
                <a:cs typeface="BrowalliaUPC" pitchFamily="34" charset="-34"/>
              </a:rPr>
              <a:t>Discharge type </a:t>
            </a:r>
            <a:r>
              <a:rPr lang="th-TH" sz="2800" dirty="0">
                <a:latin typeface="BrowalliaUPC" pitchFamily="34" charset="-34"/>
                <a:cs typeface="BrowalliaUPC" pitchFamily="34" charset="-34"/>
              </a:rPr>
              <a:t>ชนิดการจำหน่ายผู้ป่วย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BrowalliaUPC" pitchFamily="34" charset="-34"/>
                <a:cs typeface="BrowalliaUPC" pitchFamily="34" charset="-34"/>
              </a:rPr>
              <a:t>ตัวแปรและคำสำคัญ</a:t>
            </a:r>
          </a:p>
        </p:txBody>
      </p:sp>
    </p:spTree>
    <p:extLst>
      <p:ext uri="{BB962C8B-B14F-4D97-AF65-F5344CB8AC3E}">
        <p14:creationId xmlns:p14="http://schemas.microsoft.com/office/powerpoint/2010/main" val="2341520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h-TH" sz="3600" dirty="0">
                <a:latin typeface="BrowalliaUPC" pitchFamily="34" charset="-34"/>
                <a:cs typeface="BrowalliaUPC" pitchFamily="34" charset="-34"/>
              </a:rPr>
              <a:t></a:t>
            </a:r>
            <a:r>
              <a:rPr lang="en-US" sz="3600" dirty="0">
                <a:latin typeface="BrowalliaUPC" pitchFamily="34" charset="-34"/>
                <a:cs typeface="BrowalliaUPC" pitchFamily="34" charset="-34"/>
              </a:rPr>
              <a:t>Grouper</a:t>
            </a:r>
            <a:r>
              <a:rPr lang="th-TH" sz="3600" dirty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US" sz="3600" dirty="0">
                <a:latin typeface="BrowalliaUPC" pitchFamily="34" charset="-34"/>
                <a:cs typeface="BrowalliaUPC" pitchFamily="34" charset="-34"/>
              </a:rPr>
              <a:t>= </a:t>
            </a:r>
            <a:r>
              <a:rPr lang="th-TH" sz="3600" dirty="0">
                <a:latin typeface="BrowalliaUPC" pitchFamily="34" charset="-34"/>
                <a:cs typeface="BrowalliaUPC" pitchFamily="34" charset="-34"/>
              </a:rPr>
              <a:t>โปรแกรมใช้ในการจัดกลุ่ม </a:t>
            </a:r>
            <a:r>
              <a:rPr lang="en-US" sz="3600" dirty="0">
                <a:latin typeface="BrowalliaUPC" pitchFamily="34" charset="-34"/>
                <a:cs typeface="BrowalliaUPC" pitchFamily="34" charset="-34"/>
              </a:rPr>
              <a:t>DRG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BrowalliaUPC" pitchFamily="34" charset="-34"/>
                <a:cs typeface="BrowalliaUPC" pitchFamily="34" charset="-34"/>
              </a:rPr>
              <a:t></a:t>
            </a:r>
            <a:r>
              <a:rPr lang="en-US" sz="3600" dirty="0" err="1">
                <a:latin typeface="BrowalliaUPC" pitchFamily="34" charset="-34"/>
                <a:cs typeface="BrowalliaUPC" pitchFamily="34" charset="-34"/>
              </a:rPr>
              <a:t>Drgaudit</a:t>
            </a:r>
            <a:r>
              <a:rPr lang="en-US" sz="3600" dirty="0">
                <a:latin typeface="BrowalliaUPC" pitchFamily="34" charset="-34"/>
                <a:cs typeface="BrowalliaUPC" pitchFamily="34" charset="-34"/>
              </a:rPr>
              <a:t> = </a:t>
            </a:r>
            <a:r>
              <a:rPr lang="th-TH" sz="3600" dirty="0">
                <a:latin typeface="BrowalliaUPC" pitchFamily="34" charset="-34"/>
                <a:cs typeface="BrowalliaUPC" pitchFamily="34" charset="-34"/>
              </a:rPr>
              <a:t>โปรแกรมจัดทำรายงานกลุ่ม </a:t>
            </a:r>
            <a:r>
              <a:rPr lang="en-US" sz="3600" dirty="0">
                <a:latin typeface="BrowalliaUPC" pitchFamily="34" charset="-34"/>
                <a:cs typeface="BrowalliaUPC" pitchFamily="34" charset="-34"/>
              </a:rPr>
              <a:t>DRG</a:t>
            </a:r>
            <a:endParaRPr lang="th-TH" sz="3600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BrowalliaUPC" pitchFamily="34" charset="-34"/>
                <a:cs typeface="BrowalliaUPC" pitchFamily="34" charset="-34"/>
              </a:rPr>
              <a:t>ตัวแปรและคำสำคัญ</a:t>
            </a:r>
          </a:p>
        </p:txBody>
      </p:sp>
    </p:spTree>
    <p:extLst>
      <p:ext uri="{BB962C8B-B14F-4D97-AF65-F5344CB8AC3E}">
        <p14:creationId xmlns:p14="http://schemas.microsoft.com/office/powerpoint/2010/main" val="306042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th-TH" sz="3600" dirty="0"/>
              <a:t>วินิจฉัยโรค (</a:t>
            </a:r>
            <a:r>
              <a:rPr lang="en-US" sz="3600" dirty="0"/>
              <a:t>ICD-9-CM /10 diagnosis codes)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</a:t>
            </a:r>
            <a:r>
              <a:rPr lang="th-TH" sz="3600" dirty="0"/>
              <a:t>การผ่าตัด (</a:t>
            </a:r>
            <a:r>
              <a:rPr lang="en-US" sz="3600" dirty="0"/>
              <a:t>ICD-9-CM procedure codes)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</a:t>
            </a:r>
            <a:r>
              <a:rPr lang="th-TH" sz="3600" dirty="0"/>
              <a:t>จำนวนวันนอนในโรงพยาบาล</a:t>
            </a:r>
          </a:p>
          <a:p>
            <a:pPr>
              <a:lnSpc>
                <a:spcPct val="150000"/>
              </a:lnSpc>
            </a:pPr>
            <a:r>
              <a:rPr lang="th-TH" sz="3600" dirty="0"/>
              <a:t>อายุ</a:t>
            </a:r>
          </a:p>
          <a:p>
            <a:pPr>
              <a:lnSpc>
                <a:spcPct val="150000"/>
              </a:lnSpc>
            </a:pPr>
            <a:r>
              <a:rPr lang="th-TH" sz="3600" dirty="0"/>
              <a:t>น้ำหนักแรกเกิด (</a:t>
            </a:r>
            <a:r>
              <a:rPr lang="en-US" sz="3600" dirty="0"/>
              <a:t>neonates)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</a:t>
            </a:r>
            <a:r>
              <a:rPr lang="th-TH" sz="3600" dirty="0"/>
              <a:t>การจำหน่ายผู้ป่วย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BrowalliaUPC" pitchFamily="34" charset="-34"/>
                <a:cs typeface="BrowalliaUPC" pitchFamily="34" charset="-34"/>
              </a:rPr>
              <a:t>ตัวแปรและคำสำคัญ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64460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latin typeface="BrowalliaUPC" pitchFamily="34" charset="-34"/>
                <a:cs typeface="BrowalliaUPC" pitchFamily="34" charset="-34"/>
              </a:rPr>
              <a:t>PDx</a:t>
            </a:r>
            <a:r>
              <a:rPr lang="en-US" sz="3600" dirty="0">
                <a:latin typeface="BrowalliaUPC" pitchFamily="34" charset="-34"/>
                <a:cs typeface="BrowalliaUPC" pitchFamily="34" charset="-34"/>
              </a:rPr>
              <a:t>  	: Principal Diagnosis</a:t>
            </a:r>
          </a:p>
          <a:p>
            <a:pPr marL="0" indent="0">
              <a:buNone/>
            </a:pPr>
            <a:r>
              <a:rPr lang="en-US" sz="3600" dirty="0">
                <a:latin typeface="BrowalliaUPC" pitchFamily="34" charset="-34"/>
                <a:cs typeface="BrowalliaUPC" pitchFamily="34" charset="-34"/>
              </a:rPr>
              <a:t>	: </a:t>
            </a:r>
            <a:r>
              <a:rPr lang="th-TH" sz="3600" dirty="0">
                <a:latin typeface="BrowalliaUPC" pitchFamily="34" charset="-34"/>
                <a:cs typeface="BrowalliaUPC" pitchFamily="34" charset="-34"/>
              </a:rPr>
              <a:t>โรคหลัก ที่ได้รับการรักษา มี 1 </a:t>
            </a:r>
            <a:r>
              <a:rPr lang="en-US" sz="3600" dirty="0">
                <a:latin typeface="BrowalliaUPC" pitchFamily="34" charset="-34"/>
                <a:cs typeface="BrowalliaUPC" pitchFamily="34" charset="-34"/>
              </a:rPr>
              <a:t>diagnosis </a:t>
            </a:r>
            <a:r>
              <a:rPr lang="th-TH" sz="3600" dirty="0">
                <a:latin typeface="BrowalliaUPC" pitchFamily="34" charset="-34"/>
                <a:cs typeface="BrowalliaUPC" pitchFamily="34" charset="-34"/>
              </a:rPr>
              <a:t>เท่านั้น</a:t>
            </a:r>
          </a:p>
          <a:p>
            <a:pPr marL="0" indent="0">
              <a:buNone/>
            </a:pPr>
            <a:r>
              <a:rPr lang="th-TH" sz="3600" dirty="0">
                <a:latin typeface="BrowalliaUPC" pitchFamily="34" charset="-34"/>
                <a:cs typeface="BrowalliaUPC" pitchFamily="34" charset="-34"/>
              </a:rPr>
              <a:t></a:t>
            </a:r>
            <a:r>
              <a:rPr lang="en-US" sz="3600" dirty="0" err="1">
                <a:latin typeface="BrowalliaUPC" pitchFamily="34" charset="-34"/>
                <a:cs typeface="BrowalliaUPC" pitchFamily="34" charset="-34"/>
              </a:rPr>
              <a:t>SDx</a:t>
            </a:r>
            <a:r>
              <a:rPr lang="en-US" sz="3600" dirty="0">
                <a:latin typeface="BrowalliaUPC" pitchFamily="34" charset="-34"/>
                <a:cs typeface="BrowalliaUPC" pitchFamily="34" charset="-34"/>
              </a:rPr>
              <a:t>   	: Secondary Diagnosis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BrowalliaUPC" pitchFamily="34" charset="-34"/>
                <a:cs typeface="BrowalliaUPC" pitchFamily="34" charset="-34"/>
              </a:rPr>
              <a:t>	: </a:t>
            </a:r>
            <a:r>
              <a:rPr lang="th-TH" sz="3600" dirty="0">
                <a:latin typeface="BrowalliaUPC" pitchFamily="34" charset="-34"/>
                <a:cs typeface="BrowalliaUPC" pitchFamily="34" charset="-34"/>
              </a:rPr>
              <a:t>โรคอื่นๆ (ที่ </a:t>
            </a:r>
            <a:r>
              <a:rPr lang="en-US" sz="3600" dirty="0">
                <a:latin typeface="BrowalliaUPC" pitchFamily="34" charset="-34"/>
                <a:cs typeface="BrowalliaUPC" pitchFamily="34" charset="-34"/>
              </a:rPr>
              <a:t>active)  </a:t>
            </a:r>
            <a:r>
              <a:rPr lang="th-TH" sz="3600" dirty="0">
                <a:latin typeface="BrowalliaUPC" pitchFamily="34" charset="-34"/>
                <a:cs typeface="BrowalliaUPC" pitchFamily="34" charset="-34"/>
              </a:rPr>
              <a:t>เช่น โรคร่วม ภาวะแทรกซ้อน อาจมี 0 </a:t>
            </a:r>
            <a:r>
              <a:rPr lang="en-US" sz="3600" dirty="0">
                <a:latin typeface="BrowalliaUPC" pitchFamily="34" charset="-34"/>
                <a:cs typeface="BrowalliaUPC" pitchFamily="34" charset="-34"/>
              </a:rPr>
              <a:t>diagnosis  </a:t>
            </a:r>
            <a:r>
              <a:rPr lang="th-TH" sz="3600" dirty="0">
                <a:latin typeface="BrowalliaUPC" pitchFamily="34" charset="-34"/>
                <a:cs typeface="BrowalliaUPC" pitchFamily="34" charset="-34"/>
              </a:rPr>
              <a:t>หรือมากกว่า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BrowalliaUPC" pitchFamily="34" charset="-34"/>
                <a:cs typeface="BrowalliaUPC" pitchFamily="34" charset="-34"/>
              </a:rPr>
              <a:t>ตัวแปรและคำสำคัญ</a:t>
            </a:r>
          </a:p>
        </p:txBody>
      </p:sp>
    </p:spTree>
    <p:extLst>
      <p:ext uri="{BB962C8B-B14F-4D97-AF65-F5344CB8AC3E}">
        <p14:creationId xmlns:p14="http://schemas.microsoft.com/office/powerpoint/2010/main" val="2432128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h-TH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โรคร่วม (</a:t>
            </a:r>
            <a:r>
              <a:rPr lang="en-US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Co-morbidity) </a:t>
            </a:r>
            <a:r>
              <a:rPr lang="th-TH" dirty="0">
                <a:latin typeface="BrowalliaUPC" pitchFamily="34" charset="-34"/>
                <a:cs typeface="BrowalliaUPC" pitchFamily="34" charset="-34"/>
              </a:rPr>
              <a:t>คือ </a:t>
            </a:r>
            <a:r>
              <a:rPr lang="th-TH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โรคที่พบร่วมตั้งแต่ก่อนที่ผู้ป่วยจะได้รับตัวไว้ใน ร.พ.</a:t>
            </a:r>
            <a:r>
              <a:rPr lang="th-TH" dirty="0">
                <a:latin typeface="BrowalliaUPC" pitchFamily="34" charset="-34"/>
                <a:cs typeface="BrowalliaUPC" pitchFamily="34" charset="-34"/>
              </a:rPr>
              <a:t> แล้วจะทำ ให้ผู้ป่วยราว 75% ขึ้นไปที่เป็นโรคนี้ต้องนอน ร.พ. นานขึ้นอย่าง น้อยเป็นเวลา 1วันขึ้นไป </a:t>
            </a:r>
          </a:p>
          <a:p>
            <a:pPr>
              <a:lnSpc>
                <a:spcPct val="150000"/>
              </a:lnSpc>
            </a:pPr>
            <a:r>
              <a:rPr lang="th-TH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โรคแทรก (</a:t>
            </a:r>
            <a:r>
              <a:rPr lang="en-US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Complication) </a:t>
            </a:r>
            <a:r>
              <a:rPr lang="th-TH" dirty="0">
                <a:latin typeface="BrowalliaUPC" pitchFamily="34" charset="-34"/>
                <a:cs typeface="BrowalliaUPC" pitchFamily="34" charset="-34"/>
              </a:rPr>
              <a:t>คือ </a:t>
            </a:r>
            <a:r>
              <a:rPr lang="th-TH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โรคที่พบหลังจากที่ผู้ป่วยได้รับการรับตัวไว้ใน ร.พ.</a:t>
            </a:r>
            <a:r>
              <a:rPr lang="th-TH" dirty="0">
                <a:latin typeface="BrowalliaUPC" pitchFamily="34" charset="-34"/>
                <a:cs typeface="BrowalliaUPC" pitchFamily="34" charset="-34"/>
              </a:rPr>
              <a:t> แล้วจะทำให้ ผู้ป่วยราว 75% ขึ้นไปที่เป็นโรคนี้ต้องนอน ร.พ. นานขึ้นอย่างน้อย เป็นเวลา 1วันขึ้นไป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BrowalliaUPC" pitchFamily="34" charset="-34"/>
                <a:cs typeface="BrowalliaUPC" pitchFamily="34" charset="-34"/>
              </a:rPr>
              <a:t>ตัวแปรและคำสำคัญ</a:t>
            </a:r>
          </a:p>
        </p:txBody>
      </p:sp>
    </p:spTree>
    <p:extLst>
      <p:ext uri="{BB962C8B-B14F-4D97-AF65-F5344CB8AC3E}">
        <p14:creationId xmlns:p14="http://schemas.microsoft.com/office/powerpoint/2010/main" val="2892969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latin typeface="BrowalliaUPC" pitchFamily="34" charset="-34"/>
                <a:cs typeface="BrowalliaUPC" pitchFamily="34" charset="-34"/>
              </a:rPr>
              <a:t>Proc</a:t>
            </a:r>
            <a:r>
              <a:rPr lang="en-US" sz="3200" dirty="0">
                <a:latin typeface="BrowalliaUPC" pitchFamily="34" charset="-34"/>
                <a:cs typeface="BrowalliaUPC" pitchFamily="34" charset="-34"/>
              </a:rPr>
              <a:t> 	: Procedures</a:t>
            </a:r>
          </a:p>
          <a:p>
            <a:pPr marL="0" indent="0">
              <a:buNone/>
            </a:pPr>
            <a:r>
              <a:rPr lang="en-US" sz="3200" dirty="0">
                <a:latin typeface="BrowalliaUPC" pitchFamily="34" charset="-34"/>
                <a:cs typeface="BrowalliaUPC" pitchFamily="34" charset="-34"/>
              </a:rPr>
              <a:t>	: </a:t>
            </a:r>
            <a:r>
              <a:rPr lang="th-TH" sz="3200" dirty="0">
                <a:latin typeface="BrowalliaUPC" pitchFamily="34" charset="-34"/>
                <a:cs typeface="BrowalliaUPC" pitchFamily="34" charset="-34"/>
              </a:rPr>
              <a:t>การผ่าตัด/หัตถการ </a:t>
            </a:r>
          </a:p>
          <a:p>
            <a:pPr marL="0" indent="0">
              <a:buNone/>
            </a:pPr>
            <a:r>
              <a:rPr lang="th-TH" sz="3200" dirty="0">
                <a:latin typeface="BrowalliaUPC" pitchFamily="34" charset="-34"/>
                <a:cs typeface="BrowalliaUPC" pitchFamily="34" charset="-34"/>
              </a:rPr>
              <a:t>	อาจมี 0 </a:t>
            </a:r>
            <a:r>
              <a:rPr lang="en-US" sz="3200" dirty="0">
                <a:latin typeface="BrowalliaUPC" pitchFamily="34" charset="-34"/>
                <a:cs typeface="BrowalliaUPC" pitchFamily="34" charset="-34"/>
              </a:rPr>
              <a:t>procedure </a:t>
            </a:r>
            <a:r>
              <a:rPr lang="th-TH" sz="3200" dirty="0">
                <a:latin typeface="BrowalliaUPC" pitchFamily="34" charset="-34"/>
                <a:cs typeface="BrowalliaUPC" pitchFamily="34" charset="-34"/>
              </a:rPr>
              <a:t>หรือมากกว่า</a:t>
            </a:r>
          </a:p>
          <a:p>
            <a:pPr marL="0" indent="0">
              <a:buNone/>
            </a:pPr>
            <a:r>
              <a:rPr lang="th-TH" sz="3200" dirty="0">
                <a:latin typeface="BrowalliaUPC" pitchFamily="34" charset="-34"/>
                <a:cs typeface="BrowalliaUPC" pitchFamily="34" charset="-34"/>
              </a:rPr>
              <a:t>	- </a:t>
            </a:r>
            <a:r>
              <a:rPr lang="en-US" sz="3200" dirty="0">
                <a:latin typeface="BrowalliaUPC" pitchFamily="34" charset="-34"/>
                <a:cs typeface="BrowalliaUPC" pitchFamily="34" charset="-34"/>
              </a:rPr>
              <a:t>Operating Room Procedures</a:t>
            </a:r>
          </a:p>
          <a:p>
            <a:pPr marL="0" indent="0">
              <a:buNone/>
            </a:pPr>
            <a:r>
              <a:rPr lang="en-US" sz="3200" dirty="0">
                <a:latin typeface="BrowalliaUPC" pitchFamily="34" charset="-34"/>
                <a:cs typeface="BrowalliaUPC" pitchFamily="34" charset="-34"/>
              </a:rPr>
              <a:t>	- Non-operating Room Procedures</a:t>
            </a:r>
          </a:p>
          <a:p>
            <a:pPr marL="0" indent="0">
              <a:buNone/>
            </a:pPr>
            <a:r>
              <a:rPr lang="en-US" sz="3200" dirty="0">
                <a:latin typeface="BrowalliaUPC" pitchFamily="34" charset="-34"/>
                <a:cs typeface="BrowalliaUPC" pitchFamily="34" charset="-34"/>
              </a:rPr>
              <a:t>	- Procedure Combinations</a:t>
            </a:r>
            <a:endParaRPr lang="th-TH" sz="3200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BrowalliaUPC" pitchFamily="34" charset="-34"/>
                <a:cs typeface="BrowalliaUPC" pitchFamily="34" charset="-34"/>
              </a:rPr>
              <a:t>ตัวแปรและคำสำคัญ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81824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BrowalliaUPC" pitchFamily="34" charset="-34"/>
                <a:cs typeface="BrowalliaUPC" pitchFamily="34" charset="-34"/>
              </a:rPr>
              <a:t>Age  	: 0 – 124</a:t>
            </a:r>
          </a:p>
          <a:p>
            <a:pPr marL="0" indent="0">
              <a:buNone/>
            </a:pPr>
            <a:r>
              <a:rPr lang="en-US" sz="3600" dirty="0">
                <a:latin typeface="BrowalliaUPC" pitchFamily="34" charset="-34"/>
                <a:cs typeface="BrowalliaUPC" pitchFamily="34" charset="-34"/>
              </a:rPr>
              <a:t>Sex  	 : 1 = male,  2 = female</a:t>
            </a:r>
          </a:p>
          <a:p>
            <a:pPr marL="0" indent="0">
              <a:buNone/>
            </a:pPr>
            <a:r>
              <a:rPr lang="en-US" sz="3600" dirty="0">
                <a:latin typeface="BrowalliaUPC" pitchFamily="34" charset="-34"/>
                <a:cs typeface="BrowalliaUPC" pitchFamily="34" charset="-34"/>
              </a:rPr>
              <a:t>Discharge Type  :   		1 = with approval</a:t>
            </a:r>
          </a:p>
          <a:p>
            <a:pPr marL="0" indent="0">
              <a:buNone/>
            </a:pPr>
            <a:r>
              <a:rPr lang="en-US" sz="3600" dirty="0">
                <a:latin typeface="BrowalliaUPC" pitchFamily="34" charset="-34"/>
                <a:cs typeface="BrowalliaUPC" pitchFamily="34" charset="-34"/>
              </a:rPr>
              <a:t>				2 = against advice</a:t>
            </a:r>
          </a:p>
          <a:p>
            <a:pPr marL="0" indent="0">
              <a:buNone/>
            </a:pPr>
            <a:r>
              <a:rPr lang="en-US" sz="3600" dirty="0">
                <a:latin typeface="BrowalliaUPC" pitchFamily="34" charset="-34"/>
                <a:cs typeface="BrowalliaUPC" pitchFamily="34" charset="-34"/>
              </a:rPr>
              <a:t>				3 = escape</a:t>
            </a:r>
          </a:p>
          <a:p>
            <a:pPr marL="0" indent="0">
              <a:buNone/>
            </a:pPr>
            <a:r>
              <a:rPr lang="en-US" sz="3600" dirty="0">
                <a:latin typeface="BrowalliaUPC" pitchFamily="34" charset="-34"/>
                <a:cs typeface="BrowalliaUPC" pitchFamily="34" charset="-34"/>
              </a:rPr>
              <a:t>				4 = transfer</a:t>
            </a:r>
          </a:p>
          <a:p>
            <a:pPr marL="0" indent="0">
              <a:buNone/>
            </a:pPr>
            <a:r>
              <a:rPr lang="en-US" sz="3600" dirty="0">
                <a:latin typeface="BrowalliaUPC" pitchFamily="34" charset="-34"/>
                <a:cs typeface="BrowalliaUPC" pitchFamily="34" charset="-34"/>
              </a:rPr>
              <a:t>				8,9 = dead</a:t>
            </a:r>
            <a:endParaRPr lang="th-TH" sz="3600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BrowalliaUPC" pitchFamily="34" charset="-34"/>
                <a:cs typeface="BrowalliaUPC" pitchFamily="34" charset="-34"/>
              </a:rPr>
              <a:t>ตัวแปรและคำสำคัญ</a:t>
            </a:r>
          </a:p>
        </p:txBody>
      </p:sp>
    </p:spTree>
    <p:extLst>
      <p:ext uri="{BB962C8B-B14F-4D97-AF65-F5344CB8AC3E}">
        <p14:creationId xmlns:p14="http://schemas.microsoft.com/office/powerpoint/2010/main" val="218021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BrowalliaUPC" pitchFamily="34" charset="-34"/>
                <a:cs typeface="BrowalliaUPC" pitchFamily="34" charset="-34"/>
              </a:rPr>
              <a:t>1. Complete Recovery </a:t>
            </a:r>
            <a:r>
              <a:rPr lang="th-TH" dirty="0">
                <a:latin typeface="BrowalliaUPC" pitchFamily="34" charset="-34"/>
                <a:cs typeface="BrowalliaUPC" pitchFamily="34" charset="-34"/>
              </a:rPr>
              <a:t>หายสนิท</a:t>
            </a:r>
          </a:p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2. </a:t>
            </a:r>
            <a:r>
              <a:rPr lang="en-US" dirty="0">
                <a:latin typeface="BrowalliaUPC" pitchFamily="34" charset="-34"/>
                <a:cs typeface="BrowalliaUPC" pitchFamily="34" charset="-34"/>
              </a:rPr>
              <a:t>Improved </a:t>
            </a:r>
            <a:r>
              <a:rPr lang="th-TH" dirty="0">
                <a:latin typeface="BrowalliaUPC" pitchFamily="34" charset="-34"/>
                <a:cs typeface="BrowalliaUPC" pitchFamily="34" charset="-34"/>
              </a:rPr>
              <a:t>ดีขึ้น</a:t>
            </a:r>
          </a:p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3. </a:t>
            </a:r>
            <a:r>
              <a:rPr lang="en-US" dirty="0">
                <a:latin typeface="BrowalliaUPC" pitchFamily="34" charset="-34"/>
                <a:cs typeface="BrowalliaUPC" pitchFamily="34" charset="-34"/>
              </a:rPr>
              <a:t>Not Improve </a:t>
            </a:r>
            <a:r>
              <a:rPr lang="th-TH" dirty="0">
                <a:latin typeface="BrowalliaUPC" pitchFamily="34" charset="-34"/>
                <a:cs typeface="BrowalliaUPC" pitchFamily="34" charset="-34"/>
              </a:rPr>
              <a:t>ไม่ดีขึ้น</a:t>
            </a:r>
          </a:p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4. </a:t>
            </a:r>
            <a:r>
              <a:rPr lang="en-US" dirty="0">
                <a:latin typeface="BrowalliaUPC" pitchFamily="34" charset="-34"/>
                <a:cs typeface="BrowalliaUPC" pitchFamily="34" charset="-34"/>
              </a:rPr>
              <a:t>Normal Delivery </a:t>
            </a:r>
            <a:r>
              <a:rPr lang="th-TH" dirty="0">
                <a:latin typeface="BrowalliaUPC" pitchFamily="34" charset="-34"/>
                <a:cs typeface="BrowalliaUPC" pitchFamily="34" charset="-34"/>
              </a:rPr>
              <a:t>คลอดปกติ</a:t>
            </a:r>
          </a:p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5. </a:t>
            </a:r>
            <a:r>
              <a:rPr lang="en-US" dirty="0">
                <a:latin typeface="BrowalliaUPC" pitchFamily="34" charset="-34"/>
                <a:cs typeface="BrowalliaUPC" pitchFamily="34" charset="-34"/>
              </a:rPr>
              <a:t>Un-delivery </a:t>
            </a:r>
            <a:r>
              <a:rPr lang="th-TH" dirty="0">
                <a:latin typeface="BrowalliaUPC" pitchFamily="34" charset="-34"/>
                <a:cs typeface="BrowalliaUPC" pitchFamily="34" charset="-34"/>
              </a:rPr>
              <a:t>ไม่คลอด</a:t>
            </a:r>
          </a:p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6. </a:t>
            </a:r>
            <a:r>
              <a:rPr lang="en-US" dirty="0">
                <a:latin typeface="BrowalliaUPC" pitchFamily="34" charset="-34"/>
                <a:cs typeface="BrowalliaUPC" pitchFamily="34" charset="-34"/>
              </a:rPr>
              <a:t>Normal child discharge with mother</a:t>
            </a:r>
          </a:p>
          <a:p>
            <a:pPr marL="0" indent="0">
              <a:buNone/>
            </a:pPr>
            <a:r>
              <a:rPr lang="en-US" dirty="0">
                <a:latin typeface="BrowalliaUPC" pitchFamily="34" charset="-34"/>
                <a:cs typeface="BrowalliaUPC" pitchFamily="34" charset="-34"/>
              </a:rPr>
              <a:t>7. Normal child discharge separately</a:t>
            </a:r>
          </a:p>
          <a:p>
            <a:pPr marL="0" indent="0">
              <a:buNone/>
            </a:pPr>
            <a:r>
              <a:rPr lang="en-US" dirty="0">
                <a:latin typeface="BrowalliaUPC" pitchFamily="34" charset="-34"/>
                <a:cs typeface="BrowalliaUPC" pitchFamily="34" charset="-34"/>
              </a:rPr>
              <a:t>8. Dead stillbirth</a:t>
            </a:r>
          </a:p>
          <a:p>
            <a:pPr marL="0" indent="0">
              <a:buNone/>
            </a:pPr>
            <a:r>
              <a:rPr lang="en-US" dirty="0">
                <a:latin typeface="BrowalliaUPC" pitchFamily="34" charset="-34"/>
                <a:cs typeface="BrowalliaUPC" pitchFamily="34" charset="-34"/>
              </a:rPr>
              <a:t>9. Dead </a:t>
            </a:r>
            <a:endParaRPr lang="th-TH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Discharge status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69998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h-TH" sz="3200" dirty="0">
                <a:latin typeface="BrowalliaUPC" pitchFamily="34" charset="-34"/>
                <a:cs typeface="BrowalliaUPC" pitchFamily="34" charset="-34"/>
              </a:rPr>
              <a:t>	ระบบแบ่งกลุ่มผู้ป่วยอย่างหนึ่ง (</a:t>
            </a:r>
            <a:r>
              <a:rPr lang="en-US" sz="3200" dirty="0">
                <a:latin typeface="BrowalliaUPC" pitchFamily="34" charset="-34"/>
                <a:cs typeface="BrowalliaUPC" pitchFamily="34" charset="-34"/>
              </a:rPr>
              <a:t>Patient Classification System) </a:t>
            </a:r>
            <a:r>
              <a:rPr lang="th-TH" sz="3200" dirty="0">
                <a:latin typeface="BrowalliaUPC" pitchFamily="34" charset="-34"/>
                <a:cs typeface="BrowalliaUPC" pitchFamily="34" charset="-34"/>
              </a:rPr>
              <a:t>ที่อาศัยข้อมูลไม่มากนักมาจัดกลุ่มผู้ป่วยเพื่อบอกว่า ผู้ป่วยในกลุ่มเดียวกันจะใช้เวลานอนในโรงพยาบาลใกล้เคียงกันและสิ้นเปลืองค่ารักษาใกล้เคียงกัน (</a:t>
            </a:r>
            <a:r>
              <a:rPr lang="en-US" sz="3200" dirty="0" err="1">
                <a:latin typeface="BrowalliaUPC" pitchFamily="34" charset="-34"/>
                <a:cs typeface="BrowalliaUPC" pitchFamily="34" charset="-34"/>
              </a:rPr>
              <a:t>Iso</a:t>
            </a:r>
            <a:r>
              <a:rPr lang="en-US" sz="3200" dirty="0">
                <a:latin typeface="BrowalliaUPC" pitchFamily="34" charset="-34"/>
                <a:cs typeface="BrowalliaUPC" pitchFamily="34" charset="-34"/>
              </a:rPr>
              <a:t> - resource group)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BrowalliaUPC" pitchFamily="34" charset="-34"/>
                <a:cs typeface="BrowalliaUPC" pitchFamily="34" charset="-34"/>
              </a:rPr>
              <a:t>	</a:t>
            </a:r>
            <a:endParaRPr lang="th-TH" sz="3200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owalliaUPC" pitchFamily="34" charset="-34"/>
                <a:cs typeface="BrowalliaUPC" pitchFamily="34" charset="-34"/>
              </a:rPr>
              <a:t>Diagnostic related group</a:t>
            </a:r>
            <a:endParaRPr lang="th-TH" dirty="0"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4179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h-TH" sz="3600" dirty="0">
                <a:latin typeface="BrowalliaUPC" pitchFamily="34" charset="-34"/>
                <a:cs typeface="BrowalliaUPC" pitchFamily="34" charset="-34"/>
              </a:rPr>
              <a:t>	ระบบ </a:t>
            </a:r>
            <a:r>
              <a:rPr lang="en-US" sz="3600" dirty="0">
                <a:latin typeface="BrowalliaUPC" pitchFamily="34" charset="-34"/>
                <a:cs typeface="BrowalliaUPC" pitchFamily="34" charset="-34"/>
              </a:rPr>
              <a:t>DRG </a:t>
            </a:r>
            <a:r>
              <a:rPr lang="th-TH" sz="3600" dirty="0">
                <a:latin typeface="BrowalliaUPC" pitchFamily="34" charset="-34"/>
                <a:cs typeface="BrowalliaUPC" pitchFamily="34" charset="-34"/>
              </a:rPr>
              <a:t>มีอยู่หลายรูปแบบ แต่ที่เราใช้เป็นของ</a:t>
            </a:r>
            <a:r>
              <a:rPr lang="en-US" sz="3600" dirty="0">
                <a:latin typeface="BrowalliaUPC" pitchFamily="34" charset="-34"/>
                <a:cs typeface="BrowalliaUPC" pitchFamily="34" charset="-34"/>
              </a:rPr>
              <a:t> HCFA (Health Care Financing Association )</a:t>
            </a:r>
            <a:r>
              <a:rPr lang="th-TH" sz="3600" dirty="0">
                <a:latin typeface="BrowalliaUPC" pitchFamily="34" charset="-34"/>
                <a:cs typeface="BrowalliaUPC" pitchFamily="34" charset="-34"/>
              </a:rPr>
              <a:t> โดยระบบ </a:t>
            </a:r>
            <a:r>
              <a:rPr lang="en-US" sz="3600" dirty="0">
                <a:latin typeface="BrowalliaUPC" pitchFamily="34" charset="-34"/>
                <a:cs typeface="BrowalliaUPC" pitchFamily="34" charset="-34"/>
              </a:rPr>
              <a:t>DRG </a:t>
            </a:r>
            <a:r>
              <a:rPr lang="th-TH" sz="3600" dirty="0">
                <a:latin typeface="BrowalliaUPC" pitchFamily="34" charset="-34"/>
                <a:cs typeface="BrowalliaUPC" pitchFamily="34" charset="-34"/>
              </a:rPr>
              <a:t>ใช้วิธีแบ่งผู้ป่วยออกเป็นกลุ่มย่อยตามกายวิภาค (</a:t>
            </a:r>
            <a:r>
              <a:rPr lang="en-US" sz="3600" dirty="0">
                <a:latin typeface="BrowalliaUPC" pitchFamily="34" charset="-34"/>
                <a:cs typeface="BrowalliaUPC" pitchFamily="34" charset="-34"/>
              </a:rPr>
              <a:t>Anatomical system 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BrowalliaUPC" pitchFamily="34" charset="-34"/>
                <a:cs typeface="BrowalliaUPC" pitchFamily="34" charset="-34"/>
              </a:rPr>
              <a:t>	</a:t>
            </a:r>
            <a:r>
              <a:rPr lang="th-TH" sz="3600" dirty="0">
                <a:latin typeface="BrowalliaUPC" pitchFamily="34" charset="-34"/>
                <a:cs typeface="BrowalliaUPC" pitchFamily="34" charset="-34"/>
              </a:rPr>
              <a:t>โดยแบ่งเป็น 25 </a:t>
            </a:r>
            <a:r>
              <a:rPr lang="en-US" sz="3600" dirty="0">
                <a:latin typeface="BrowalliaUPC" pitchFamily="34" charset="-34"/>
                <a:cs typeface="BrowalliaUPC" pitchFamily="34" charset="-34"/>
              </a:rPr>
              <a:t>Major Diagnostic Category (MDC)</a:t>
            </a:r>
            <a:endParaRPr lang="th-TH" sz="3600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owalliaUPC" pitchFamily="34" charset="-34"/>
                <a:cs typeface="BrowalliaUPC" pitchFamily="34" charset="-34"/>
              </a:rPr>
              <a:t>Diagnosis related group( DRG) </a:t>
            </a:r>
            <a:endParaRPr lang="th-TH" dirty="0"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96114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1 โรคระบบประสาท สมอง ไขสันหลัง</a:t>
            </a:r>
          </a:p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2 โรคตา</a:t>
            </a:r>
          </a:p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3 โรคหู คอ จมูก ปาก</a:t>
            </a:r>
          </a:p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4 โรคระบบทางเดินหายใจ</a:t>
            </a:r>
          </a:p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5 โรคระบบไหลเวียนโลหิต หัวใจ หลอดเลือด</a:t>
            </a:r>
          </a:p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6 โรคระบบทางเดินอาหาร</a:t>
            </a:r>
          </a:p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7 โรคตับ ท่อทางเดินน้ำดี และตับอ่อน</a:t>
            </a:r>
          </a:p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8 โรคกล้ามเนื้อ กระดูก ข้อ</a:t>
            </a:r>
          </a:p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9 โรคผิวหนัง เต้านม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rowalliaUPC" pitchFamily="34" charset="-34"/>
                <a:cs typeface="BrowalliaUPC" pitchFamily="34" charset="-34"/>
              </a:rPr>
              <a:t>Major Diagnostic Category (MDC)</a:t>
            </a:r>
            <a:endParaRPr lang="th-TH" dirty="0"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93181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10 โรคต่อมไร้ท่อ โภชนาการ</a:t>
            </a:r>
          </a:p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11 โรคไต ท่อไต กระเพาะปัสสาวะ</a:t>
            </a:r>
          </a:p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12 โรคอวัยวะสืบพันธุ์เพศชาย</a:t>
            </a:r>
          </a:p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13 โรคอวัยวะสืบพันธุ์เพศหญิง</a:t>
            </a:r>
          </a:p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14 การตั้งครรภ์ การคลอดและหลังคลอด</a:t>
            </a:r>
          </a:p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15 โรคทารกแรกคลอด</a:t>
            </a:r>
          </a:p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16 โรคโลหิตวิทยา ระบบภูมิคุ้มกัน</a:t>
            </a:r>
          </a:p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17 โรคมะเร็งเม็ดเลือดขาว มะเร็งเนื้อร้ายอื่นๆ</a:t>
            </a:r>
          </a:p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18 โรคติดเชื้อ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owalliaUPC" pitchFamily="34" charset="-34"/>
                <a:cs typeface="BrowalliaUPC" pitchFamily="34" charset="-34"/>
              </a:rPr>
              <a:t>Major Diagnostic Category (MDC)</a:t>
            </a:r>
            <a:endParaRPr lang="th-TH" dirty="0"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37587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6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19 โรคจิต ประสาท พฤติกรรม</a:t>
            </a:r>
          </a:p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20 โรคจิต ประสาท พฤติกรรมผิดปกติจากสุรา ยา</a:t>
            </a:r>
          </a:p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21 การบาดเจ็บ เป็นพิษ แพ้ยา</a:t>
            </a:r>
          </a:p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22 ไฟไหม้ น้ำร้อนลวก</a:t>
            </a:r>
          </a:p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23 การรับบริการทางการแพทย์ สาธารณสุข</a:t>
            </a:r>
          </a:p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24 การบาดเจ็บหลายแห่ง </a:t>
            </a:r>
          </a:p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25 ติดเชื้อ </a:t>
            </a:r>
            <a:r>
              <a:rPr lang="en-US" dirty="0">
                <a:latin typeface="BrowalliaUPC" pitchFamily="34" charset="-34"/>
                <a:cs typeface="BrowalliaUPC" pitchFamily="34" charset="-34"/>
              </a:rPr>
              <a:t>HIV </a:t>
            </a:r>
            <a:endParaRPr lang="th-TH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owalliaUPC" pitchFamily="34" charset="-34"/>
                <a:cs typeface="BrowalliaUPC" pitchFamily="34" charset="-34"/>
              </a:rPr>
              <a:t>Major Diagnostic Category (MDC)</a:t>
            </a:r>
            <a:endParaRPr lang="th-TH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1960" y="3717032"/>
            <a:ext cx="1644233" cy="156966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US" sz="9600" dirty="0">
                <a:latin typeface="BrowalliaUPC" pitchFamily="34" charset="-34"/>
                <a:cs typeface="BrowalliaUPC" pitchFamily="34" charset="-34"/>
              </a:rPr>
              <a:t>}</a:t>
            </a:r>
            <a:endParaRPr lang="th-TH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4149080"/>
            <a:ext cx="13740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BrowalliaUPC" pitchFamily="34" charset="-34"/>
                <a:cs typeface="BrowalliaUPC" pitchFamily="34" charset="-34"/>
              </a:rPr>
              <a:t>Update</a:t>
            </a:r>
            <a:endParaRPr lang="th-TH" dirty="0"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4605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h-TH" sz="2800" dirty="0"/>
              <a:t>รหัสการวินิจฉัยโรค (</a:t>
            </a:r>
            <a:r>
              <a:rPr lang="en-US" sz="2800" dirty="0"/>
              <a:t>ICD-10 (WHO))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</a:t>
            </a:r>
            <a:r>
              <a:rPr lang="th-TH" sz="2800" dirty="0"/>
              <a:t>รหัสหัตถการ (</a:t>
            </a:r>
            <a:r>
              <a:rPr lang="en-US" sz="2800" dirty="0"/>
              <a:t>ICD-9-CM)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</a:t>
            </a:r>
            <a:r>
              <a:rPr lang="th-TH" sz="2800" dirty="0"/>
              <a:t>อายุ</a:t>
            </a:r>
          </a:p>
          <a:p>
            <a:pPr>
              <a:lnSpc>
                <a:spcPct val="150000"/>
              </a:lnSpc>
            </a:pPr>
            <a:r>
              <a:rPr lang="th-TH" sz="2800" dirty="0"/>
              <a:t>เพศ</a:t>
            </a:r>
          </a:p>
          <a:p>
            <a:pPr>
              <a:lnSpc>
                <a:spcPct val="150000"/>
              </a:lnSpc>
            </a:pPr>
            <a:r>
              <a:rPr lang="th-TH" sz="2800" dirty="0"/>
              <a:t>น้ำหนักตัวในเด็กอายุน้อยกว่า 1 ปี</a:t>
            </a:r>
          </a:p>
          <a:p>
            <a:pPr>
              <a:lnSpc>
                <a:spcPct val="150000"/>
              </a:lnSpc>
            </a:pPr>
            <a:r>
              <a:rPr lang="th-TH" sz="2800" dirty="0"/>
              <a:t>ชนิดของการจำหน่ายจากหน่วยบริการ</a:t>
            </a:r>
          </a:p>
          <a:p>
            <a:pPr>
              <a:lnSpc>
                <a:spcPct val="150000"/>
              </a:lnSpc>
            </a:pPr>
            <a:r>
              <a:rPr lang="th-TH" sz="2800" dirty="0"/>
              <a:t>ค่าใช้จ่ายที่เกิดขึ้นในครั้งนั้น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/>
              <a:t>องค์ประกอบของ </a:t>
            </a:r>
            <a:r>
              <a:rPr lang="en-US" sz="3600" dirty="0"/>
              <a:t>DRG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2113600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>
                <a:latin typeface="BrowalliaUPC" pitchFamily="34" charset="-34"/>
                <a:cs typeface="BrowalliaUPC" pitchFamily="34" charset="-34"/>
              </a:rPr>
              <a:t>1. มี </a:t>
            </a:r>
            <a:r>
              <a:rPr lang="en-US" sz="3600" dirty="0" err="1">
                <a:latin typeface="BrowalliaUPC" pitchFamily="34" charset="-34"/>
                <a:cs typeface="BrowalliaUPC" pitchFamily="34" charset="-34"/>
              </a:rPr>
              <a:t>Proc</a:t>
            </a:r>
            <a:r>
              <a:rPr lang="en-US" sz="3600" dirty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sz="3600" dirty="0">
                <a:latin typeface="BrowalliaUPC" pitchFamily="34" charset="-34"/>
                <a:cs typeface="BrowalliaUPC" pitchFamily="34" charset="-34"/>
              </a:rPr>
              <a:t>ของ </a:t>
            </a:r>
            <a:r>
              <a:rPr lang="en-US" sz="3600" dirty="0">
                <a:latin typeface="BrowalliaUPC" pitchFamily="34" charset="-34"/>
                <a:cs typeface="BrowalliaUPC" pitchFamily="34" charset="-34"/>
              </a:rPr>
              <a:t>Pre MDC </a:t>
            </a:r>
            <a:r>
              <a:rPr lang="th-TH" sz="3600" dirty="0">
                <a:latin typeface="BrowalliaUPC" pitchFamily="34" charset="-34"/>
                <a:cs typeface="BrowalliaUPC" pitchFamily="34" charset="-34"/>
              </a:rPr>
              <a:t>หรือไม่</a:t>
            </a:r>
          </a:p>
          <a:p>
            <a:pPr marL="0" indent="0">
              <a:buNone/>
            </a:pPr>
            <a:r>
              <a:rPr lang="th-TH" sz="3600" dirty="0">
                <a:latin typeface="BrowalliaUPC" pitchFamily="34" charset="-34"/>
                <a:cs typeface="BrowalliaUPC" pitchFamily="34" charset="-34"/>
              </a:rPr>
              <a:t>2. </a:t>
            </a:r>
            <a:r>
              <a:rPr lang="en-US" sz="3600" dirty="0" err="1">
                <a:latin typeface="BrowalliaUPC" pitchFamily="34" charset="-34"/>
                <a:cs typeface="BrowalliaUPC" pitchFamily="34" charset="-34"/>
              </a:rPr>
              <a:t>PDx</a:t>
            </a:r>
            <a:r>
              <a:rPr lang="en-US" sz="3600" dirty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sz="3600" dirty="0">
                <a:latin typeface="BrowalliaUPC" pitchFamily="34" charset="-34"/>
                <a:cs typeface="BrowalliaUPC" pitchFamily="34" charset="-34"/>
              </a:rPr>
              <a:t>เป็น </a:t>
            </a:r>
            <a:r>
              <a:rPr lang="en-US" sz="3600" dirty="0">
                <a:latin typeface="BrowalliaUPC" pitchFamily="34" charset="-34"/>
                <a:cs typeface="BrowalliaUPC" pitchFamily="34" charset="-34"/>
              </a:rPr>
              <a:t>Trauma </a:t>
            </a:r>
            <a:r>
              <a:rPr lang="th-TH" sz="3600" dirty="0">
                <a:latin typeface="BrowalliaUPC" pitchFamily="34" charset="-34"/>
                <a:cs typeface="BrowalliaUPC" pitchFamily="34" charset="-34"/>
              </a:rPr>
              <a:t>หรือไม่ </a:t>
            </a:r>
            <a:r>
              <a:rPr lang="en-US" sz="3600" dirty="0">
                <a:latin typeface="BrowalliaUPC" pitchFamily="34" charset="-34"/>
                <a:cs typeface="BrowalliaUPC" pitchFamily="34" charset="-34"/>
              </a:rPr>
              <a:t>MDC 24 </a:t>
            </a:r>
            <a:r>
              <a:rPr lang="th-TH" sz="3600" dirty="0">
                <a:latin typeface="BrowalliaUPC" pitchFamily="34" charset="-34"/>
                <a:cs typeface="BrowalliaUPC" pitchFamily="34" charset="-34"/>
              </a:rPr>
              <a:t>หรือไม่</a:t>
            </a:r>
          </a:p>
          <a:p>
            <a:pPr marL="0" indent="0">
              <a:buNone/>
            </a:pPr>
            <a:r>
              <a:rPr lang="th-TH" sz="3600" dirty="0">
                <a:latin typeface="BrowalliaUPC" pitchFamily="34" charset="-34"/>
                <a:cs typeface="BrowalliaUPC" pitchFamily="34" charset="-34"/>
              </a:rPr>
              <a:t>3. </a:t>
            </a:r>
            <a:r>
              <a:rPr lang="en-US" sz="3600" dirty="0" err="1">
                <a:latin typeface="BrowalliaUPC" pitchFamily="34" charset="-34"/>
                <a:cs typeface="BrowalliaUPC" pitchFamily="34" charset="-34"/>
              </a:rPr>
              <a:t>PDx</a:t>
            </a:r>
            <a:r>
              <a:rPr lang="en-US" sz="3600" dirty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sz="3600" dirty="0">
                <a:latin typeface="BrowalliaUPC" pitchFamily="34" charset="-34"/>
                <a:cs typeface="BrowalliaUPC" pitchFamily="34" charset="-34"/>
              </a:rPr>
              <a:t>เป็น </a:t>
            </a:r>
            <a:r>
              <a:rPr lang="en-US" sz="3600" dirty="0">
                <a:latin typeface="BrowalliaUPC" pitchFamily="34" charset="-34"/>
                <a:cs typeface="BrowalliaUPC" pitchFamily="34" charset="-34"/>
              </a:rPr>
              <a:t>HIV Infection </a:t>
            </a:r>
            <a:r>
              <a:rPr lang="th-TH" sz="3600" dirty="0">
                <a:latin typeface="BrowalliaUPC" pitchFamily="34" charset="-34"/>
                <a:cs typeface="BrowalliaUPC" pitchFamily="34" charset="-34"/>
              </a:rPr>
              <a:t>หรือ </a:t>
            </a:r>
            <a:r>
              <a:rPr lang="en-US" sz="3600" dirty="0">
                <a:latin typeface="BrowalliaUPC" pitchFamily="34" charset="-34"/>
                <a:cs typeface="BrowalliaUPC" pitchFamily="34" charset="-34"/>
              </a:rPr>
              <a:t>Sign. HIV Related Cond. </a:t>
            </a:r>
            <a:r>
              <a:rPr lang="th-TH" sz="3600" dirty="0">
                <a:latin typeface="BrowalliaUPC" pitchFamily="34" charset="-34"/>
                <a:cs typeface="BrowalliaUPC" pitchFamily="34" charset="-34"/>
              </a:rPr>
              <a:t>หรือไม่ </a:t>
            </a:r>
            <a:r>
              <a:rPr lang="en-US" sz="3600" dirty="0">
                <a:latin typeface="BrowalliaUPC" pitchFamily="34" charset="-34"/>
                <a:cs typeface="BrowalliaUPC" pitchFamily="34" charset="-34"/>
              </a:rPr>
              <a:t>MDC 25 </a:t>
            </a:r>
            <a:r>
              <a:rPr lang="th-TH" sz="3600" dirty="0">
                <a:latin typeface="BrowalliaUPC" pitchFamily="34" charset="-34"/>
                <a:cs typeface="BrowalliaUPC" pitchFamily="34" charset="-34"/>
              </a:rPr>
              <a:t>หรือไม่</a:t>
            </a:r>
          </a:p>
          <a:p>
            <a:pPr marL="0" indent="0">
              <a:buNone/>
            </a:pPr>
            <a:r>
              <a:rPr lang="th-TH" sz="3600" dirty="0">
                <a:latin typeface="BrowalliaUPC" pitchFamily="34" charset="-34"/>
                <a:cs typeface="BrowalliaUPC" pitchFamily="34" charset="-34"/>
              </a:rPr>
              <a:t>4. </a:t>
            </a:r>
            <a:r>
              <a:rPr lang="en-US" sz="3600" dirty="0" err="1">
                <a:latin typeface="BrowalliaUPC" pitchFamily="34" charset="-34"/>
                <a:cs typeface="BrowalliaUPC" pitchFamily="34" charset="-34"/>
              </a:rPr>
              <a:t>PDx</a:t>
            </a:r>
            <a:r>
              <a:rPr lang="en-US" sz="3600" dirty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sz="3600" dirty="0">
                <a:latin typeface="BrowalliaUPC" pitchFamily="34" charset="-34"/>
                <a:cs typeface="BrowalliaUPC" pitchFamily="34" charset="-34"/>
              </a:rPr>
              <a:t>อยู่ </a:t>
            </a:r>
            <a:r>
              <a:rPr lang="en-US" sz="3600" dirty="0">
                <a:latin typeface="BrowalliaUPC" pitchFamily="34" charset="-34"/>
                <a:cs typeface="BrowalliaUPC" pitchFamily="34" charset="-34"/>
              </a:rPr>
              <a:t>MDC </a:t>
            </a:r>
            <a:r>
              <a:rPr lang="th-TH" sz="3600" dirty="0">
                <a:latin typeface="BrowalliaUPC" pitchFamily="34" charset="-34"/>
                <a:cs typeface="BrowalliaUPC" pitchFamily="34" charset="-34"/>
              </a:rPr>
              <a:t>ใด ใน </a:t>
            </a:r>
            <a:r>
              <a:rPr lang="en-US" sz="3600" dirty="0">
                <a:latin typeface="BrowalliaUPC" pitchFamily="34" charset="-34"/>
                <a:cs typeface="BrowalliaUPC" pitchFamily="34" charset="-34"/>
              </a:rPr>
              <a:t>MDC 1 - 23</a:t>
            </a:r>
          </a:p>
          <a:p>
            <a:pPr marL="0" indent="0">
              <a:buNone/>
            </a:pPr>
            <a:r>
              <a:rPr lang="en-US" sz="3600" dirty="0">
                <a:latin typeface="BrowalliaUPC" pitchFamily="34" charset="-34"/>
                <a:cs typeface="BrowalliaUPC" pitchFamily="34" charset="-34"/>
              </a:rPr>
              <a:t></a:t>
            </a:r>
            <a:r>
              <a:rPr lang="th-TH" sz="3600" dirty="0">
                <a:latin typeface="BrowalliaUPC" pitchFamily="34" charset="-34"/>
                <a:cs typeface="BrowalliaUPC" pitchFamily="34" charset="-34"/>
              </a:rPr>
              <a:t>ระวังบางรหัส </a:t>
            </a:r>
            <a:r>
              <a:rPr lang="en-US" sz="3600" dirty="0">
                <a:latin typeface="BrowalliaUPC" pitchFamily="34" charset="-34"/>
                <a:cs typeface="BrowalliaUPC" pitchFamily="34" charset="-34"/>
              </a:rPr>
              <a:t>MDC </a:t>
            </a:r>
            <a:r>
              <a:rPr lang="th-TH" sz="3600" dirty="0">
                <a:latin typeface="BrowalliaUPC" pitchFamily="34" charset="-34"/>
                <a:cs typeface="BrowalliaUPC" pitchFamily="34" charset="-34"/>
              </a:rPr>
              <a:t>ขึ้นอยู่กับเพศ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BrowalliaUPC" pitchFamily="34" charset="-34"/>
                <a:cs typeface="BrowalliaUPC" pitchFamily="34" charset="-34"/>
              </a:rPr>
              <a:t>สรุปขั้นตอน</a:t>
            </a:r>
          </a:p>
        </p:txBody>
      </p:sp>
    </p:spTree>
    <p:extLst>
      <p:ext uri="{BB962C8B-B14F-4D97-AF65-F5344CB8AC3E}">
        <p14:creationId xmlns:p14="http://schemas.microsoft.com/office/powerpoint/2010/main" val="2753928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BrowalliaUPC" pitchFamily="34" charset="-34"/>
                <a:cs typeface="BrowalliaUPC" pitchFamily="34" charset="-34"/>
              </a:rPr>
              <a:t>1. Pre MDC Assignment of ICD-9-CM Codes</a:t>
            </a:r>
          </a:p>
          <a:p>
            <a:pPr marL="0" indent="0">
              <a:buNone/>
            </a:pPr>
            <a:r>
              <a:rPr lang="en-US" dirty="0">
                <a:latin typeface="BrowalliaUPC" pitchFamily="34" charset="-34"/>
                <a:cs typeface="BrowalliaUPC" pitchFamily="34" charset="-34"/>
              </a:rPr>
              <a:t>2. MDC 24 Definition + Definition of Trauma Diagnosis and Sig. Body Sites Categories</a:t>
            </a:r>
          </a:p>
          <a:p>
            <a:pPr marL="0" indent="0">
              <a:buNone/>
            </a:pPr>
            <a:r>
              <a:rPr lang="en-US" dirty="0">
                <a:latin typeface="BrowalliaUPC" pitchFamily="34" charset="-34"/>
                <a:cs typeface="BrowalliaUPC" pitchFamily="34" charset="-34"/>
              </a:rPr>
              <a:t>3. MDC 25 Def. +Def. Of Sig. HIV Rel. Cond.+ MDC 25 Assignment of ICD-10 Codes</a:t>
            </a:r>
          </a:p>
          <a:p>
            <a:pPr marL="0" indent="0">
              <a:buNone/>
            </a:pPr>
            <a:r>
              <a:rPr lang="en-US" dirty="0">
                <a:latin typeface="BrowalliaUPC" pitchFamily="34" charset="-34"/>
                <a:cs typeface="BrowalliaUPC" pitchFamily="34" charset="-34"/>
              </a:rPr>
              <a:t>4. MDC 1 - 23 Assignment of ICD-10 Codes</a:t>
            </a:r>
          </a:p>
          <a:p>
            <a:pPr marL="0" indent="0">
              <a:buNone/>
            </a:pPr>
            <a:r>
              <a:rPr lang="en-US" dirty="0">
                <a:latin typeface="BrowalliaUPC" pitchFamily="34" charset="-34"/>
                <a:cs typeface="BrowalliaUPC" pitchFamily="34" charset="-34"/>
              </a:rPr>
              <a:t>( </a:t>
            </a:r>
            <a:r>
              <a:rPr lang="th-TH" dirty="0">
                <a:latin typeface="BrowalliaUPC" pitchFamily="34" charset="-34"/>
                <a:cs typeface="BrowalliaUPC" pitchFamily="34" charset="-34"/>
              </a:rPr>
              <a:t>ตรวจสอบรหัสที่ต้องดูเพศก่อน)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BrowalliaUPC" pitchFamily="34" charset="-34"/>
                <a:cs typeface="BrowalliaUPC" pitchFamily="34" charset="-34"/>
              </a:rPr>
              <a:t>การหา </a:t>
            </a:r>
            <a:r>
              <a:rPr lang="en-US" dirty="0">
                <a:latin typeface="BrowalliaUPC" pitchFamily="34" charset="-34"/>
                <a:cs typeface="BrowalliaUPC" pitchFamily="34" charset="-34"/>
              </a:rPr>
              <a:t>MDC</a:t>
            </a:r>
            <a:endParaRPr lang="th-TH" dirty="0"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37913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>
                <a:latin typeface="BrowalliaUPC" pitchFamily="34" charset="-34"/>
                <a:cs typeface="BrowalliaUPC" pitchFamily="34" charset="-34"/>
              </a:rPr>
              <a:t>1. ดูตาม </a:t>
            </a:r>
            <a:r>
              <a:rPr lang="en-US" sz="3600" dirty="0">
                <a:latin typeface="BrowalliaUPC" pitchFamily="34" charset="-34"/>
                <a:cs typeface="BrowalliaUPC" pitchFamily="34" charset="-34"/>
              </a:rPr>
              <a:t>Diagram </a:t>
            </a:r>
            <a:r>
              <a:rPr lang="th-TH" sz="3600" dirty="0">
                <a:latin typeface="BrowalliaUPC" pitchFamily="34" charset="-34"/>
                <a:cs typeface="BrowalliaUPC" pitchFamily="34" charset="-34"/>
              </a:rPr>
              <a:t>ของแต่ละ </a:t>
            </a:r>
            <a:r>
              <a:rPr lang="en-US" sz="3600" dirty="0">
                <a:latin typeface="BrowalliaUPC" pitchFamily="34" charset="-34"/>
                <a:cs typeface="BrowalliaUPC" pitchFamily="34" charset="-34"/>
              </a:rPr>
              <a:t>MDC Diagram </a:t>
            </a:r>
            <a:r>
              <a:rPr lang="th-TH" sz="3600" dirty="0">
                <a:latin typeface="BrowalliaUPC" pitchFamily="34" charset="-34"/>
                <a:cs typeface="BrowalliaUPC" pitchFamily="34" charset="-34"/>
              </a:rPr>
              <a:t>เป็นสิ่งก าหนดขั้นตอน</a:t>
            </a:r>
          </a:p>
          <a:p>
            <a:pPr marL="0" indent="0">
              <a:buNone/>
            </a:pPr>
            <a:r>
              <a:rPr lang="th-TH" sz="3600" dirty="0">
                <a:latin typeface="BrowalliaUPC" pitchFamily="34" charset="-34"/>
                <a:cs typeface="BrowalliaUPC" pitchFamily="34" charset="-34"/>
              </a:rPr>
              <a:t>2. ใช้ </a:t>
            </a:r>
            <a:r>
              <a:rPr lang="en-US" sz="3600" dirty="0" err="1">
                <a:latin typeface="BrowalliaUPC" pitchFamily="34" charset="-34"/>
                <a:cs typeface="BrowalliaUPC" pitchFamily="34" charset="-34"/>
              </a:rPr>
              <a:t>Proc</a:t>
            </a:r>
            <a:r>
              <a:rPr lang="en-US" sz="3600" dirty="0">
                <a:latin typeface="BrowalliaUPC" pitchFamily="34" charset="-34"/>
                <a:cs typeface="BrowalliaUPC" pitchFamily="34" charset="-34"/>
              </a:rPr>
              <a:t> / </a:t>
            </a:r>
            <a:r>
              <a:rPr lang="en-US" sz="3600" dirty="0" err="1">
                <a:latin typeface="BrowalliaUPC" pitchFamily="34" charset="-34"/>
                <a:cs typeface="BrowalliaUPC" pitchFamily="34" charset="-34"/>
              </a:rPr>
              <a:t>PDx</a:t>
            </a:r>
            <a:r>
              <a:rPr lang="en-US" sz="3600" dirty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sz="3600" dirty="0">
                <a:latin typeface="BrowalliaUPC" pitchFamily="34" charset="-34"/>
                <a:cs typeface="BrowalliaUPC" pitchFamily="34" charset="-34"/>
              </a:rPr>
              <a:t>หา </a:t>
            </a:r>
            <a:r>
              <a:rPr lang="en-US" sz="3600" dirty="0">
                <a:latin typeface="BrowalliaUPC" pitchFamily="34" charset="-34"/>
                <a:cs typeface="BrowalliaUPC" pitchFamily="34" charset="-34"/>
              </a:rPr>
              <a:t>DC </a:t>
            </a:r>
            <a:r>
              <a:rPr lang="th-TH" sz="3600" dirty="0">
                <a:latin typeface="BrowalliaUPC" pitchFamily="34" charset="-34"/>
                <a:cs typeface="BrowalliaUPC" pitchFamily="34" charset="-34"/>
              </a:rPr>
              <a:t>โดยดูจากรายการ </a:t>
            </a:r>
            <a:r>
              <a:rPr lang="en-US" sz="3600" dirty="0">
                <a:latin typeface="BrowalliaUPC" pitchFamily="34" charset="-34"/>
                <a:cs typeface="BrowalliaUPC" pitchFamily="34" charset="-34"/>
              </a:rPr>
              <a:t>Assignment...</a:t>
            </a:r>
          </a:p>
          <a:p>
            <a:pPr marL="0" indent="0">
              <a:buNone/>
            </a:pPr>
            <a:r>
              <a:rPr lang="en-US" sz="3600" dirty="0">
                <a:latin typeface="BrowalliaUPC" pitchFamily="34" charset="-34"/>
                <a:cs typeface="BrowalliaUPC" pitchFamily="34" charset="-34"/>
              </a:rPr>
              <a:t>3. DC =&gt; DRG</a:t>
            </a:r>
            <a:endParaRPr lang="th-TH" sz="3600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owalliaUPC" pitchFamily="34" charset="-34"/>
                <a:cs typeface="BrowalliaUPC" pitchFamily="34" charset="-34"/>
              </a:rPr>
              <a:t>MDC &gt;&gt; DRG</a:t>
            </a:r>
            <a:endParaRPr lang="th-TH" dirty="0"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57730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Questions</a:t>
            </a:r>
            <a:endParaRPr lang="th-TH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6018" name="Picture 2" descr="ผลการค้นหารูปภาพสำหรับ โรงพยาบาล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5002251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BrowalliaUPC" pitchFamily="34" charset="-34"/>
                <a:cs typeface="BrowalliaUPC" pitchFamily="34" charset="-34"/>
              </a:rPr>
              <a:t>ชาย อายุ 35 ปีเป็นโรคตับแข็ง (</a:t>
            </a:r>
            <a:r>
              <a:rPr lang="en-US" sz="3600" dirty="0">
                <a:latin typeface="BrowalliaUPC" pitchFamily="34" charset="-34"/>
                <a:cs typeface="BrowalliaUPC" pitchFamily="34" charset="-34"/>
              </a:rPr>
              <a:t>K746) </a:t>
            </a:r>
            <a:r>
              <a:rPr lang="th-TH" sz="3600" dirty="0">
                <a:latin typeface="BrowalliaUPC" pitchFamily="34" charset="-34"/>
                <a:cs typeface="BrowalliaUPC" pitchFamily="34" charset="-34"/>
              </a:rPr>
              <a:t>รักษาในรพ.อยู่ 20 วัน ได้รับการผ่าตัดทำ </a:t>
            </a:r>
            <a:r>
              <a:rPr lang="en-US" sz="3600" dirty="0">
                <a:latin typeface="BrowalliaUPC" pitchFamily="34" charset="-34"/>
                <a:cs typeface="BrowalliaUPC" pitchFamily="34" charset="-34"/>
              </a:rPr>
              <a:t>Liver Transplantation (5059)</a:t>
            </a:r>
          </a:p>
          <a:p>
            <a:r>
              <a:rPr lang="en-US" sz="3600" dirty="0">
                <a:latin typeface="BrowalliaUPC" pitchFamily="34" charset="-34"/>
                <a:cs typeface="BrowalliaUPC" pitchFamily="34" charset="-34"/>
              </a:rPr>
              <a:t>MDC ?</a:t>
            </a:r>
            <a:endParaRPr lang="th-TH" sz="3600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owalliaUPC" pitchFamily="34" charset="-34"/>
                <a:cs typeface="BrowalliaUPC" pitchFamily="34" charset="-34"/>
              </a:rPr>
              <a:t>Case 1</a:t>
            </a:r>
            <a:endParaRPr lang="th-TH" dirty="0"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1188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h-TH" sz="2800" dirty="0">
                <a:latin typeface="BrowalliaUPC" pitchFamily="34" charset="-34"/>
                <a:cs typeface="BrowalliaUPC" pitchFamily="34" charset="-34"/>
              </a:rPr>
              <a:t>	เป็นเครื่องมือในการจัดสรรงบประมาณชดเชยจากสำนักงานประกันสุขภาพให้กับ โรงพยาบาลที่รับผู้ป่วยบัตรประกันสุขภาพและ สวัสดิการข้าราชการ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h-TH" sz="2800" dirty="0">
                <a:latin typeface="BrowalliaUPC" pitchFamily="34" charset="-34"/>
                <a:cs typeface="BrowalliaUPC" pitchFamily="34" charset="-34"/>
              </a:rPr>
              <a:t>	เป็นระบบการจัดกลุ่มผู้ป่วยที่มีการใช้ทรัพยากรในการรักษาพยาบาล ใกล้เคียงกันไว้ในกลุ่มเดียวกัน โดยอาศัยตัวแปรหลายอย่างในการแบ่งกลุ่ม ซึ่งมีอยู่ประมาณ 500 กลุ่ม โดยแต่ละกลุ่มจะมี น้ำหนักสัมพัทธ์ ไม่เท่ากัน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owalliaUPC" pitchFamily="34" charset="-34"/>
                <a:cs typeface="BrowalliaUPC" pitchFamily="34" charset="-34"/>
              </a:rPr>
              <a:t>Diagnostic related group</a:t>
            </a:r>
            <a:endParaRPr lang="th-TH" dirty="0"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54849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BrowalliaUPC" pitchFamily="34" charset="-34"/>
                <a:cs typeface="BrowalliaUPC" pitchFamily="34" charset="-34"/>
              </a:rPr>
              <a:t>PDx</a:t>
            </a:r>
            <a:r>
              <a:rPr lang="en-US" dirty="0">
                <a:latin typeface="BrowalliaUPC" pitchFamily="34" charset="-34"/>
                <a:cs typeface="BrowalliaUPC" pitchFamily="34" charset="-34"/>
              </a:rPr>
              <a:t> : K746</a:t>
            </a:r>
          </a:p>
          <a:p>
            <a:r>
              <a:rPr lang="en-US" dirty="0">
                <a:latin typeface="BrowalliaUPC" pitchFamily="34" charset="-34"/>
                <a:cs typeface="BrowalliaUPC" pitchFamily="34" charset="-34"/>
              </a:rPr>
              <a:t></a:t>
            </a:r>
            <a:r>
              <a:rPr lang="en-US" dirty="0" err="1">
                <a:latin typeface="BrowalliaUPC" pitchFamily="34" charset="-34"/>
                <a:cs typeface="BrowalliaUPC" pitchFamily="34" charset="-34"/>
              </a:rPr>
              <a:t>SDx</a:t>
            </a:r>
            <a:r>
              <a:rPr lang="en-US" dirty="0">
                <a:latin typeface="BrowalliaUPC" pitchFamily="34" charset="-34"/>
                <a:cs typeface="BrowalliaUPC" pitchFamily="34" charset="-34"/>
              </a:rPr>
              <a:t> : - </a:t>
            </a:r>
          </a:p>
          <a:p>
            <a:r>
              <a:rPr lang="en-US" dirty="0">
                <a:latin typeface="BrowalliaUPC" pitchFamily="34" charset="-34"/>
                <a:cs typeface="BrowalliaUPC" pitchFamily="34" charset="-34"/>
              </a:rPr>
              <a:t></a:t>
            </a:r>
            <a:r>
              <a:rPr lang="en-US" dirty="0" err="1">
                <a:latin typeface="BrowalliaUPC" pitchFamily="34" charset="-34"/>
                <a:cs typeface="BrowalliaUPC" pitchFamily="34" charset="-34"/>
              </a:rPr>
              <a:t>Proc</a:t>
            </a:r>
            <a:r>
              <a:rPr lang="en-US" dirty="0">
                <a:latin typeface="BrowalliaUPC" pitchFamily="34" charset="-34"/>
                <a:cs typeface="BrowalliaUPC" pitchFamily="34" charset="-34"/>
              </a:rPr>
              <a:t> : 5059</a:t>
            </a:r>
          </a:p>
          <a:p>
            <a:r>
              <a:rPr lang="en-US" dirty="0">
                <a:latin typeface="BrowalliaUPC" pitchFamily="34" charset="-34"/>
                <a:cs typeface="BrowalliaUPC" pitchFamily="34" charset="-34"/>
              </a:rPr>
              <a:t>Age : 35 </a:t>
            </a:r>
          </a:p>
          <a:p>
            <a:r>
              <a:rPr lang="en-US" dirty="0">
                <a:latin typeface="BrowalliaUPC" pitchFamily="34" charset="-34"/>
                <a:cs typeface="BrowalliaUPC" pitchFamily="34" charset="-34"/>
              </a:rPr>
              <a:t>Sex : 1</a:t>
            </a:r>
          </a:p>
          <a:p>
            <a:r>
              <a:rPr lang="en-US" dirty="0">
                <a:latin typeface="BrowalliaUPC" pitchFamily="34" charset="-34"/>
                <a:cs typeface="BrowalliaUPC" pitchFamily="34" charset="-34"/>
              </a:rPr>
              <a:t></a:t>
            </a:r>
            <a:r>
              <a:rPr lang="en-US" dirty="0" err="1">
                <a:latin typeface="BrowalliaUPC" pitchFamily="34" charset="-34"/>
                <a:cs typeface="BrowalliaUPC" pitchFamily="34" charset="-34"/>
              </a:rPr>
              <a:t>Proc</a:t>
            </a:r>
            <a:r>
              <a:rPr lang="en-US" dirty="0">
                <a:latin typeface="BrowalliaUPC" pitchFamily="34" charset="-34"/>
                <a:cs typeface="BrowalliaUPC" pitchFamily="34" charset="-34"/>
              </a:rPr>
              <a:t> 5059 =&gt; Pre MDC</a:t>
            </a:r>
            <a:endParaRPr lang="th-TH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49372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0" t="3509" r="13752" b="15851"/>
          <a:stretch/>
        </p:blipFill>
        <p:spPr bwMode="auto">
          <a:xfrm>
            <a:off x="1" y="600501"/>
            <a:ext cx="9512490" cy="615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1955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ชาย อายุ 28 ปี ขับ </a:t>
            </a:r>
            <a:r>
              <a:rPr lang="en-US" dirty="0">
                <a:latin typeface="BrowalliaUPC" pitchFamily="34" charset="-34"/>
                <a:cs typeface="BrowalliaUPC" pitchFamily="34" charset="-34"/>
              </a:rPr>
              <a:t>MC </a:t>
            </a:r>
            <a:r>
              <a:rPr lang="th-TH" dirty="0">
                <a:latin typeface="BrowalliaUPC" pitchFamily="34" charset="-34"/>
                <a:cs typeface="BrowalliaUPC" pitchFamily="34" charset="-34"/>
              </a:rPr>
              <a:t>ชนรถบรรทุก ถูกน าส่งรพ.ในสภาพไม่รู้สึกตัว </a:t>
            </a:r>
          </a:p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เสียชีวิตเมื่อวันที่ 3 ของการอยู่รพ. สรุปการวินิจฉัยมี</a:t>
            </a:r>
          </a:p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</a:t>
            </a:r>
            <a:r>
              <a:rPr lang="en-US" dirty="0" err="1">
                <a:latin typeface="BrowalliaUPC" pitchFamily="34" charset="-34"/>
                <a:cs typeface="BrowalliaUPC" pitchFamily="34" charset="-34"/>
              </a:rPr>
              <a:t>PDx</a:t>
            </a:r>
            <a:r>
              <a:rPr lang="en-US" dirty="0">
                <a:latin typeface="BrowalliaUPC" pitchFamily="34" charset="-34"/>
                <a:cs typeface="BrowalliaUPC" pitchFamily="34" charset="-34"/>
              </a:rPr>
              <a:t> : Diffuse brain injury (S0620)</a:t>
            </a:r>
          </a:p>
          <a:p>
            <a:pPr marL="0" indent="0">
              <a:buNone/>
            </a:pPr>
            <a:r>
              <a:rPr lang="en-US" dirty="0">
                <a:latin typeface="BrowalliaUPC" pitchFamily="34" charset="-34"/>
                <a:cs typeface="BrowalliaUPC" pitchFamily="34" charset="-34"/>
              </a:rPr>
              <a:t></a:t>
            </a:r>
            <a:r>
              <a:rPr lang="en-US" dirty="0" err="1">
                <a:latin typeface="BrowalliaUPC" pitchFamily="34" charset="-34"/>
                <a:cs typeface="BrowalliaUPC" pitchFamily="34" charset="-34"/>
              </a:rPr>
              <a:t>SDx</a:t>
            </a:r>
            <a:r>
              <a:rPr lang="en-US" dirty="0">
                <a:latin typeface="BrowalliaUPC" pitchFamily="34" charset="-34"/>
                <a:cs typeface="BrowalliaUPC" pitchFamily="34" charset="-34"/>
              </a:rPr>
              <a:t> :1. Fracture vault of skull, closed (S0200)</a:t>
            </a:r>
          </a:p>
          <a:p>
            <a:pPr marL="0" indent="0">
              <a:buNone/>
            </a:pPr>
            <a:r>
              <a:rPr lang="en-US" dirty="0">
                <a:latin typeface="BrowalliaUPC" pitchFamily="34" charset="-34"/>
                <a:cs typeface="BrowalliaUPC" pitchFamily="34" charset="-34"/>
              </a:rPr>
              <a:t>2. Fracture base of skull, closed (S0210)</a:t>
            </a:r>
          </a:p>
          <a:p>
            <a:pPr marL="0" indent="0">
              <a:buNone/>
            </a:pPr>
            <a:r>
              <a:rPr lang="en-US" dirty="0">
                <a:latin typeface="BrowalliaUPC" pitchFamily="34" charset="-34"/>
                <a:cs typeface="BrowalliaUPC" pitchFamily="34" charset="-34"/>
              </a:rPr>
              <a:t>3. Fracture of femur, right side (S729)</a:t>
            </a:r>
          </a:p>
          <a:p>
            <a:pPr marL="0" indent="0">
              <a:buNone/>
            </a:pPr>
            <a:r>
              <a:rPr lang="en-US" dirty="0">
                <a:latin typeface="BrowalliaUPC" pitchFamily="34" charset="-34"/>
                <a:cs typeface="BrowalliaUPC" pitchFamily="34" charset="-34"/>
              </a:rPr>
              <a:t></a:t>
            </a:r>
            <a:r>
              <a:rPr lang="en-US" dirty="0" err="1">
                <a:latin typeface="BrowalliaUPC" pitchFamily="34" charset="-34"/>
                <a:cs typeface="BrowalliaUPC" pitchFamily="34" charset="-34"/>
              </a:rPr>
              <a:t>Proc</a:t>
            </a:r>
            <a:r>
              <a:rPr lang="en-US" dirty="0">
                <a:latin typeface="BrowalliaUPC" pitchFamily="34" charset="-34"/>
                <a:cs typeface="BrowalliaUPC" pitchFamily="34" charset="-34"/>
              </a:rPr>
              <a:t> : none</a:t>
            </a:r>
          </a:p>
          <a:p>
            <a:pPr marL="0" indent="0">
              <a:buNone/>
            </a:pPr>
            <a:r>
              <a:rPr lang="en-US" dirty="0">
                <a:latin typeface="BrowalliaUPC" pitchFamily="34" charset="-34"/>
                <a:cs typeface="BrowalliaUPC" pitchFamily="34" charset="-34"/>
              </a:rPr>
              <a:t>DRG ? </a:t>
            </a:r>
            <a:endParaRPr lang="th-TH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owalliaUPC" pitchFamily="34" charset="-34"/>
                <a:cs typeface="BrowalliaUPC" pitchFamily="34" charset="-34"/>
              </a:rPr>
              <a:t>Case 2 </a:t>
            </a:r>
            <a:endParaRPr lang="th-TH" dirty="0"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2595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PDx</a:t>
            </a:r>
            <a:r>
              <a:rPr lang="en-US" dirty="0"/>
              <a:t> : S0620</a:t>
            </a:r>
          </a:p>
          <a:p>
            <a:r>
              <a:rPr lang="en-US" dirty="0"/>
              <a:t></a:t>
            </a:r>
            <a:r>
              <a:rPr lang="en-US" dirty="0" err="1"/>
              <a:t>SDx</a:t>
            </a:r>
            <a:r>
              <a:rPr lang="en-US" dirty="0"/>
              <a:t> : S0200, S0210, S729</a:t>
            </a:r>
          </a:p>
          <a:p>
            <a:r>
              <a:rPr lang="en-US" dirty="0"/>
              <a:t></a:t>
            </a:r>
            <a:r>
              <a:rPr lang="en-US" dirty="0" err="1"/>
              <a:t>Proc</a:t>
            </a:r>
            <a:r>
              <a:rPr lang="en-US" dirty="0"/>
              <a:t> : -Age : 28  Sex : 1  D/C Type : 8</a:t>
            </a:r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84027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4" t="7517" r="12040" b="11396"/>
          <a:stretch/>
        </p:blipFill>
        <p:spPr bwMode="auto">
          <a:xfrm>
            <a:off x="-259307" y="95534"/>
            <a:ext cx="10454185" cy="676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3219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หญิงอายุ 29 ปี เข้ารับการรักษาในรพ. เนื่องจากหอบเหนื่อย มีไข้ ไอ </a:t>
            </a:r>
          </a:p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ผอมลง อยู่รพ. 10วัน สรุปผลการวินิจฉัยและรักษา มีดังนี้ </a:t>
            </a:r>
          </a:p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</a:t>
            </a:r>
            <a:r>
              <a:rPr lang="en-US" dirty="0" err="1">
                <a:latin typeface="BrowalliaUPC" pitchFamily="34" charset="-34"/>
                <a:cs typeface="BrowalliaUPC" pitchFamily="34" charset="-34"/>
              </a:rPr>
              <a:t>PDx</a:t>
            </a:r>
            <a:r>
              <a:rPr lang="en-US" dirty="0">
                <a:latin typeface="BrowalliaUPC" pitchFamily="34" charset="-34"/>
                <a:cs typeface="BrowalliaUPC" pitchFamily="34" charset="-34"/>
              </a:rPr>
              <a:t> : HIV disease result in Pneumocystis </a:t>
            </a:r>
          </a:p>
          <a:p>
            <a:pPr marL="0" indent="0">
              <a:buNone/>
            </a:pPr>
            <a:r>
              <a:rPr lang="en-US" dirty="0" err="1">
                <a:latin typeface="BrowalliaUPC" pitchFamily="34" charset="-34"/>
                <a:cs typeface="BrowalliaUPC" pitchFamily="34" charset="-34"/>
              </a:rPr>
              <a:t>carinii</a:t>
            </a:r>
            <a:r>
              <a:rPr lang="en-US" dirty="0">
                <a:latin typeface="BrowalliaUPC" pitchFamily="34" charset="-34"/>
                <a:cs typeface="BrowalliaUPC" pitchFamily="34" charset="-34"/>
              </a:rPr>
              <a:t> pneumonia (B206)</a:t>
            </a:r>
          </a:p>
          <a:p>
            <a:pPr marL="0" indent="0">
              <a:buNone/>
            </a:pPr>
            <a:r>
              <a:rPr lang="en-US" dirty="0">
                <a:latin typeface="BrowalliaUPC" pitchFamily="34" charset="-34"/>
                <a:cs typeface="BrowalliaUPC" pitchFamily="34" charset="-34"/>
              </a:rPr>
              <a:t></a:t>
            </a:r>
            <a:r>
              <a:rPr lang="en-US" dirty="0" err="1">
                <a:latin typeface="BrowalliaUPC" pitchFamily="34" charset="-34"/>
                <a:cs typeface="BrowalliaUPC" pitchFamily="34" charset="-34"/>
              </a:rPr>
              <a:t>SDx</a:t>
            </a:r>
            <a:r>
              <a:rPr lang="en-US" dirty="0">
                <a:latin typeface="BrowalliaUPC" pitchFamily="34" charset="-34"/>
                <a:cs typeface="BrowalliaUPC" pitchFamily="34" charset="-34"/>
              </a:rPr>
              <a:t> : Oral candidiasis (B370)</a:t>
            </a:r>
          </a:p>
          <a:p>
            <a:pPr marL="0" indent="0">
              <a:buNone/>
            </a:pPr>
            <a:r>
              <a:rPr lang="en-US" dirty="0">
                <a:latin typeface="BrowalliaUPC" pitchFamily="34" charset="-34"/>
                <a:cs typeface="BrowalliaUPC" pitchFamily="34" charset="-34"/>
              </a:rPr>
              <a:t></a:t>
            </a:r>
            <a:r>
              <a:rPr lang="en-US" dirty="0" err="1">
                <a:latin typeface="BrowalliaUPC" pitchFamily="34" charset="-34"/>
                <a:cs typeface="BrowalliaUPC" pitchFamily="34" charset="-34"/>
              </a:rPr>
              <a:t>Proc</a:t>
            </a:r>
            <a:r>
              <a:rPr lang="en-US" dirty="0">
                <a:latin typeface="BrowalliaUPC" pitchFamily="34" charset="-34"/>
                <a:cs typeface="BrowalliaUPC" pitchFamily="34" charset="-34"/>
              </a:rPr>
              <a:t> : none</a:t>
            </a:r>
          </a:p>
          <a:p>
            <a:pPr marL="0" indent="0">
              <a:buNone/>
            </a:pPr>
            <a:r>
              <a:rPr lang="en-US" dirty="0">
                <a:latin typeface="BrowalliaUPC" pitchFamily="34" charset="-34"/>
                <a:cs typeface="BrowalliaUPC" pitchFamily="34" charset="-34"/>
              </a:rPr>
              <a:t>DRG ? </a:t>
            </a:r>
            <a:endParaRPr lang="th-TH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74136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BrowalliaUPC" pitchFamily="34" charset="-34"/>
                <a:cs typeface="BrowalliaUPC" pitchFamily="34" charset="-34"/>
              </a:rPr>
              <a:t>PDx</a:t>
            </a:r>
            <a:r>
              <a:rPr lang="en-US" dirty="0">
                <a:latin typeface="BrowalliaUPC" pitchFamily="34" charset="-34"/>
                <a:cs typeface="BrowalliaUPC" pitchFamily="34" charset="-34"/>
              </a:rPr>
              <a:t> : B206</a:t>
            </a:r>
          </a:p>
          <a:p>
            <a:r>
              <a:rPr lang="en-US" dirty="0">
                <a:latin typeface="BrowalliaUPC" pitchFamily="34" charset="-34"/>
                <a:cs typeface="BrowalliaUPC" pitchFamily="34" charset="-34"/>
              </a:rPr>
              <a:t></a:t>
            </a:r>
            <a:r>
              <a:rPr lang="en-US" dirty="0" err="1">
                <a:latin typeface="BrowalliaUPC" pitchFamily="34" charset="-34"/>
                <a:cs typeface="BrowalliaUPC" pitchFamily="34" charset="-34"/>
              </a:rPr>
              <a:t>SDx</a:t>
            </a:r>
            <a:r>
              <a:rPr lang="en-US" dirty="0">
                <a:latin typeface="BrowalliaUPC" pitchFamily="34" charset="-34"/>
                <a:cs typeface="BrowalliaUPC" pitchFamily="34" charset="-34"/>
              </a:rPr>
              <a:t> : Oral candidiasis (B370)</a:t>
            </a:r>
          </a:p>
          <a:p>
            <a:r>
              <a:rPr lang="en-US" dirty="0">
                <a:latin typeface="BrowalliaUPC" pitchFamily="34" charset="-34"/>
                <a:cs typeface="BrowalliaUPC" pitchFamily="34" charset="-34"/>
              </a:rPr>
              <a:t></a:t>
            </a:r>
            <a:r>
              <a:rPr lang="en-US" dirty="0" err="1">
                <a:latin typeface="BrowalliaUPC" pitchFamily="34" charset="-34"/>
                <a:cs typeface="BrowalliaUPC" pitchFamily="34" charset="-34"/>
              </a:rPr>
              <a:t>Proc</a:t>
            </a:r>
            <a:r>
              <a:rPr lang="en-US" dirty="0">
                <a:latin typeface="BrowalliaUPC" pitchFamily="34" charset="-34"/>
                <a:cs typeface="BrowalliaUPC" pitchFamily="34" charset="-34"/>
              </a:rPr>
              <a:t> : -Age : 29  Sex : 2  D/C Type : 1</a:t>
            </a:r>
          </a:p>
          <a:p>
            <a:r>
              <a:rPr lang="en-US" dirty="0">
                <a:latin typeface="BrowalliaUPC" pitchFamily="34" charset="-34"/>
                <a:cs typeface="BrowalliaUPC" pitchFamily="34" charset="-34"/>
              </a:rPr>
              <a:t></a:t>
            </a:r>
            <a:r>
              <a:rPr lang="en-US" dirty="0" err="1">
                <a:latin typeface="BrowalliaUPC" pitchFamily="34" charset="-34"/>
                <a:cs typeface="BrowalliaUPC" pitchFamily="34" charset="-34"/>
              </a:rPr>
              <a:t>PDx</a:t>
            </a:r>
            <a:r>
              <a:rPr lang="en-US" dirty="0">
                <a:latin typeface="BrowalliaUPC" pitchFamily="34" charset="-34"/>
                <a:cs typeface="BrowalliaUPC" pitchFamily="34" charset="-34"/>
              </a:rPr>
              <a:t> : B206 = Not Trauma </a:t>
            </a:r>
            <a:r>
              <a:rPr lang="en-US" dirty="0" err="1">
                <a:latin typeface="BrowalliaUPC" pitchFamily="34" charset="-34"/>
                <a:cs typeface="BrowalliaUPC" pitchFamily="34" charset="-34"/>
              </a:rPr>
              <a:t>Dx</a:t>
            </a:r>
            <a:endParaRPr lang="en-US" dirty="0">
              <a:latin typeface="BrowalliaUPC" pitchFamily="34" charset="-34"/>
              <a:cs typeface="BrowalliaUPC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BrowalliaUPC" pitchFamily="34" charset="-34"/>
                <a:cs typeface="BrowalliaUPC" pitchFamily="34" charset="-34"/>
              </a:rPr>
              <a:t>	=&gt; Not MDC 24</a:t>
            </a:r>
            <a:endParaRPr lang="th-TH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014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6081" r="9511" b="13851"/>
          <a:stretch/>
        </p:blipFill>
        <p:spPr bwMode="auto">
          <a:xfrm>
            <a:off x="-109182" y="95534"/>
            <a:ext cx="9976513" cy="635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1714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ชายอายุ 18 ปี ขับ </a:t>
            </a:r>
            <a:r>
              <a:rPr lang="en-US" dirty="0">
                <a:latin typeface="BrowalliaUPC" pitchFamily="34" charset="-34"/>
                <a:cs typeface="BrowalliaUPC" pitchFamily="34" charset="-34"/>
              </a:rPr>
              <a:t>MC </a:t>
            </a:r>
            <a:r>
              <a:rPr lang="th-TH" dirty="0">
                <a:latin typeface="BrowalliaUPC" pitchFamily="34" charset="-34"/>
                <a:cs typeface="BrowalliaUPC" pitchFamily="34" charset="-34"/>
              </a:rPr>
              <a:t>ชนรถบรรทุก ถูกน าส่งรพ.ในสภาพไม่รู้สึกตัว </a:t>
            </a:r>
          </a:p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ได้รับการผ่าตัดที่หัวอยู่รพ. 20 วัน สรุปการวินิจฉัยและรักษา</a:t>
            </a:r>
          </a:p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</a:t>
            </a:r>
            <a:r>
              <a:rPr lang="en-US" dirty="0" err="1">
                <a:latin typeface="BrowalliaUPC" pitchFamily="34" charset="-34"/>
                <a:cs typeface="BrowalliaUPC" pitchFamily="34" charset="-34"/>
              </a:rPr>
              <a:t>PDx</a:t>
            </a:r>
            <a:r>
              <a:rPr lang="en-US" dirty="0">
                <a:latin typeface="BrowalliaUPC" pitchFamily="34" charset="-34"/>
                <a:cs typeface="BrowalliaUPC" pitchFamily="34" charset="-34"/>
              </a:rPr>
              <a:t> : Epidural hemorrhage (S064)</a:t>
            </a:r>
          </a:p>
          <a:p>
            <a:pPr marL="0" indent="0">
              <a:buNone/>
            </a:pPr>
            <a:r>
              <a:rPr lang="en-US" dirty="0">
                <a:latin typeface="BrowalliaUPC" pitchFamily="34" charset="-34"/>
                <a:cs typeface="BrowalliaUPC" pitchFamily="34" charset="-34"/>
              </a:rPr>
              <a:t></a:t>
            </a:r>
            <a:r>
              <a:rPr lang="en-US" dirty="0" err="1">
                <a:latin typeface="BrowalliaUPC" pitchFamily="34" charset="-34"/>
                <a:cs typeface="BrowalliaUPC" pitchFamily="34" charset="-34"/>
              </a:rPr>
              <a:t>SDx</a:t>
            </a:r>
            <a:r>
              <a:rPr lang="en-US" dirty="0">
                <a:latin typeface="BrowalliaUPC" pitchFamily="34" charset="-34"/>
                <a:cs typeface="BrowalliaUPC" pitchFamily="34" charset="-34"/>
              </a:rPr>
              <a:t> :1. Fracture vault of skull, closed (S0200)</a:t>
            </a:r>
          </a:p>
          <a:p>
            <a:pPr marL="0" indent="0">
              <a:buNone/>
            </a:pPr>
            <a:r>
              <a:rPr lang="en-US" dirty="0">
                <a:latin typeface="BrowalliaUPC" pitchFamily="34" charset="-34"/>
                <a:cs typeface="BrowalliaUPC" pitchFamily="34" charset="-34"/>
              </a:rPr>
              <a:t>2. Fracture base of skull, closed (S0210)</a:t>
            </a:r>
          </a:p>
          <a:p>
            <a:pPr marL="0" indent="0">
              <a:buNone/>
            </a:pPr>
            <a:r>
              <a:rPr lang="en-US" dirty="0">
                <a:latin typeface="BrowalliaUPC" pitchFamily="34" charset="-34"/>
                <a:cs typeface="BrowalliaUPC" pitchFamily="34" charset="-34"/>
              </a:rPr>
              <a:t></a:t>
            </a:r>
            <a:r>
              <a:rPr lang="en-US" dirty="0" err="1">
                <a:latin typeface="BrowalliaUPC" pitchFamily="34" charset="-34"/>
                <a:cs typeface="BrowalliaUPC" pitchFamily="34" charset="-34"/>
              </a:rPr>
              <a:t>Proc</a:t>
            </a:r>
            <a:r>
              <a:rPr lang="en-US" dirty="0">
                <a:latin typeface="BrowalliaUPC" pitchFamily="34" charset="-34"/>
                <a:cs typeface="BrowalliaUPC" pitchFamily="34" charset="-34"/>
              </a:rPr>
              <a:t> : Craniotomy with removal of epidural</a:t>
            </a:r>
          </a:p>
          <a:p>
            <a:pPr marL="0" indent="0">
              <a:buNone/>
            </a:pPr>
            <a:r>
              <a:rPr lang="en-US" dirty="0">
                <a:latin typeface="BrowalliaUPC" pitchFamily="34" charset="-34"/>
                <a:cs typeface="BrowalliaUPC" pitchFamily="34" charset="-34"/>
              </a:rPr>
              <a:t>hematoma ( 0124 )</a:t>
            </a:r>
          </a:p>
          <a:p>
            <a:pPr marL="0" indent="0">
              <a:buNone/>
            </a:pPr>
            <a:r>
              <a:rPr lang="en-US" dirty="0">
                <a:latin typeface="BrowalliaUPC" pitchFamily="34" charset="-34"/>
                <a:cs typeface="BrowalliaUPC" pitchFamily="34" charset="-34"/>
              </a:rPr>
              <a:t>DRG ?</a:t>
            </a:r>
            <a:endParaRPr lang="th-TH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4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598415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PDx</a:t>
            </a:r>
            <a:r>
              <a:rPr lang="en-US" dirty="0"/>
              <a:t> : S064 ; </a:t>
            </a:r>
            <a:r>
              <a:rPr lang="en-US" dirty="0" err="1"/>
              <a:t>SDx</a:t>
            </a:r>
            <a:r>
              <a:rPr lang="en-US" dirty="0"/>
              <a:t> :S0200, S0210</a:t>
            </a:r>
          </a:p>
          <a:p>
            <a:r>
              <a:rPr lang="en-US" dirty="0"/>
              <a:t></a:t>
            </a:r>
            <a:r>
              <a:rPr lang="en-US" dirty="0" err="1"/>
              <a:t>Proc</a:t>
            </a:r>
            <a:r>
              <a:rPr lang="en-US" dirty="0"/>
              <a:t> : 0124</a:t>
            </a:r>
          </a:p>
          <a:p>
            <a:r>
              <a:rPr lang="en-US" dirty="0"/>
              <a:t>Age : 18  Sex : 1  D/c Type : 1 </a:t>
            </a:r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2673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	</a:t>
            </a:r>
            <a:r>
              <a:rPr lang="th-TH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ค่าเฉลี่ยของการใช้ทรัพยากร </a:t>
            </a:r>
            <a:r>
              <a:rPr lang="th-TH" dirty="0">
                <a:latin typeface="BrowalliaUPC" pitchFamily="34" charset="-34"/>
                <a:cs typeface="BrowalliaUPC" pitchFamily="34" charset="-34"/>
              </a:rPr>
              <a:t>ในการรักษาผู้ป่วย </a:t>
            </a:r>
            <a:r>
              <a:rPr lang="en-US" dirty="0">
                <a:latin typeface="BrowalliaUPC" pitchFamily="34" charset="-34"/>
                <a:cs typeface="BrowalliaUPC" pitchFamily="34" charset="-34"/>
              </a:rPr>
              <a:t>DRG </a:t>
            </a:r>
            <a:r>
              <a:rPr lang="th-TH" dirty="0">
                <a:latin typeface="BrowalliaUPC" pitchFamily="34" charset="-34"/>
                <a:cs typeface="BrowalliaUPC" pitchFamily="34" charset="-34"/>
              </a:rPr>
              <a:t>นั้น </a:t>
            </a:r>
            <a:r>
              <a:rPr lang="th-TH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เทียบกับต้นทุนเฉลี่ยของการรักษาผู้ป่วยทั้งหมด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	ทางเลือกของใช้น้ำหนักสัมพัทธ์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• พัฒนาค่าของประเทศเราเอง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• ยอมรับค่าที่ผู้อื่นพัฒนามาแล้ว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BrowalliaUPC" pitchFamily="34" charset="-34"/>
                <a:cs typeface="BrowalliaUPC" pitchFamily="34" charset="-34"/>
              </a:rPr>
              <a:t>น้ำหนักสัมพัทธ์ </a:t>
            </a:r>
            <a:r>
              <a:rPr lang="en-US" dirty="0">
                <a:latin typeface="BrowalliaUPC" pitchFamily="34" charset="-34"/>
                <a:cs typeface="BrowalliaUPC" pitchFamily="34" charset="-34"/>
              </a:rPr>
              <a:t>Relative weight</a:t>
            </a:r>
            <a:endParaRPr lang="th-TH" dirty="0"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568729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PDx</a:t>
            </a:r>
            <a:r>
              <a:rPr lang="en-US" dirty="0"/>
              <a:t> Trauma =&gt; MDC 24 ?</a:t>
            </a:r>
          </a:p>
          <a:p>
            <a:r>
              <a:rPr lang="en-US" dirty="0"/>
              <a:t>S064 : Site 1, S0200 : Site 0, S0210 : Site 0</a:t>
            </a:r>
          </a:p>
          <a:p>
            <a:pPr marL="0" indent="0">
              <a:buNone/>
            </a:pPr>
            <a:r>
              <a:rPr lang="en-US" dirty="0"/>
              <a:t>	=&gt; Not MDC 24</a:t>
            </a:r>
          </a:p>
          <a:p>
            <a:r>
              <a:rPr lang="en-US" dirty="0"/>
              <a:t></a:t>
            </a:r>
            <a:r>
              <a:rPr lang="en-US" dirty="0" err="1"/>
              <a:t>PDx</a:t>
            </a:r>
            <a:r>
              <a:rPr lang="en-US" dirty="0"/>
              <a:t> S064 = MDC 1 (</a:t>
            </a:r>
            <a:r>
              <a:rPr lang="th-TH" dirty="0"/>
              <a:t>ดัชนี หน้า 44)</a:t>
            </a:r>
          </a:p>
          <a:p>
            <a:r>
              <a:rPr lang="th-TH" dirty="0"/>
              <a:t></a:t>
            </a:r>
            <a:r>
              <a:rPr lang="en-US" dirty="0"/>
              <a:t>MDC 1 : </a:t>
            </a:r>
            <a:r>
              <a:rPr lang="en-US" dirty="0" err="1"/>
              <a:t>Proc</a:t>
            </a:r>
            <a:r>
              <a:rPr lang="en-US" dirty="0"/>
              <a:t> 0124 = DC 1</a:t>
            </a:r>
          </a:p>
          <a:p>
            <a:r>
              <a:rPr lang="en-US" dirty="0"/>
              <a:t>DC 1 : Age &gt; 17, </a:t>
            </a:r>
            <a:r>
              <a:rPr lang="en-US" dirty="0" err="1"/>
              <a:t>PDx</a:t>
            </a:r>
            <a:r>
              <a:rPr lang="en-US" dirty="0"/>
              <a:t> in AX 2 =&gt; DRG 2</a:t>
            </a:r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84485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4" t="3490" r="10879" b="15373"/>
          <a:stretch/>
        </p:blipFill>
        <p:spPr bwMode="auto">
          <a:xfrm>
            <a:off x="-245660" y="272955"/>
            <a:ext cx="9799093" cy="634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4994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latin typeface="BrowalliaUPC" pitchFamily="34" charset="-34"/>
                <a:cs typeface="BrowalliaUPC" pitchFamily="34" charset="-34"/>
              </a:rPr>
              <a:t>หญิงไทย 45 ปี </a:t>
            </a:r>
            <a:r>
              <a:rPr lang="en-US" dirty="0">
                <a:latin typeface="BrowalliaUPC" pitchFamily="34" charset="-34"/>
                <a:cs typeface="BrowalliaUPC" pitchFamily="34" charset="-34"/>
              </a:rPr>
              <a:t>diagnosis </a:t>
            </a:r>
            <a:r>
              <a:rPr lang="en-US" dirty="0" err="1">
                <a:latin typeface="BrowalliaUPC" pitchFamily="34" charset="-34"/>
                <a:cs typeface="BrowalliaUPC" pitchFamily="34" charset="-34"/>
              </a:rPr>
              <a:t>myoma</a:t>
            </a:r>
            <a:r>
              <a:rPr lang="en-US" dirty="0">
                <a:latin typeface="BrowalliaUPC" pitchFamily="34" charset="-34"/>
                <a:cs typeface="BrowalliaUPC" pitchFamily="34" charset="-34"/>
              </a:rPr>
              <a:t> uteri s/p vaginal hysterectomy</a:t>
            </a:r>
            <a:endParaRPr lang="th-TH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owalliaUPC" pitchFamily="34" charset="-34"/>
                <a:cs typeface="BrowalliaUPC" pitchFamily="34" charset="-34"/>
              </a:rPr>
              <a:t>Case </a:t>
            </a:r>
            <a:r>
              <a:rPr lang="en-US" dirty="0" err="1">
                <a:latin typeface="BrowalliaUPC" pitchFamily="34" charset="-34"/>
                <a:cs typeface="BrowalliaUPC" pitchFamily="34" charset="-34"/>
              </a:rPr>
              <a:t>Gyne</a:t>
            </a:r>
            <a:endParaRPr lang="th-TH" dirty="0"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371737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BrowalliaUPC" pitchFamily="34" charset="-34"/>
                <a:cs typeface="BrowalliaUPC" pitchFamily="34" charset="-34"/>
              </a:rPr>
              <a:t>Pdx</a:t>
            </a:r>
            <a:r>
              <a:rPr lang="en-US" dirty="0">
                <a:latin typeface="BrowalliaUPC" pitchFamily="34" charset="-34"/>
                <a:cs typeface="BrowalliaUPC" pitchFamily="34" charset="-34"/>
              </a:rPr>
              <a:t> : D250</a:t>
            </a:r>
          </a:p>
          <a:p>
            <a:r>
              <a:rPr lang="en-US" dirty="0" err="1">
                <a:latin typeface="BrowalliaUPC" pitchFamily="34" charset="-34"/>
                <a:cs typeface="BrowalliaUPC" pitchFamily="34" charset="-34"/>
              </a:rPr>
              <a:t>Sdx</a:t>
            </a:r>
            <a:r>
              <a:rPr lang="en-US" dirty="0">
                <a:latin typeface="BrowalliaUPC" pitchFamily="34" charset="-34"/>
                <a:cs typeface="BrowalliaUPC" pitchFamily="34" charset="-34"/>
              </a:rPr>
              <a:t> : -</a:t>
            </a:r>
          </a:p>
          <a:p>
            <a:r>
              <a:rPr lang="en-US" dirty="0" err="1">
                <a:latin typeface="BrowalliaUPC" pitchFamily="34" charset="-34"/>
                <a:cs typeface="BrowalliaUPC" pitchFamily="34" charset="-34"/>
              </a:rPr>
              <a:t>Proc</a:t>
            </a:r>
            <a:r>
              <a:rPr lang="en-US" dirty="0">
                <a:latin typeface="BrowalliaUPC" pitchFamily="34" charset="-34"/>
                <a:cs typeface="BrowalliaUPC" pitchFamily="34" charset="-34"/>
              </a:rPr>
              <a:t> : 6859</a:t>
            </a:r>
          </a:p>
          <a:p>
            <a:r>
              <a:rPr lang="en-US" dirty="0">
                <a:latin typeface="BrowalliaUPC" pitchFamily="34" charset="-34"/>
                <a:cs typeface="BrowalliaUPC" pitchFamily="34" charset="-34"/>
              </a:rPr>
              <a:t>Age : 45  Sex : 2  D/c Type : 1 </a:t>
            </a:r>
            <a:endParaRPr lang="th-TH" dirty="0">
              <a:latin typeface="BrowalliaUPC" pitchFamily="34" charset="-34"/>
              <a:cs typeface="BrowalliaUPC" pitchFamily="34" charset="-34"/>
            </a:endParaRPr>
          </a:p>
          <a:p>
            <a:endParaRPr lang="en-US" dirty="0">
              <a:latin typeface="BrowalliaUPC" pitchFamily="34" charset="-34"/>
              <a:cs typeface="BrowalliaUPC" pitchFamily="34" charset="-34"/>
            </a:endParaRPr>
          </a:p>
          <a:p>
            <a:endParaRPr lang="th-TH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35628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7" t="4266" r="13513" b="15310"/>
          <a:stretch/>
        </p:blipFill>
        <p:spPr bwMode="auto">
          <a:xfrm>
            <a:off x="-136478" y="95534"/>
            <a:ext cx="10167582" cy="655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1323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2" t="3248" r="13274" b="15379"/>
          <a:stretch/>
        </p:blipFill>
        <p:spPr bwMode="auto">
          <a:xfrm>
            <a:off x="-232012" y="259307"/>
            <a:ext cx="9990161" cy="649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6222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หญิงไทย </a:t>
            </a:r>
            <a:r>
              <a:rPr lang="en-US" dirty="0"/>
              <a:t>25 </a:t>
            </a:r>
            <a:r>
              <a:rPr lang="th-TH" dirty="0"/>
              <a:t>ปี </a:t>
            </a:r>
            <a:r>
              <a:rPr lang="en-US" dirty="0"/>
              <a:t>G2P1A0 GA 39 </a:t>
            </a:r>
            <a:r>
              <a:rPr lang="en-US" dirty="0" err="1"/>
              <a:t>wk</a:t>
            </a:r>
            <a:r>
              <a:rPr lang="en-US" dirty="0"/>
              <a:t> </a:t>
            </a:r>
            <a:r>
              <a:rPr lang="th-TH" dirty="0"/>
              <a:t>มา </a:t>
            </a:r>
            <a:r>
              <a:rPr lang="en-US" dirty="0"/>
              <a:t>normal </a:t>
            </a:r>
            <a:r>
              <a:rPr lang="en-US" dirty="0" err="1"/>
              <a:t>labour</a:t>
            </a:r>
            <a:r>
              <a:rPr lang="en-US" dirty="0"/>
              <a:t> </a:t>
            </a:r>
            <a:r>
              <a:rPr lang="th-TH" dirty="0"/>
              <a:t>ได้ </a:t>
            </a:r>
            <a:r>
              <a:rPr lang="en-US" dirty="0"/>
              <a:t>term male newborn</a:t>
            </a:r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</a:t>
            </a:r>
            <a:r>
              <a:rPr lang="en-US" dirty="0" err="1"/>
              <a:t>obs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73935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Pdx</a:t>
            </a:r>
            <a:r>
              <a:rPr lang="en-US" dirty="0"/>
              <a:t> : O800 Encounter for full-term uncomplicated delivery</a:t>
            </a:r>
          </a:p>
          <a:p>
            <a:r>
              <a:rPr lang="en-US" dirty="0" err="1"/>
              <a:t>Sdx</a:t>
            </a:r>
            <a:r>
              <a:rPr lang="en-US" dirty="0"/>
              <a:t> : -</a:t>
            </a:r>
          </a:p>
          <a:p>
            <a:r>
              <a:rPr lang="en-US" dirty="0" err="1"/>
              <a:t>Proc</a:t>
            </a:r>
            <a:r>
              <a:rPr lang="en-US" dirty="0"/>
              <a:t> : -</a:t>
            </a:r>
          </a:p>
          <a:p>
            <a:r>
              <a:rPr lang="en-US" dirty="0"/>
              <a:t>Age 25 ,sex 2 ,D/C type 4 </a:t>
            </a:r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97045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5" t="2513" r="13025" b="16458"/>
          <a:stretch/>
        </p:blipFill>
        <p:spPr bwMode="auto">
          <a:xfrm>
            <a:off x="-218364" y="313899"/>
            <a:ext cx="9812740" cy="635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2261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7200" dirty="0"/>
              <a:t>Thank you</a:t>
            </a:r>
            <a:endParaRPr lang="th-TH" sz="7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u="sng" dirty="0">
                <a:latin typeface="BrowalliaUPC" pitchFamily="34" charset="-34"/>
                <a:cs typeface="BrowalliaUPC" pitchFamily="34" charset="-34"/>
              </a:rPr>
              <a:t>ความสำคัญ</a:t>
            </a:r>
          </a:p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1. โรงพยาบาลสามารถเบิกค่ารักษาล่วงหน้า</a:t>
            </a:r>
          </a:p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2. โรงพยาบาลจะบริหารจัดการเงินที่เหมาจ่ายมาในการตรวจวินิจฉัยและการ</a:t>
            </a:r>
          </a:p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ผ่าตัดเอง</a:t>
            </a:r>
          </a:p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3. สามารถใช้ทำนายความต้องการทรัพยากรแต่ละชนิดได้</a:t>
            </a:r>
          </a:p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4. การใช้</a:t>
            </a:r>
            <a:r>
              <a:rPr lang="en-US" dirty="0">
                <a:latin typeface="BrowalliaUPC" pitchFamily="34" charset="-34"/>
                <a:cs typeface="BrowalliaUPC" pitchFamily="34" charset="-34"/>
              </a:rPr>
              <a:t> DRG </a:t>
            </a:r>
            <a:r>
              <a:rPr lang="th-TH" dirty="0">
                <a:latin typeface="BrowalliaUPC" pitchFamily="34" charset="-34"/>
                <a:cs typeface="BrowalliaUPC" pitchFamily="34" charset="-34"/>
              </a:rPr>
              <a:t>เป็นระบบกำหนดราคาล่วงหน้า (</a:t>
            </a:r>
            <a:r>
              <a:rPr lang="en-US" dirty="0">
                <a:latin typeface="BrowalliaUPC" pitchFamily="34" charset="-34"/>
                <a:cs typeface="BrowalliaUPC" pitchFamily="34" charset="-34"/>
              </a:rPr>
              <a:t>Prospective Payment System, PPS) </a:t>
            </a:r>
            <a:r>
              <a:rPr lang="th-TH" dirty="0">
                <a:latin typeface="BrowalliaUPC" pitchFamily="34" charset="-34"/>
                <a:cs typeface="BrowalliaUPC" pitchFamily="34" charset="-34"/>
              </a:rPr>
              <a:t>ทำให้ผู้บริหารรู้ว่าต้นทุนของการรักษาผู้ป่วยเป็นเท่าไร</a:t>
            </a:r>
          </a:p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5. เป็นกลไกในการเพิ่มประสิทธิภาพ</a:t>
            </a:r>
          </a:p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6. ปรับตัวเข้าได้กับสิ่งแวดล้อมที่เปลี่ยนแปลง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owalliaUPC" pitchFamily="34" charset="-34"/>
                <a:cs typeface="BrowalliaUPC" pitchFamily="34" charset="-34"/>
              </a:rPr>
              <a:t>Diagnosis related group( DRG)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0691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u="sng" dirty="0">
                <a:latin typeface="BrowalliaUPC" pitchFamily="34" charset="-34"/>
                <a:cs typeface="BrowalliaUPC" pitchFamily="34" charset="-34"/>
              </a:rPr>
              <a:t>ปัญหาที่ทำให้ข้อมูลผิดพลาด</a:t>
            </a:r>
          </a:p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1. ข้อมูลการวินิจฉัยไม่ชัดเจน</a:t>
            </a:r>
          </a:p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2. การสรุป </a:t>
            </a:r>
            <a:r>
              <a:rPr lang="en-US" dirty="0">
                <a:latin typeface="BrowalliaUPC" pitchFamily="34" charset="-34"/>
                <a:cs typeface="BrowalliaUPC" pitchFamily="34" charset="-34"/>
              </a:rPr>
              <a:t>principle diagnosis </a:t>
            </a:r>
            <a:r>
              <a:rPr lang="th-TH" dirty="0">
                <a:latin typeface="BrowalliaUPC" pitchFamily="34" charset="-34"/>
                <a:cs typeface="BrowalliaUPC" pitchFamily="34" charset="-34"/>
              </a:rPr>
              <a:t>ผิดหลักการ</a:t>
            </a:r>
          </a:p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3. สรุปหน้าป้ายไม่ครบขาดสาระสำคัญ</a:t>
            </a:r>
          </a:p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4. โรคหลักไม่สัมพันธ์กับการผ่าตัด</a:t>
            </a:r>
          </a:p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5. ใส่อายุผิด</a:t>
            </a:r>
          </a:p>
          <a:p>
            <a:pPr marL="0" indent="0">
              <a:buNone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6. ใส่เพศผิด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owalliaUPC" pitchFamily="34" charset="-34"/>
                <a:cs typeface="BrowalliaUPC" pitchFamily="34" charset="-34"/>
              </a:rPr>
              <a:t>Diagnosis related group( DRG) </a:t>
            </a:r>
            <a:endParaRPr lang="th-TH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4005064"/>
            <a:ext cx="35283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u="sng" dirty="0">
                <a:latin typeface="BrowalliaUPC" pitchFamily="34" charset="-34"/>
                <a:cs typeface="BrowalliaUPC" pitchFamily="34" charset="-34"/>
              </a:rPr>
              <a:t>แนวทางการแก้ปัญหา</a:t>
            </a:r>
          </a:p>
          <a:p>
            <a:r>
              <a:rPr lang="th-TH" sz="3200" dirty="0">
                <a:latin typeface="BrowalliaUPC" pitchFamily="34" charset="-34"/>
                <a:cs typeface="BrowalliaUPC" pitchFamily="34" charset="-34"/>
              </a:rPr>
              <a:t>1. แพทย์ พยาบาล</a:t>
            </a:r>
          </a:p>
          <a:p>
            <a:r>
              <a:rPr lang="th-TH" sz="3200" dirty="0">
                <a:latin typeface="BrowalliaUPC" pitchFamily="34" charset="-34"/>
                <a:cs typeface="BrowalliaUPC" pitchFamily="34" charset="-34"/>
              </a:rPr>
              <a:t>2. เจ้าหน้าที่เวชระเบียน</a:t>
            </a:r>
          </a:p>
          <a:p>
            <a:endParaRPr lang="th-TH" sz="3200" dirty="0"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49482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ICD-10</a:t>
            </a:r>
            <a:r>
              <a:rPr lang="en-US" sz="3200" dirty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sz="3200" dirty="0">
                <a:latin typeface="BrowalliaUPC" pitchFamily="34" charset="-34"/>
                <a:cs typeface="BrowalliaUPC" pitchFamily="34" charset="-34"/>
              </a:rPr>
              <a:t>เป็นระบบการจัดหมวดหมู่ของโรค ภาวะความเจ็บป่วย และการบาดเจ็บต่างๆในมนุษย์อันมีพัฒนาการมานานกว่า 100 ปี ปัจจุบันถือเป็นระบบสากล องค์การอนามัยโลกแนะนำให้ประเทศ สมาชิกทุกประเทศใช้เป็นมาตรฐานในการบันทึก การวินิจฉัยโรค และสาเหตุการตาย การบาดเจ็บ </a:t>
            </a:r>
            <a:endParaRPr lang="en-US" sz="3200" dirty="0">
              <a:latin typeface="BrowalliaUPC" pitchFamily="34" charset="-34"/>
              <a:cs typeface="BrowalliaUPC" pitchFamily="34" charset="-34"/>
            </a:endParaRPr>
          </a:p>
          <a:p>
            <a:r>
              <a:rPr lang="en-US" sz="320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DRG (Diagnosis Related Groups)</a:t>
            </a:r>
            <a:r>
              <a:rPr lang="th-TH" sz="3200" dirty="0">
                <a:latin typeface="BrowalliaUPC" pitchFamily="34" charset="-34"/>
                <a:cs typeface="BrowalliaUPC" pitchFamily="34" charset="-34"/>
              </a:rPr>
              <a:t>นั้น เป็นระบบ การจัดหมวดหมู่ของโรคที่เพิ่งถือกำเนิดมาใหม่ในราว 10 กว่าปี 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BrowalliaUPC" pitchFamily="34" charset="-34"/>
                <a:cs typeface="BrowalliaUPC" pitchFamily="34" charset="-34"/>
              </a:rPr>
              <a:t>โดยมีข้อแตกต่างที่สำคัญจาก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BrowalliaUPC" pitchFamily="34" charset="-34"/>
                <a:cs typeface="BrowalliaUPC" pitchFamily="34" charset="-34"/>
              </a:rPr>
              <a:t>ICD-10 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BrowalliaUPC" pitchFamily="34" charset="-34"/>
                <a:cs typeface="BrowalliaUPC" pitchFamily="34" charset="-34"/>
              </a:rPr>
              <a:t>ในหลายแง่มุม ที่สำคัญ คือ เกณฑ์การจัดหมวดหมู่และจุดมุ่งหมาย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BrowalliaUPC" pitchFamily="34" charset="-34"/>
                <a:cs typeface="BrowalliaUPC" pitchFamily="34" charset="-34"/>
              </a:rPr>
              <a:t>ความแตกต่าง</a:t>
            </a:r>
          </a:p>
        </p:txBody>
      </p:sp>
    </p:spTree>
    <p:extLst>
      <p:ext uri="{BB962C8B-B14F-4D97-AF65-F5344CB8AC3E}">
        <p14:creationId xmlns:p14="http://schemas.microsoft.com/office/powerpoint/2010/main" val="3276806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ICD-10</a:t>
            </a:r>
            <a:r>
              <a:rPr lang="en-US" sz="3200" dirty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sz="3200" dirty="0">
                <a:latin typeface="BrowalliaUPC" pitchFamily="34" charset="-34"/>
                <a:cs typeface="BrowalliaUPC" pitchFamily="34" charset="-34"/>
              </a:rPr>
              <a:t>นั้น จัดแบ่งตามสาเหตุของโรคเป็นเกณฑ์เช่น จัดแบ่ง หมวดหมู่โรคเป็น โรคติดเชื้อ โรคมะเร็ง โรคความพิการแต่กำเนิด การบาดเจ็บต่างๆ ฯลฯ </a:t>
            </a:r>
            <a:endParaRPr lang="en-US" sz="3200" dirty="0">
              <a:latin typeface="BrowalliaUPC" pitchFamily="34" charset="-34"/>
              <a:cs typeface="BrowalliaUPC" pitchFamily="34" charset="-34"/>
            </a:endParaRPr>
          </a:p>
          <a:p>
            <a:r>
              <a:rPr lang="en-US" sz="320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DRG </a:t>
            </a:r>
            <a:r>
              <a:rPr lang="th-TH" sz="3200" dirty="0">
                <a:latin typeface="BrowalliaUPC" pitchFamily="34" charset="-34"/>
                <a:cs typeface="BrowalliaUPC" pitchFamily="34" charset="-34"/>
              </a:rPr>
              <a:t>จัดหมวดหมู่ของโรค ตามความหนักเบาของโรค และ อาการต่าง ๆ เช่น แบ่งเป็น โรคทางอายุรกรรม โรคทางศัลยกรรม กลุ่มโรคแทรกซ้อนที่พบร่วม จะทำให้ผู้ป่วยตกอยู่ใน </a:t>
            </a:r>
            <a:r>
              <a:rPr lang="en-US" sz="3200" dirty="0">
                <a:latin typeface="BrowalliaUPC" pitchFamily="34" charset="-34"/>
                <a:cs typeface="BrowalliaUPC" pitchFamily="34" charset="-34"/>
              </a:rPr>
              <a:t>DRG </a:t>
            </a:r>
            <a:r>
              <a:rPr lang="th-TH" sz="3200" dirty="0">
                <a:latin typeface="BrowalliaUPC" pitchFamily="34" charset="-34"/>
                <a:cs typeface="BrowalliaUPC" pitchFamily="34" charset="-34"/>
              </a:rPr>
              <a:t>ที่ แตกต่างกัน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BrowalliaUPC" pitchFamily="34" charset="-34"/>
                <a:cs typeface="BrowalliaUPC" pitchFamily="34" charset="-34"/>
              </a:rPr>
              <a:t>การนำไปใช้</a:t>
            </a:r>
          </a:p>
        </p:txBody>
      </p:sp>
    </p:spTree>
    <p:extLst>
      <p:ext uri="{BB962C8B-B14F-4D97-AF65-F5344CB8AC3E}">
        <p14:creationId xmlns:p14="http://schemas.microsoft.com/office/powerpoint/2010/main" val="4056863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ICD-10</a:t>
            </a:r>
            <a:r>
              <a:rPr lang="en-US" sz="3200" dirty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sz="3200" dirty="0">
                <a:latin typeface="BrowalliaUPC" pitchFamily="34" charset="-34"/>
                <a:cs typeface="BrowalliaUPC" pitchFamily="34" charset="-34"/>
              </a:rPr>
              <a:t>นั้น ทำไปเพื่อ</a:t>
            </a:r>
            <a:r>
              <a:rPr lang="th-TH" sz="320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จัดเก็บข้อมูลการวินิจฉัยโรคและสาเหตุ </a:t>
            </a:r>
            <a:r>
              <a:rPr lang="th-TH" sz="3200" dirty="0">
                <a:latin typeface="BrowalliaUPC" pitchFamily="34" charset="-34"/>
                <a:cs typeface="BrowalliaUPC" pitchFamily="34" charset="-34"/>
              </a:rPr>
              <a:t>การตายในแต่ละสถานที่แล้วนำมาแจงนับและวิเคราะห์เผยแพร่ ออกมาเป็นสถิติและรายงานต่างๆ เพื่อ</a:t>
            </a:r>
            <a:r>
              <a:rPr lang="th-TH" sz="320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นำไปใช้ในการประเมิน สภาพสุขภาพอนามัย วางแผนและป้องกันโรคในแต่ละประเทศ </a:t>
            </a:r>
            <a:endParaRPr lang="en-US" sz="3200" dirty="0">
              <a:solidFill>
                <a:srgbClr val="FF0000"/>
              </a:solidFill>
              <a:latin typeface="BrowalliaUPC" pitchFamily="34" charset="-34"/>
              <a:cs typeface="BrowalliaUPC" pitchFamily="34" charset="-34"/>
            </a:endParaRPr>
          </a:p>
          <a:p>
            <a:r>
              <a:rPr lang="en-US" sz="320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DRG</a:t>
            </a:r>
            <a:r>
              <a:rPr lang="en-US" sz="3200" dirty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sz="3200" dirty="0">
                <a:latin typeface="BrowalliaUPC" pitchFamily="34" charset="-34"/>
                <a:cs typeface="BrowalliaUPC" pitchFamily="34" charset="-34"/>
              </a:rPr>
              <a:t>นั้น มีจุดมุ่งหมายเพื่อ </a:t>
            </a:r>
            <a:r>
              <a:rPr lang="th-TH" sz="320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คำนวนต้นทุนการรักษาพยาบาล </a:t>
            </a:r>
            <a:r>
              <a:rPr lang="th-TH" sz="3200" dirty="0">
                <a:latin typeface="BrowalliaUPC" pitchFamily="34" charset="-34"/>
                <a:cs typeface="BrowalliaUPC" pitchFamily="34" charset="-34"/>
              </a:rPr>
              <a:t>ผู้ป่วยแต่ละกลุ่ม ประเมินการใช้ทรัพยากรในการบ าบัดโรค และ อาจนำไปสู่การ</a:t>
            </a:r>
            <a:r>
              <a:rPr lang="th-TH" sz="320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จัดสรรงบประมาณการรักษาพยาบาล และวัด คุณภาพสถานพยาบาล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BrowalliaUPC" pitchFamily="34" charset="-34"/>
                <a:cs typeface="BrowalliaUPC" pitchFamily="34" charset="-34"/>
              </a:rPr>
              <a:t>จุดมุ่งหมาย</a:t>
            </a:r>
          </a:p>
        </p:txBody>
      </p:sp>
    </p:spTree>
    <p:extLst>
      <p:ext uri="{BB962C8B-B14F-4D97-AF65-F5344CB8AC3E}">
        <p14:creationId xmlns:p14="http://schemas.microsoft.com/office/powerpoint/2010/main" val="39265481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วมกลุ่ม">
  <a:themeElements>
    <a:clrScheme name="รวมกลุ่ม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รวมกลุ่ม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รวมกลุ่ม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1701</TotalTime>
  <Words>1730</Words>
  <Application>Microsoft Office PowerPoint</Application>
  <PresentationFormat>On-screen Show (4:3)</PresentationFormat>
  <Paragraphs>228</Paragraphs>
  <Slides>49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BrowalliaUPC</vt:lpstr>
      <vt:lpstr>Calibri</vt:lpstr>
      <vt:lpstr>Cordia New</vt:lpstr>
      <vt:lpstr>Lucida Sans Unicode</vt:lpstr>
      <vt:lpstr>Verdana</vt:lpstr>
      <vt:lpstr>Wingdings 2</vt:lpstr>
      <vt:lpstr>Wingdings 3</vt:lpstr>
      <vt:lpstr>รวมกลุ่ม</vt:lpstr>
      <vt:lpstr>Diagnostic Related Group</vt:lpstr>
      <vt:lpstr>Diagnostic related group</vt:lpstr>
      <vt:lpstr>Diagnostic related group</vt:lpstr>
      <vt:lpstr>น้ำหนักสัมพัทธ์ Relative weight</vt:lpstr>
      <vt:lpstr>Diagnosis related group( DRG) </vt:lpstr>
      <vt:lpstr>Diagnosis related group( DRG) </vt:lpstr>
      <vt:lpstr>ความแตกต่าง</vt:lpstr>
      <vt:lpstr>การนำไปใช้</vt:lpstr>
      <vt:lpstr>จุดมุ่งหมาย</vt:lpstr>
      <vt:lpstr>การคำนวนจัดกลุ่ม DRG</vt:lpstr>
      <vt:lpstr>คุณสมบัติของ DRG</vt:lpstr>
      <vt:lpstr>ตัวแปรและคำสำคัญ</vt:lpstr>
      <vt:lpstr>ตัวแปรและคำสำคัญ</vt:lpstr>
      <vt:lpstr>ตัวแปรและคำสำคัญ</vt:lpstr>
      <vt:lpstr>ตัวแปรและคำสำคัญ</vt:lpstr>
      <vt:lpstr>ตัวแปรและคำสำคัญ</vt:lpstr>
      <vt:lpstr>ตัวแปรและคำสำคัญ</vt:lpstr>
      <vt:lpstr>ตัวแปรและคำสำคัญ</vt:lpstr>
      <vt:lpstr>Discharge status</vt:lpstr>
      <vt:lpstr>Diagnosis related group( DRG) </vt:lpstr>
      <vt:lpstr>Major Diagnostic Category (MDC)</vt:lpstr>
      <vt:lpstr>Major Diagnostic Category (MDC)</vt:lpstr>
      <vt:lpstr>Major Diagnostic Category (MDC)</vt:lpstr>
      <vt:lpstr>องค์ประกอบของ DRG</vt:lpstr>
      <vt:lpstr>สรุปขั้นตอน</vt:lpstr>
      <vt:lpstr>การหา MDC</vt:lpstr>
      <vt:lpstr>MDC &gt;&gt; DRG</vt:lpstr>
      <vt:lpstr>Questions</vt:lpstr>
      <vt:lpstr>Case 1</vt:lpstr>
      <vt:lpstr>PowerPoint Presentation</vt:lpstr>
      <vt:lpstr>PowerPoint Presentation</vt:lpstr>
      <vt:lpstr>Case 2 </vt:lpstr>
      <vt:lpstr>PowerPoint Presentation</vt:lpstr>
      <vt:lpstr>PowerPoint Presentation</vt:lpstr>
      <vt:lpstr>Case 3</vt:lpstr>
      <vt:lpstr>PowerPoint Presentation</vt:lpstr>
      <vt:lpstr>PowerPoint Presentation</vt:lpstr>
      <vt:lpstr>Case 4</vt:lpstr>
      <vt:lpstr>PowerPoint Presentation</vt:lpstr>
      <vt:lpstr>PowerPoint Presentation</vt:lpstr>
      <vt:lpstr>PowerPoint Presentation</vt:lpstr>
      <vt:lpstr>Case Gyne</vt:lpstr>
      <vt:lpstr>PowerPoint Presentation</vt:lpstr>
      <vt:lpstr>PowerPoint Presentation</vt:lpstr>
      <vt:lpstr>PowerPoint Presentation</vt:lpstr>
      <vt:lpstr>Case obs</vt:lpstr>
      <vt:lpstr>PowerPoint Presentation</vt:lpstr>
      <vt:lpstr>PowerPoint Presentation</vt:lpstr>
      <vt:lpstr>Thank you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Pawin PPP</cp:lastModifiedBy>
  <cp:revision>199</cp:revision>
  <dcterms:created xsi:type="dcterms:W3CDTF">2010-05-23T14:28:12Z</dcterms:created>
  <dcterms:modified xsi:type="dcterms:W3CDTF">2016-10-14T06:36:52Z</dcterms:modified>
</cp:coreProperties>
</file>