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62" r:id="rId14"/>
    <p:sldId id="3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65" d="100"/>
          <a:sy n="65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2C29F-2684-42C2-93D4-93DD3A5BDBD5}" type="datetimeFigureOut">
              <a:rPr lang="en-US" smtClean="0"/>
              <a:t>28-Oct-16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66FB2-AD5B-4C6F-AA28-A690B64D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2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9" name="Rectangle 27"/>
          <p:cNvSpPr>
            <a:spLocks noChangeArrowheads="1"/>
          </p:cNvSpPr>
          <p:nvPr/>
        </p:nvSpPr>
        <p:spPr bwMode="ltGray">
          <a:xfrm>
            <a:off x="0" y="6564313"/>
            <a:ext cx="9144000" cy="3048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2353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38" name="Picture 26" descr="br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4343400"/>
            <a:ext cx="8153400" cy="669925"/>
          </a:xfrm>
        </p:spPr>
        <p:txBody>
          <a:bodyPr/>
          <a:lstStyle>
            <a:lvl1pPr>
              <a:defRPr sz="44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609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th-TH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04800" y="228600"/>
            <a:ext cx="1184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800" b="1">
                <a:solidFill>
                  <a:schemeClr val="bg2"/>
                </a:solidFill>
                <a:latin typeface="Lucida Sans Unicode" panose="020B0602030504020204" pitchFamily="34" charset="0"/>
                <a:ea typeface="굴림" pitchFamily="50" charset="-127"/>
              </a:rPr>
              <a:t>LOGO</a:t>
            </a:r>
            <a:endParaRPr lang="en-US" altLang="en-US" sz="2800" b="1">
              <a:solidFill>
                <a:schemeClr val="bg2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9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0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1749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759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929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66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011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671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53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897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398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215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4" name="Picture 26" descr="brown_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84E9B77-7A09-4E32-B2C8-95413F55AA37}" type="datetimeFigureOut">
              <a:rPr lang="th-TH" smtClean="0"/>
              <a:pPr/>
              <a:t>28/10/59</a:t>
            </a:fld>
            <a:endParaRPr lang="th-TH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  <a:ea typeface="굴림" pitchFamily="50" charset="-127"/>
              </a:defRPr>
            </a:lvl1pPr>
          </a:lstStyle>
          <a:p>
            <a:endParaRPr lang="th-TH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A93B763-A93F-4AC4-8053-2800D531C0C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ltGray">
          <a:xfrm>
            <a:off x="0" y="914400"/>
            <a:ext cx="9144000" cy="3048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2353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sz="quarter"/>
          </p:nvPr>
        </p:nvSpPr>
        <p:spPr>
          <a:xfrm>
            <a:off x="1143000" y="2042319"/>
            <a:ext cx="6858000" cy="2387600"/>
          </a:xfrm>
        </p:spPr>
        <p:txBody>
          <a:bodyPr/>
          <a:lstStyle/>
          <a:p>
            <a:r>
              <a:rPr lang="en-US" dirty="0"/>
              <a:t>Bleeding in the second half pregnancy</a:t>
            </a:r>
            <a:endParaRPr lang="th-TH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16632"/>
            <a:ext cx="1758203" cy="24096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5392" y="5589240"/>
            <a:ext cx="537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Facilitator: Pawin Puapornpong</a:t>
            </a:r>
          </a:p>
        </p:txBody>
      </p:sp>
    </p:spTree>
    <p:extLst>
      <p:ext uri="{BB962C8B-B14F-4D97-AF65-F5344CB8AC3E}">
        <p14:creationId xmlns:p14="http://schemas.microsoft.com/office/powerpoint/2010/main" val="2845686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2.ตรวจร่างกาย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Abdomen: </a:t>
            </a:r>
          </a:p>
          <a:p>
            <a:pPr marL="0" indent="0">
              <a:buNone/>
            </a:pPr>
            <a:r>
              <a:rPr lang="en-US" b="0" dirty="0"/>
              <a:t> - </a:t>
            </a:r>
            <a:r>
              <a:rPr lang="th-TH" b="0" dirty="0"/>
              <a:t>วัดระดับยอดมดลูก</a:t>
            </a:r>
          </a:p>
          <a:p>
            <a:pPr marL="0" indent="0">
              <a:buNone/>
            </a:pPr>
            <a:r>
              <a:rPr lang="th-TH" sz="2800" b="0" dirty="0"/>
              <a:t> </a:t>
            </a:r>
            <a:r>
              <a:rPr lang="en-US" sz="2800" b="0" dirty="0"/>
              <a:t>- Leopold maneuver</a:t>
            </a:r>
          </a:p>
          <a:p>
            <a:pPr marL="0" indent="0">
              <a:buNone/>
            </a:pPr>
            <a:r>
              <a:rPr lang="en-US" sz="2800" b="0" dirty="0"/>
              <a:t> - </a:t>
            </a:r>
            <a:r>
              <a:rPr lang="th-TH" sz="2800" b="0" dirty="0"/>
              <a:t>ประเมิน </a:t>
            </a:r>
            <a:r>
              <a:rPr lang="en-US" sz="2800" b="0" dirty="0"/>
              <a:t>uterine contraction: Duration, Interval, Intensity, tone </a:t>
            </a:r>
            <a:r>
              <a:rPr lang="th-TH" sz="2800" b="0" dirty="0"/>
              <a:t>หรือมดลูกกดเจ็บ</a:t>
            </a:r>
            <a:endParaRPr lang="en-US" b="0" dirty="0"/>
          </a:p>
          <a:p>
            <a:r>
              <a:rPr lang="en-US" b="0" dirty="0"/>
              <a:t>FHR Monitoring : NST, CST</a:t>
            </a:r>
          </a:p>
          <a:p>
            <a:r>
              <a:rPr lang="en-US" b="0" dirty="0"/>
              <a:t>Vagina examination </a:t>
            </a:r>
            <a:r>
              <a:rPr lang="th-TH" b="0" dirty="0"/>
              <a:t>หลัง </a:t>
            </a:r>
            <a:r>
              <a:rPr lang="en-US" b="0" dirty="0"/>
              <a:t>ultrasound</a:t>
            </a:r>
            <a:r>
              <a:rPr lang="th-TH" b="0" dirty="0"/>
              <a:t> ไม่พบว่าเป็น</a:t>
            </a:r>
            <a:r>
              <a:rPr lang="en-US" b="0" dirty="0"/>
              <a:t> </a:t>
            </a:r>
            <a:r>
              <a:rPr lang="en-US" b="0" dirty="0" err="1"/>
              <a:t>presenta</a:t>
            </a:r>
            <a:r>
              <a:rPr lang="en-US" b="0" dirty="0"/>
              <a:t> </a:t>
            </a:r>
            <a:r>
              <a:rPr lang="en-US" b="0" dirty="0" err="1"/>
              <a:t>previa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1097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</a:t>
            </a:r>
            <a:r>
              <a:rPr lang="th-TH" dirty="0"/>
              <a:t>การตรวจทางห้องปฏิบัติการณ์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blood count(CBC)</a:t>
            </a:r>
          </a:p>
          <a:p>
            <a:r>
              <a:rPr lang="en-US" dirty="0"/>
              <a:t>Grouping and matching for whole blood/PRC</a:t>
            </a:r>
          </a:p>
          <a:p>
            <a:r>
              <a:rPr lang="en-US" dirty="0" err="1"/>
              <a:t>Prothrombin</a:t>
            </a:r>
            <a:r>
              <a:rPr lang="en-US" dirty="0"/>
              <a:t> time(PT),Partial </a:t>
            </a:r>
            <a:r>
              <a:rPr lang="en-US" dirty="0" err="1"/>
              <a:t>thromboplastin</a:t>
            </a:r>
            <a:r>
              <a:rPr lang="en-US" dirty="0"/>
              <a:t> time(PTT)</a:t>
            </a:r>
          </a:p>
          <a:p>
            <a:r>
              <a:rPr lang="en-US" dirty="0"/>
              <a:t>Fibrinogen , D-dimer</a:t>
            </a:r>
          </a:p>
          <a:p>
            <a:r>
              <a:rPr lang="en-US" dirty="0"/>
              <a:t>Venous clotting time</a:t>
            </a:r>
          </a:p>
          <a:p>
            <a:r>
              <a:rPr lang="en-US" dirty="0"/>
              <a:t>BUN/Cr</a:t>
            </a:r>
          </a:p>
          <a:p>
            <a:r>
              <a:rPr lang="en-US" dirty="0"/>
              <a:t>Electrolytes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014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</a:t>
            </a:r>
            <a:r>
              <a:rPr lang="th-TH" dirty="0"/>
              <a:t>การตรวจ </a:t>
            </a:r>
            <a:r>
              <a:rPr lang="en-US" dirty="0"/>
              <a:t>ultrasound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ดูตำแหน่งของรก</a:t>
            </a:r>
            <a:r>
              <a:rPr lang="en-US" dirty="0"/>
              <a:t>***</a:t>
            </a:r>
            <a:endParaRPr lang="th-TH" dirty="0"/>
          </a:p>
          <a:p>
            <a:r>
              <a:rPr lang="th-TH" dirty="0"/>
              <a:t>ประเมินสุขภาพทารก</a:t>
            </a:r>
          </a:p>
          <a:p>
            <a:r>
              <a:rPr lang="th-TH" dirty="0"/>
              <a:t>ประเมินอายุครรภ์</a:t>
            </a:r>
          </a:p>
          <a:p>
            <a:r>
              <a:rPr lang="th-TH" dirty="0"/>
              <a:t>ปริมาณน้ำคร่ำ</a:t>
            </a:r>
          </a:p>
        </p:txBody>
      </p:sp>
    </p:spTree>
    <p:extLst>
      <p:ext uri="{BB962C8B-B14F-4D97-AF65-F5344CB8AC3E}">
        <p14:creationId xmlns:p14="http://schemas.microsoft.com/office/powerpoint/2010/main" val="93410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from history, physical examination and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094599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8049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Antepartum hemorrhage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th-TH" dirty="0"/>
              <a:t>	</a:t>
            </a:r>
            <a:r>
              <a:rPr lang="th-TH" sz="3200" dirty="0"/>
              <a:t>หมายถึง การมีเลือดออกทางช่องคลอดหลังอายุครรภ์ </a:t>
            </a:r>
            <a:r>
              <a:rPr lang="en-US" sz="3200" dirty="0"/>
              <a:t>24-28 </a:t>
            </a:r>
            <a:r>
              <a:rPr lang="th-TH" sz="3200" dirty="0"/>
              <a:t>สัปดาห์ไปจนถึงก่อนเข้าสู่ระยะคลอด สำหรับการตกเลือดก่อนอายุครรภ์ </a:t>
            </a:r>
            <a:r>
              <a:rPr lang="en-US" sz="3200" dirty="0"/>
              <a:t>24-28 </a:t>
            </a:r>
            <a:r>
              <a:rPr lang="th-TH" sz="3200" dirty="0"/>
              <a:t>สัปดาห์ถือว่าเป็นการแท้ง </a:t>
            </a:r>
            <a:r>
              <a:rPr lang="en-US" sz="3200" dirty="0"/>
              <a:t>(abortion)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th-TH" u="sng" dirty="0">
                <a:solidFill>
                  <a:srgbClr val="C00000"/>
                </a:solidFill>
              </a:rPr>
              <a:t>หมายเหตุ </a:t>
            </a:r>
            <a:r>
              <a:rPr lang="th-TH" dirty="0">
                <a:solidFill>
                  <a:srgbClr val="C00000"/>
                </a:solidFill>
              </a:rPr>
              <a:t>นิยามขึ้นอยู่กับนิยามของการแท้ง/การคลอดว่าใช้ที่สัปดาห์เท่าไรของการตั้งครรภ์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h-TH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7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อุบัติการณ์ ร้อยละ </a:t>
            </a:r>
            <a:r>
              <a:rPr lang="en-US" dirty="0"/>
              <a:t>3-5 </a:t>
            </a:r>
            <a:r>
              <a:rPr lang="th-TH" dirty="0"/>
              <a:t>ของการตั้งครรภ์</a:t>
            </a:r>
          </a:p>
          <a:p>
            <a:endParaRPr lang="th-TH" dirty="0"/>
          </a:p>
          <a:p>
            <a:r>
              <a:rPr lang="th-TH" dirty="0"/>
              <a:t>สาเหตุนำ </a:t>
            </a:r>
            <a:r>
              <a:rPr lang="en-US" dirty="0"/>
              <a:t>3</a:t>
            </a:r>
            <a:r>
              <a:rPr lang="th-TH" dirty="0"/>
              <a:t> ประการของการตายของมารดา </a:t>
            </a:r>
            <a:r>
              <a:rPr lang="en-US" dirty="0"/>
              <a:t>: </a:t>
            </a:r>
          </a:p>
          <a:p>
            <a:pPr marL="457200" lvl="1" indent="0">
              <a:buNone/>
            </a:pPr>
            <a:r>
              <a:rPr lang="en-US" dirty="0"/>
              <a:t>1. </a:t>
            </a:r>
            <a:r>
              <a:rPr lang="th-TH" dirty="0"/>
              <a:t>ติดเชื้อ</a:t>
            </a:r>
          </a:p>
          <a:p>
            <a:pPr marL="457200" lvl="1" indent="0">
              <a:buNone/>
            </a:pPr>
            <a:r>
              <a:rPr lang="en-US" dirty="0"/>
              <a:t>2. </a:t>
            </a:r>
            <a:r>
              <a:rPr lang="th-TH" dirty="0"/>
              <a:t>เสียเลือด</a:t>
            </a:r>
          </a:p>
          <a:p>
            <a:pPr marL="457200" lvl="1" indent="0">
              <a:buNone/>
            </a:pPr>
            <a:r>
              <a:rPr lang="en-US" dirty="0"/>
              <a:t>3. </a:t>
            </a:r>
            <a:r>
              <a:rPr lang="th-TH" dirty="0"/>
              <a:t>ภาวะความดันโลหิตสูงจากการตั้งครรภ์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0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27715"/>
            <a:ext cx="7886700" cy="1325563"/>
          </a:xfrm>
        </p:spPr>
        <p:txBody>
          <a:bodyPr/>
          <a:lstStyle/>
          <a:p>
            <a:r>
              <a:rPr lang="en-US" dirty="0"/>
              <a:t>Cause 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30238" y="1567220"/>
            <a:ext cx="3868737" cy="823912"/>
          </a:xfrm>
        </p:spPr>
        <p:txBody>
          <a:bodyPr/>
          <a:lstStyle/>
          <a:p>
            <a:r>
              <a:rPr lang="en-US" dirty="0"/>
              <a:t>Obstetric causes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Placenta </a:t>
            </a:r>
            <a:r>
              <a:rPr lang="en-US" sz="2000" dirty="0" err="1">
                <a:solidFill>
                  <a:srgbClr val="FF0000"/>
                </a:solidFill>
              </a:rPr>
              <a:t>previa</a:t>
            </a:r>
            <a:endParaRPr lang="en-US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</a:rPr>
              <a:t>Abruptio</a:t>
            </a:r>
            <a:r>
              <a:rPr lang="en-US" sz="2000" dirty="0">
                <a:solidFill>
                  <a:srgbClr val="FF0000"/>
                </a:solidFill>
              </a:rPr>
              <a:t> placentae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Rupture of the uterus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000" dirty="0">
                <a:solidFill>
                  <a:srgbClr val="FF0000"/>
                </a:solidFill>
              </a:rPr>
              <a:t>การแตก </a:t>
            </a:r>
            <a:r>
              <a:rPr lang="en-US" sz="2000" dirty="0">
                <a:solidFill>
                  <a:srgbClr val="FF0000"/>
                </a:solidFill>
              </a:rPr>
              <a:t>vasa </a:t>
            </a:r>
            <a:r>
              <a:rPr lang="en-US" sz="2000" dirty="0" err="1">
                <a:solidFill>
                  <a:srgbClr val="FF0000"/>
                </a:solidFill>
              </a:rPr>
              <a:t>previa</a:t>
            </a:r>
            <a:endParaRPr lang="en-US" sz="2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sz="2000" dirty="0"/>
              <a:t>การแตกของ </a:t>
            </a:r>
            <a:r>
              <a:rPr lang="en-US" sz="2000" dirty="0"/>
              <a:t>marginal sinus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Excessive bloody show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Placenta circumvallate </a:t>
            </a:r>
            <a:endParaRPr lang="th-TH" sz="2000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Non-obstetrics causes</a:t>
            </a: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Polyp </a:t>
            </a:r>
            <a:r>
              <a:rPr lang="th-TH" dirty="0"/>
              <a:t>หรือ </a:t>
            </a:r>
            <a:r>
              <a:rPr lang="en-US" dirty="0"/>
              <a:t>eversion </a:t>
            </a:r>
            <a:r>
              <a:rPr lang="th-TH" dirty="0"/>
              <a:t>ที่ปากมดลูก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Vaginitis or cervicitis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การฉีกขาดหรือเป็นแผลที่</a:t>
            </a:r>
            <a:r>
              <a:rPr lang="en-US" dirty="0"/>
              <a:t> </a:t>
            </a:r>
            <a:r>
              <a:rPr lang="th-TH" dirty="0"/>
              <a:t>ปากมดลูกหรือช่องคลอด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การแตกของเส้นเลือดขอดบริเวณช่องคลอด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มะเร็งปากมดลูก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โรคเลือด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ไม่ทราบสาเหตุ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9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Admit </a:t>
            </a:r>
            <a:endParaRPr lang="th-TH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th-TH" dirty="0"/>
              <a:t>ประเมิน </a:t>
            </a:r>
            <a:r>
              <a:rPr lang="en-US" dirty="0"/>
              <a:t>vital signs </a:t>
            </a:r>
            <a:endParaRPr lang="th-TH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th-TH" dirty="0"/>
              <a:t>ประเมินสุขภาพทารกด้วย </a:t>
            </a:r>
            <a:r>
              <a:rPr lang="en-US" dirty="0"/>
              <a:t>continuous fetal monitoring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PV, No PR </a:t>
            </a:r>
            <a:r>
              <a:rPr lang="th-TH" dirty="0"/>
              <a:t>จนกว่าจะพิสูจน์ได้ว่าการตกเลือดไม่ได้เกิดจากภาวะรกเกาะต่ำ</a:t>
            </a:r>
          </a:p>
          <a:p>
            <a:pPr lvl="1">
              <a:buFontTx/>
              <a:buChar char="-"/>
            </a:pPr>
            <a:r>
              <a:rPr lang="th-TH" dirty="0"/>
              <a:t>ถ้ามีการตกเลือดมาก ให้เลือดหรือสารน้ำทดแทน</a:t>
            </a:r>
          </a:p>
          <a:p>
            <a:pPr lvl="1">
              <a:buFontTx/>
              <a:buChar char="-"/>
            </a:pPr>
            <a:r>
              <a:rPr lang="th-TH" dirty="0"/>
              <a:t>ถ้าตกเลือดไม่มากให้ทำการดูแลรักษาดังนี้</a:t>
            </a:r>
          </a:p>
          <a:p>
            <a:pPr lvl="1">
              <a:buFontTx/>
              <a:buChar char="-"/>
            </a:pPr>
            <a:endParaRPr lang="th-TH" dirty="0"/>
          </a:p>
          <a:p>
            <a:pPr lvl="1">
              <a:buFontTx/>
              <a:buChar char="-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150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th-TH" dirty="0"/>
              <a:t>ซักประวัติ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Present illness</a:t>
            </a:r>
            <a:endParaRPr lang="th-TH" dirty="0"/>
          </a:p>
          <a:p>
            <a:r>
              <a:rPr lang="th-TH" dirty="0"/>
              <a:t>ซักประวัติเกี่ยวกับเลือดที่ออก ปริมาณ ระยะเวลา ลักษณะของเลือดที่ออก </a:t>
            </a:r>
          </a:p>
          <a:p>
            <a:r>
              <a:rPr lang="th-TH" dirty="0"/>
              <a:t>มีอาการเจ็บครรภ์หรือมีการหดรัดตัวของมดลูกร่วมด้วยหรือไม่ </a:t>
            </a:r>
          </a:p>
          <a:p>
            <a:r>
              <a:rPr lang="th-TH" dirty="0"/>
              <a:t>ประวัติเยื่อถุงน้ำคร่ำแตก หรือประวัติเคยมีเลือดออกทางช่องคลอดมาก่อน</a:t>
            </a:r>
          </a:p>
          <a:p>
            <a:r>
              <a:rPr lang="th-TH" dirty="0"/>
              <a:t>สาเหตุที่ทำให้เกิดเลือดออก เช่น การได้รับบาดเจ็บหรือการร่วมเพศ การได้รับอุบัติเหตุ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973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th-TH" dirty="0"/>
              <a:t>ซักประวัติ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Past history</a:t>
            </a:r>
          </a:p>
          <a:p>
            <a:r>
              <a:rPr lang="th-TH" dirty="0"/>
              <a:t>ประวัติโรคประจำตัว เช่น โรคเลือด</a:t>
            </a:r>
          </a:p>
          <a:p>
            <a:r>
              <a:rPr lang="th-TH" dirty="0"/>
              <a:t>ประวัติยาที่กินอยู่เป็นประจำ </a:t>
            </a:r>
          </a:p>
          <a:p>
            <a:r>
              <a:rPr lang="th-TH" dirty="0"/>
              <a:t>ประวัติแพ้ยา แพ้อาหาร</a:t>
            </a:r>
          </a:p>
          <a:p>
            <a:pPr>
              <a:buFont typeface="Wingdings" panose="05000000000000000000" pitchFamily="2" charset="2"/>
              <a:buChar char="Ø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745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th-TH" dirty="0"/>
              <a:t>ซักประวัติ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OB/GYN History</a:t>
            </a:r>
          </a:p>
          <a:p>
            <a:r>
              <a:rPr lang="th-TH" dirty="0"/>
              <a:t>ประวัติการตั้งครรภ์ มีการตั้งครรภ์มากี่ครั้ง มีความผิดปกติหรือไม่</a:t>
            </a:r>
            <a:endParaRPr lang="en-US" dirty="0"/>
          </a:p>
          <a:p>
            <a:r>
              <a:rPr lang="th-TH" dirty="0"/>
              <a:t>ประวัติการฝากครรภ์ อายุครรภ์ที่ได้จาก </a:t>
            </a:r>
            <a:r>
              <a:rPr lang="en-US" dirty="0"/>
              <a:t>last menstrual period </a:t>
            </a:r>
            <a:r>
              <a:rPr lang="th-TH" dirty="0"/>
              <a:t>หรือ</a:t>
            </a:r>
            <a:r>
              <a:rPr lang="en-US" dirty="0"/>
              <a:t> ultrasound      Fetal movement </a:t>
            </a:r>
            <a:r>
              <a:rPr lang="th-TH" dirty="0"/>
              <a:t>ตำแหน่งที่รกเกาะจากผล </a:t>
            </a:r>
            <a:r>
              <a:rPr lang="en-US" dirty="0"/>
              <a:t>ultrasound </a:t>
            </a:r>
            <a:r>
              <a:rPr lang="th-TH" dirty="0"/>
              <a:t>ผลการตรวจทางห้องปฏิบัติการขณะฝากครรภ์</a:t>
            </a:r>
            <a:endParaRPr lang="en-US" dirty="0"/>
          </a:p>
          <a:p>
            <a:r>
              <a:rPr lang="th-TH" dirty="0"/>
              <a:t>ประวัติทางสูติศาสตร์ ทั้งในครรภ์ก่อนและครรภ์นี้ เช่น เคยผ่าท้องทำคลอด มีประวัติรกเกาะต่ำ หรือเคยมีรกลอกก่อนกำหนด</a:t>
            </a:r>
          </a:p>
          <a:p>
            <a:pPr marL="457200" lvl="1" indent="0">
              <a:buNone/>
            </a:pPr>
            <a:endParaRPr lang="th-TH" dirty="0"/>
          </a:p>
          <a:p>
            <a:pPr lvl="1">
              <a:buFont typeface="Wingdings" panose="05000000000000000000" pitchFamily="2" charset="2"/>
              <a:buChar char="Ø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981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</a:t>
            </a:r>
            <a:r>
              <a:rPr lang="th-TH" dirty="0"/>
              <a:t>ตรวจร่างกาย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363272" cy="4953000"/>
          </a:xfrm>
        </p:spPr>
        <p:txBody>
          <a:bodyPr/>
          <a:lstStyle/>
          <a:p>
            <a:r>
              <a:rPr lang="en-US" b="0" dirty="0"/>
              <a:t>Vital signs: </a:t>
            </a:r>
            <a:r>
              <a:rPr lang="th-TH" b="0" dirty="0"/>
              <a:t>ชีพจรมารดา ความดันโลหิต อัตราการหายใจ</a:t>
            </a:r>
          </a:p>
          <a:p>
            <a:r>
              <a:rPr lang="en-US" b="0" dirty="0"/>
              <a:t>Sign of shock: restlessness, perfusion </a:t>
            </a:r>
            <a:r>
              <a:rPr lang="th-TH" b="0" dirty="0"/>
              <a:t>ผิวหนังไม่ดี</a:t>
            </a:r>
          </a:p>
          <a:p>
            <a:r>
              <a:rPr lang="en-US" b="0" dirty="0"/>
              <a:t>Anemia, petechial, ecchymosis </a:t>
            </a:r>
            <a:r>
              <a:rPr lang="th-TH" b="0" dirty="0"/>
              <a:t>หรือจุดเลือดออกบริเวณอื่น</a:t>
            </a:r>
          </a:p>
          <a:p>
            <a:r>
              <a:rPr lang="en-US" b="0" dirty="0"/>
              <a:t>HEENT : pale conjunctiva, anicteric sclera</a:t>
            </a:r>
            <a:endParaRPr lang="th-TH" b="0" dirty="0"/>
          </a:p>
          <a:p>
            <a:r>
              <a:rPr lang="en-US" b="0" dirty="0"/>
              <a:t>Abdomen : soft, </a:t>
            </a:r>
            <a:r>
              <a:rPr lang="en-US" b="0" dirty="0" err="1"/>
              <a:t>tendet</a:t>
            </a:r>
            <a:r>
              <a:rPr lang="en-US" b="0" dirty="0"/>
              <a:t>, </a:t>
            </a:r>
            <a:r>
              <a:rPr lang="en-US" b="0" dirty="0" err="1"/>
              <a:t>hepatosplenomegaly</a:t>
            </a:r>
            <a:r>
              <a:rPr lang="en-US" b="0" dirty="0"/>
              <a:t>, mass	</a:t>
            </a:r>
          </a:p>
          <a:p>
            <a:pPr marL="0" indent="0">
              <a:buNone/>
            </a:pPr>
            <a:r>
              <a:rPr lang="en-US" b="0" dirty="0"/>
              <a:t>		</a:t>
            </a:r>
            <a:endParaRPr lang="en-US" sz="2800" b="0" dirty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81956355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666699"/>
      </a:dk1>
      <a:lt1>
        <a:srgbClr val="FFFFFF"/>
      </a:lt1>
      <a:dk2>
        <a:srgbClr val="000000"/>
      </a:dk2>
      <a:lt2>
        <a:srgbClr val="FFFFCC"/>
      </a:lt2>
      <a:accent1>
        <a:srgbClr val="71A4B9"/>
      </a:accent1>
      <a:accent2>
        <a:srgbClr val="917FC9"/>
      </a:accent2>
      <a:accent3>
        <a:srgbClr val="FFFFFF"/>
      </a:accent3>
      <a:accent4>
        <a:srgbClr val="565682"/>
      </a:accent4>
      <a:accent5>
        <a:srgbClr val="BBCFD9"/>
      </a:accent5>
      <a:accent6>
        <a:srgbClr val="8372B6"/>
      </a:accent6>
      <a:hlink>
        <a:srgbClr val="54985E"/>
      </a:hlink>
      <a:folHlink>
        <a:srgbClr val="878FA5"/>
      </a:folHlink>
    </a:clrScheme>
    <a:fontScheme name="Ma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ple 1">
        <a:dk1>
          <a:srgbClr val="666699"/>
        </a:dk1>
        <a:lt1>
          <a:srgbClr val="FFFFFF"/>
        </a:lt1>
        <a:dk2>
          <a:srgbClr val="000000"/>
        </a:dk2>
        <a:lt2>
          <a:srgbClr val="FFFFCC"/>
        </a:lt2>
        <a:accent1>
          <a:srgbClr val="71A4B9"/>
        </a:accent1>
        <a:accent2>
          <a:srgbClr val="917FC9"/>
        </a:accent2>
        <a:accent3>
          <a:srgbClr val="FFFFFF"/>
        </a:accent3>
        <a:accent4>
          <a:srgbClr val="565682"/>
        </a:accent4>
        <a:accent5>
          <a:srgbClr val="BBCFD9"/>
        </a:accent5>
        <a:accent6>
          <a:srgbClr val="8372B6"/>
        </a:accent6>
        <a:hlink>
          <a:srgbClr val="54985E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2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996633"/>
        </a:hlink>
        <a:folHlink>
          <a:srgbClr val="1F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3">
        <a:dk1>
          <a:srgbClr val="29698D"/>
        </a:dk1>
        <a:lt1>
          <a:srgbClr val="FFFFFF"/>
        </a:lt1>
        <a:dk2>
          <a:srgbClr val="000000"/>
        </a:dk2>
        <a:lt2>
          <a:srgbClr val="DDDDDD"/>
        </a:lt2>
        <a:accent1>
          <a:srgbClr val="9A6B16"/>
        </a:accent1>
        <a:accent2>
          <a:srgbClr val="FF9900"/>
        </a:accent2>
        <a:accent3>
          <a:srgbClr val="FFFFFF"/>
        </a:accent3>
        <a:accent4>
          <a:srgbClr val="215978"/>
        </a:accent4>
        <a:accent5>
          <a:srgbClr val="CABAAB"/>
        </a:accent5>
        <a:accent6>
          <a:srgbClr val="E78A00"/>
        </a:accent6>
        <a:hlink>
          <a:srgbClr val="669900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039TGp_sunset_brown</Template>
  <TotalTime>276</TotalTime>
  <Words>506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굴림</vt:lpstr>
      <vt:lpstr>Arial</vt:lpstr>
      <vt:lpstr>Calibri</vt:lpstr>
      <vt:lpstr>Lucida Sans Unicode</vt:lpstr>
      <vt:lpstr>Times New Roman</vt:lpstr>
      <vt:lpstr>Verdana</vt:lpstr>
      <vt:lpstr>Wingdings</vt:lpstr>
      <vt:lpstr>Maple</vt:lpstr>
      <vt:lpstr>Bleeding in the second half pregnancy</vt:lpstr>
      <vt:lpstr>Definition</vt:lpstr>
      <vt:lpstr>Definition</vt:lpstr>
      <vt:lpstr>Cause </vt:lpstr>
      <vt:lpstr>Management</vt:lpstr>
      <vt:lpstr>1.ซักประวัติ </vt:lpstr>
      <vt:lpstr>1.ซักประวัติ </vt:lpstr>
      <vt:lpstr>1.ซักประวัติ </vt:lpstr>
      <vt:lpstr>2.ตรวจร่างกาย</vt:lpstr>
      <vt:lpstr>2.ตรวจร่างกาย</vt:lpstr>
      <vt:lpstr>3.การตรวจทางห้องปฏิบัติการณ์</vt:lpstr>
      <vt:lpstr>4.การตรวจ ultrasound</vt:lpstr>
      <vt:lpstr>Differential diagnosis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Rupture of uterus</dc:title>
  <dc:creator>HomeUser</dc:creator>
  <cp:lastModifiedBy>Pawin PPP</cp:lastModifiedBy>
  <cp:revision>22</cp:revision>
  <dcterms:created xsi:type="dcterms:W3CDTF">2016-01-01T06:44:36Z</dcterms:created>
  <dcterms:modified xsi:type="dcterms:W3CDTF">2016-10-28T05:54:56Z</dcterms:modified>
</cp:coreProperties>
</file>