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274" r:id="rId2"/>
    <p:sldId id="273" r:id="rId3"/>
    <p:sldId id="275" r:id="rId4"/>
    <p:sldId id="256" r:id="rId5"/>
    <p:sldId id="257" r:id="rId6"/>
    <p:sldId id="258" r:id="rId7"/>
    <p:sldId id="259" r:id="rId8"/>
    <p:sldId id="282" r:id="rId9"/>
    <p:sldId id="283" r:id="rId10"/>
    <p:sldId id="284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9" r:id="rId21"/>
    <p:sldId id="285" r:id="rId22"/>
    <p:sldId id="286" r:id="rId23"/>
    <p:sldId id="302" r:id="rId24"/>
    <p:sldId id="261" r:id="rId25"/>
    <p:sldId id="303" r:id="rId26"/>
    <p:sldId id="260" r:id="rId27"/>
    <p:sldId id="281" r:id="rId28"/>
    <p:sldId id="278" r:id="rId29"/>
    <p:sldId id="279" r:id="rId30"/>
    <p:sldId id="280" r:id="rId31"/>
    <p:sldId id="304" r:id="rId32"/>
    <p:sldId id="263" r:id="rId33"/>
    <p:sldId id="287" r:id="rId34"/>
    <p:sldId id="264" r:id="rId35"/>
    <p:sldId id="265" r:id="rId36"/>
    <p:sldId id="266" r:id="rId37"/>
    <p:sldId id="267" r:id="rId38"/>
    <p:sldId id="270" r:id="rId39"/>
    <p:sldId id="305" r:id="rId40"/>
    <p:sldId id="268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69" r:id="rId50"/>
    <p:sldId id="314" r:id="rId5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1E163-8CBC-4E1C-B929-A5D07B65F17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F076-DA3F-4786-8792-0EA4B392D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th"/>
              <a:pPr>
                <a:spcBef>
                  <a:spcPts val="0"/>
                </a:spcBef>
                <a:buNone/>
              </a:pPr>
              <a:t>‹#›</a:t>
            </a:fld>
            <a:endParaRPr lang="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814C01-4775-44F5-B168-9F00E3EBE44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480D5D1-519E-4323-A5B8-F8BDE4560A2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852"/>
            <a:ext cx="7772400" cy="5648672"/>
          </a:xfrm>
        </p:spPr>
        <p:txBody>
          <a:bodyPr/>
          <a:lstStyle/>
          <a:p>
            <a:r>
              <a:rPr lang="en-US" sz="5400" dirty="0"/>
              <a:t>Approach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abdominal pain</a:t>
            </a:r>
            <a:endParaRPr lang="th-T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60091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Facilitator: Pawin Puapornpong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42845"/>
              </p:ext>
            </p:extLst>
          </p:nvPr>
        </p:nvGraphicFramePr>
        <p:xfrm>
          <a:off x="147638" y="225425"/>
          <a:ext cx="8904685" cy="719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28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Epigastrium</a:t>
                      </a: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H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ypogastrium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Periumbilical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Miscellaneous etiology</a:t>
                      </a: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Flank</a:t>
                      </a:r>
                    </a:p>
                  </a:txBody>
                  <a:tcPr marL="68579" marR="6857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228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latin typeface="+mn-lt"/>
                          <a:cs typeface="Angsana New" panose="02020603050405020304" pitchFamily="18" charset="-34"/>
                        </a:rPr>
                        <a:t>CVS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MI,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pericarditis,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Aortic dissection, AAA</a:t>
                      </a:r>
                    </a:p>
                    <a:p>
                      <a:endParaRPr lang="en-US" sz="200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2000" b="1" u="sng" dirty="0">
                          <a:latin typeface="+mn-lt"/>
                          <a:cs typeface="Angsana New" panose="02020603050405020304" pitchFamily="18" charset="-34"/>
                        </a:rPr>
                        <a:t>Abdomen</a:t>
                      </a:r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GERD, Esophagitis,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PUD, Pancreatitis</a:t>
                      </a:r>
                    </a:p>
                    <a:p>
                      <a:pPr algn="ctr"/>
                      <a:endParaRPr lang="en-US" sz="2000" b="1" u="sng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2000" b="1" u="sng" dirty="0">
                          <a:latin typeface="+mn-lt"/>
                          <a:cs typeface="Angsana New" panose="02020603050405020304" pitchFamily="18" charset="-34"/>
                        </a:rPr>
                        <a:t>Pulmonary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PNA, Pulmonary embolism, Empyema</a:t>
                      </a:r>
                    </a:p>
                    <a:p>
                      <a:endParaRPr lang="en-US" sz="20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Cystitis,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Bladder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 obstruction,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Urinary retention,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Ovary torsion,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Rupture ovarian cyst,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Ovarian carcinoma,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Ectopic pregnancy,</a:t>
                      </a:r>
                    </a:p>
                    <a:p>
                      <a:r>
                        <a:rPr lang="en-US" sz="2000" baseline="0" dirty="0" err="1">
                          <a:latin typeface="+mn-lt"/>
                          <a:cs typeface="Angsana New" panose="02020603050405020304" pitchFamily="18" charset="-34"/>
                        </a:rPr>
                        <a:t>Salpingitis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Endometriosis</a:t>
                      </a: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ngsana New" panose="02020603050405020304" pitchFamily="18" charset="-34"/>
                        </a:rPr>
                        <a:t>Gastroenteritis,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Mesenteric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 ischemia, 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IBS,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Peritonitis,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DM,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Obstruction,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Ruptured AA</a:t>
                      </a:r>
                      <a:endParaRPr lang="en-US" sz="20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DM,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Uremia,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Hyperparathyroidism,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Porphyria,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Lead poisoning,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Testicular </a:t>
                      </a:r>
                      <a:r>
                        <a:rPr lang="en-US" sz="2000" dirty="0" err="1">
                          <a:latin typeface="+mn-lt"/>
                          <a:cs typeface="Angsana New" panose="02020603050405020304" pitchFamily="18" charset="-34"/>
                        </a:rPr>
                        <a:t>tortion</a:t>
                      </a:r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Acute adrenal insufficiency,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Familial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cs typeface="Angsana New" panose="02020603050405020304" pitchFamily="18" charset="-34"/>
                        </a:rPr>
                        <a:t>Mediterranean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 fever,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Herpes zoster,</a:t>
                      </a:r>
                    </a:p>
                    <a:p>
                      <a:r>
                        <a:rPr lang="en-US" sz="2000" baseline="0" dirty="0" err="1">
                          <a:latin typeface="+mn-lt"/>
                          <a:cs typeface="Angsana New" panose="02020603050405020304" pitchFamily="18" charset="-34"/>
                        </a:rPr>
                        <a:t>Tabes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aseline="0" dirty="0" err="1">
                          <a:latin typeface="+mn-lt"/>
                          <a:cs typeface="Angsana New" panose="02020603050405020304" pitchFamily="18" charset="-34"/>
                        </a:rPr>
                        <a:t>dorsalis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,</a:t>
                      </a:r>
                    </a:p>
                    <a:p>
                      <a:r>
                        <a:rPr lang="en-US" sz="2000" baseline="0" dirty="0" err="1">
                          <a:latin typeface="+mn-lt"/>
                          <a:cs typeface="Angsana New" panose="02020603050405020304" pitchFamily="18" charset="-34"/>
                        </a:rPr>
                        <a:t>Radiculitis</a:t>
                      </a:r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,</a:t>
                      </a:r>
                    </a:p>
                    <a:p>
                      <a:r>
                        <a:rPr lang="en-US" sz="2000" baseline="0" dirty="0">
                          <a:latin typeface="+mn-lt"/>
                          <a:cs typeface="Angsana New" panose="02020603050405020304" pitchFamily="18" charset="-34"/>
                        </a:rPr>
                        <a:t>Narcotic withdrawal</a:t>
                      </a:r>
                    </a:p>
                    <a:p>
                      <a:endParaRPr lang="en-US" sz="20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ngsana New" panose="02020603050405020304" pitchFamily="18" charset="-34"/>
                        </a:rPr>
                        <a:t>Nephrolithiasis</a:t>
                      </a:r>
                    </a:p>
                  </a:txBody>
                  <a:tcPr marL="68579" marR="6857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ABDOMINAL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อาการปวดท้อง เป็นมานานกว่า </a:t>
            </a:r>
            <a:r>
              <a:rPr lang="en-US" dirty="0"/>
              <a:t>6 </a:t>
            </a:r>
            <a:r>
              <a:rPr lang="th-TH" dirty="0"/>
              <a:t>เดือนขึ้นไป </a:t>
            </a:r>
          </a:p>
          <a:p>
            <a:r>
              <a:rPr lang="th-TH" dirty="0"/>
              <a:t>มีอาการปวดรุนแรงจนมีผลกระทบต่อการดำรงชีวิตและการทำงาน หรือทำให้ต้องมาพบแพทย์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7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0457"/>
            <a:ext cx="7886700" cy="590650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910954" y="783041"/>
            <a:ext cx="7322093" cy="4523054"/>
            <a:chOff x="0" y="29367"/>
            <a:chExt cx="7153275" cy="25845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62100" y="419100"/>
              <a:ext cx="3876675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"/>
            <p:cNvGrpSpPr/>
            <p:nvPr/>
          </p:nvGrpSpPr>
          <p:grpSpPr>
            <a:xfrm>
              <a:off x="0" y="29367"/>
              <a:ext cx="7153275" cy="2584515"/>
              <a:chOff x="0" y="29367"/>
              <a:chExt cx="7153275" cy="2584515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261235" y="29367"/>
                <a:ext cx="2377440" cy="35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CHRONIC ABDOMINAL PAIN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390525" y="638175"/>
                <a:ext cx="23736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ORGANIC DISORDER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1838325" y="1190625"/>
                <a:ext cx="13449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UNCOMMON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390525" y="1181100"/>
                <a:ext cx="116205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223385" y="647700"/>
                <a:ext cx="23736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DISORDER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534025" y="1200150"/>
                <a:ext cx="1335405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UNCOMMON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962400" y="1181100"/>
                <a:ext cx="1228725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352800" y="2381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71625" y="428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19725" y="428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6"/>
              <p:cNvGrpSpPr/>
              <p:nvPr/>
            </p:nvGrpSpPr>
            <p:grpSpPr>
              <a:xfrm>
                <a:off x="1009650" y="1009650"/>
                <a:ext cx="1562100" cy="228600"/>
                <a:chOff x="0" y="0"/>
                <a:chExt cx="1562100" cy="2286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525" y="9525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552575" y="0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0" y="9525"/>
                  <a:ext cx="1562100" cy="95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7"/>
              <p:cNvGrpSpPr/>
              <p:nvPr/>
            </p:nvGrpSpPr>
            <p:grpSpPr>
              <a:xfrm>
                <a:off x="4629150" y="1009650"/>
                <a:ext cx="1562100" cy="228600"/>
                <a:chOff x="0" y="0"/>
                <a:chExt cx="1562100" cy="2286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9525" y="9525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52575" y="0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0" y="9525"/>
                  <a:ext cx="1562100" cy="95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5410200" y="809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0200" y="799239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0" y="1466850"/>
                <a:ext cx="1457325" cy="9796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Gynecologic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Lactase deficiency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Diverticulitis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Crohn’s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Intestinal obstruction</a:t>
                </a: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1529716" y="1476374"/>
                <a:ext cx="1771650" cy="11375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Chronic intestinal pseudo-obstruction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Mesenteric ischemia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Malignant neoplasm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Abdominal wall pain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Spinal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Testicular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Metabolic disease</a:t>
                </a: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419475" y="1457325"/>
                <a:ext cx="1952625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Irritable bowel syndrome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abdominal bloating</a:t>
                </a: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5419725" y="1457325"/>
                <a:ext cx="1733550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abdominal pain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99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ENDOMETRIOSIS</a:t>
            </a:r>
          </a:p>
          <a:p>
            <a:r>
              <a:rPr lang="en-US" dirty="0"/>
              <a:t>CHRONIC PELVIC INFLAMMATORY DISEASE</a:t>
            </a:r>
          </a:p>
          <a:p>
            <a:r>
              <a:rPr lang="en-US" dirty="0"/>
              <a:t>ADHESION</a:t>
            </a:r>
          </a:p>
          <a:p>
            <a:r>
              <a:rPr lang="en-US" dirty="0"/>
              <a:t>OVARIAN REMNANT SYNDROME</a:t>
            </a:r>
          </a:p>
          <a:p>
            <a:r>
              <a:rPr lang="en-US" dirty="0"/>
              <a:t>PELVIC CONGESTION SYNDROME</a:t>
            </a:r>
          </a:p>
        </p:txBody>
      </p:sp>
    </p:spTree>
    <p:extLst>
      <p:ext uri="{BB962C8B-B14F-4D97-AF65-F5344CB8AC3E}">
        <p14:creationId xmlns:p14="http://schemas.microsoft.com/office/powerpoint/2010/main" val="31553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NON-GYNECOLOGIC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-Gastrointestinal : Irritable bowel syndrome</a:t>
            </a:r>
          </a:p>
          <a:p>
            <a:r>
              <a:rPr lang="en-US" dirty="0"/>
              <a:t>-Urinary tract : Urethral syndrome , Interstitial cystitis</a:t>
            </a:r>
          </a:p>
          <a:p>
            <a:r>
              <a:rPr lang="en-US" dirty="0"/>
              <a:t>-Musculoskeletal : Myofascial pain syndrome , fibromyalgia , low back pain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9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ENDOMETRIOSIS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อาการที่จำเพาะต่อโรคนี้</a:t>
            </a:r>
          </a:p>
          <a:p>
            <a:pPr marL="457200" lvl="1" indent="0">
              <a:buNone/>
            </a:pP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en-U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-progressive dysmenorrhea</a:t>
            </a:r>
          </a:p>
          <a:p>
            <a:pPr marL="457200" lvl="1" indent="0">
              <a:buNone/>
            </a:pPr>
            <a:r>
              <a:rPr lang="en-U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-deep dyspareunia</a:t>
            </a:r>
          </a:p>
          <a:p>
            <a:pPr marL="457200" lvl="1" indent="0">
              <a:buNone/>
            </a:pPr>
            <a:r>
              <a:rPr lang="en-U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-infertile</a:t>
            </a:r>
          </a:p>
          <a:p>
            <a:pPr marL="0" indent="0">
              <a:buNone/>
            </a:pP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อาการอื่นนอกเหนือจากปวดท้องน้อยเรื้อรัง</a:t>
            </a:r>
          </a:p>
          <a:p>
            <a:pPr marL="457200" lvl="1" indent="0">
              <a:buNone/>
            </a:pP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อาการปวดระดู</a:t>
            </a:r>
            <a:b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ปวดท้องน้อยระหว่างรอบระดู</a:t>
            </a:r>
            <a:b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เจ็บเวลามีเพศสัมพันธ์</a:t>
            </a:r>
          </a:p>
          <a:p>
            <a:pPr marL="457200" lvl="1" indent="0">
              <a:buNone/>
            </a:pP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ปัสสาวะ</a:t>
            </a:r>
            <a:r>
              <a:rPr lang="en-U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th-TH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อุจจาระ มีเลือดปน</a:t>
            </a:r>
          </a:p>
        </p:txBody>
      </p:sp>
    </p:spTree>
    <p:extLst>
      <p:ext uri="{BB962C8B-B14F-4D97-AF65-F5344CB8AC3E}">
        <p14:creationId xmlns:p14="http://schemas.microsoft.com/office/powerpoint/2010/main" val="132450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Gold standard for diagnosis 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คือ</a:t>
            </a: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ต้องเห็นรอยโรค 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อาจจะเห็นขณะทำการผ่าตัดเปิดหน้าท้อง หรือการส่องกล้องตรวจภายในช่องท้อง ถ้าไม่แน่ใจให้จัดชิ้นเนื้อส่งตรวจทางพยาธิวิทยา</a:t>
            </a:r>
            <a:b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นอกจากนี้ยังอาจวินิจฉัยได้จาก </a:t>
            </a: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ultrasound , PV exam</a:t>
            </a:r>
            <a:endParaRPr lang="th-TH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99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PID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มักจะเกิดตามหลัง </a:t>
            </a:r>
            <a:r>
              <a:rPr lang="en-US" sz="2800" dirty="0"/>
              <a:t>acute PID</a:t>
            </a:r>
            <a:endParaRPr lang="th-TH" sz="2800" dirty="0"/>
          </a:p>
          <a:p>
            <a:r>
              <a:rPr lang="th-TH" sz="2800" dirty="0"/>
              <a:t>อาการ</a:t>
            </a:r>
          </a:p>
          <a:p>
            <a:pPr marL="0" indent="0">
              <a:buNone/>
            </a:pPr>
            <a:r>
              <a:rPr lang="th-TH" sz="2800" dirty="0"/>
              <a:t>	ปวดบริเวณท้องน้อยทั้งสองข้าง </a:t>
            </a:r>
            <a:br>
              <a:rPr lang="th-TH" sz="2800" dirty="0"/>
            </a:br>
            <a:r>
              <a:rPr lang="th-TH" sz="2800" dirty="0"/>
              <a:t>	ปวดระดูมากขึ้น </a:t>
            </a:r>
            <a:br>
              <a:rPr lang="th-TH" sz="2800" dirty="0"/>
            </a:br>
            <a:r>
              <a:rPr lang="th-TH" sz="2800" dirty="0"/>
              <a:t>	อาจจะมีอาการเจ็บขณะมีเพศสัมพันธ์ </a:t>
            </a:r>
            <a:br>
              <a:rPr lang="th-TH" sz="2800" dirty="0"/>
            </a:br>
            <a:r>
              <a:rPr lang="th-TH" sz="2800" dirty="0"/>
              <a:t>	มีไข้ต่ำๆ </a:t>
            </a:r>
            <a:br>
              <a:rPr lang="th-TH" sz="2800" dirty="0"/>
            </a:br>
            <a:r>
              <a:rPr lang="th-TH" sz="2800" dirty="0"/>
              <a:t>	มีตกขาวผิดปกติ </a:t>
            </a:r>
            <a:br>
              <a:rPr lang="th-TH" sz="2800" dirty="0"/>
            </a:br>
            <a:r>
              <a:rPr lang="th-TH" sz="2800" dirty="0"/>
              <a:t>	มีปัญหาภาวะมีบุตรยาก</a:t>
            </a:r>
          </a:p>
        </p:txBody>
      </p:sp>
    </p:spTree>
    <p:extLst>
      <p:ext uri="{BB962C8B-B14F-4D97-AF65-F5344CB8AC3E}">
        <p14:creationId xmlns:p14="http://schemas.microsoft.com/office/powerpoint/2010/main" val="17871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-ส่วนใหญ่มักใช้กับการเกิดตามหลังการผ่าตัดในช่องท้อง</a:t>
            </a:r>
          </a:p>
          <a:p>
            <a:r>
              <a:rPr lang="th-TH" sz="2800" dirty="0"/>
              <a:t>-จากกการส่องกล้องพบว่า ตำแหน่งที่มี </a:t>
            </a:r>
            <a:r>
              <a:rPr lang="en-US" sz="2800" dirty="0"/>
              <a:t>adhesion </a:t>
            </a:r>
            <a:r>
              <a:rPr lang="th-TH" sz="2800" dirty="0"/>
              <a:t>มักเป็นตำแหน่งที่มีอาการปวด</a:t>
            </a:r>
          </a:p>
          <a:p>
            <a:r>
              <a:rPr lang="th-TH" sz="2800" dirty="0"/>
              <a:t>-อาการ </a:t>
            </a:r>
            <a:r>
              <a:rPr lang="en-US" sz="2800" dirty="0"/>
              <a:t>: </a:t>
            </a:r>
            <a:r>
              <a:rPr lang="th-TH" sz="2800" dirty="0"/>
              <a:t>เป็น </a:t>
            </a:r>
            <a:r>
              <a:rPr lang="en-US" sz="2800" dirty="0"/>
              <a:t>non-cyclic pain </a:t>
            </a:r>
            <a:r>
              <a:rPr lang="th-TH" sz="2800" dirty="0"/>
              <a:t>ไม่มีลักษณะที่เฉพาะ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50092"/>
            <a:ext cx="1689975" cy="16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7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REMNANT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-เกิดในหญิงที่มีประวัติผ่าตัดมดลูก รังไข่ และทำการผ่าตัดยากเพราะมีผังพืด จึงทำให้มีการหลงเหลือของเนื้อเยื่อรังไข่บางส่วน </a:t>
            </a:r>
            <a:r>
              <a:rPr lang="en-US" sz="2400" dirty="0"/>
              <a:t>(residual ovarian tissue)</a:t>
            </a:r>
            <a:r>
              <a:rPr lang="th-TH" sz="2400" dirty="0"/>
              <a:t> </a:t>
            </a:r>
          </a:p>
          <a:p>
            <a:r>
              <a:rPr lang="th-TH" sz="2400" dirty="0"/>
              <a:t>มักเกิดขึ้นหลังผ่าตัด </a:t>
            </a:r>
            <a:r>
              <a:rPr lang="en-US" sz="2400" dirty="0"/>
              <a:t>2-5 </a:t>
            </a:r>
            <a:r>
              <a:rPr lang="th-TH" sz="2400" dirty="0"/>
              <a:t>ปี</a:t>
            </a:r>
          </a:p>
          <a:p>
            <a:r>
              <a:rPr lang="th-TH" sz="2400" dirty="0"/>
              <a:t>อาการ</a:t>
            </a:r>
            <a:br>
              <a:rPr lang="th-TH" sz="2400" dirty="0"/>
            </a:br>
            <a:r>
              <a:rPr lang="th-TH" sz="2400" dirty="0"/>
              <a:t>	</a:t>
            </a:r>
            <a:r>
              <a:rPr lang="th-TH" sz="1900" dirty="0"/>
              <a:t>ปวดท้องน้อยข้างใดข้างหนึ่ง เป็น </a:t>
            </a:r>
            <a:r>
              <a:rPr lang="en-US" sz="1900" dirty="0"/>
              <a:t>cyclic </a:t>
            </a:r>
            <a:r>
              <a:rPr lang="th-TH" sz="1900" dirty="0"/>
              <a:t>ตามการตกไข่และระยะ </a:t>
            </a:r>
            <a:r>
              <a:rPr lang="en-US" sz="1900" dirty="0"/>
              <a:t>luteal phase</a:t>
            </a:r>
            <a:br>
              <a:rPr lang="th-TH" sz="1900" dirty="0"/>
            </a:br>
            <a:r>
              <a:rPr lang="th-TH" sz="1900" dirty="0"/>
              <a:t>	ไม่มีปวดร้าวไปที่อื่น</a:t>
            </a:r>
            <a:br>
              <a:rPr lang="th-TH" sz="1900" dirty="0"/>
            </a:br>
            <a:r>
              <a:rPr lang="th-TH" sz="1900" dirty="0"/>
              <a:t>	อาจมี </a:t>
            </a:r>
            <a:r>
              <a:rPr lang="en-US" sz="1900" dirty="0"/>
              <a:t>flank pain , deep dyspareunia</a:t>
            </a:r>
          </a:p>
          <a:p>
            <a:r>
              <a:rPr lang="th-TH" sz="2400" dirty="0"/>
              <a:t>การวินิจฉัย</a:t>
            </a:r>
            <a:br>
              <a:rPr lang="th-TH" sz="2400" dirty="0"/>
            </a:br>
            <a:r>
              <a:rPr lang="th-TH" sz="2400" dirty="0"/>
              <a:t>	</a:t>
            </a:r>
            <a:r>
              <a:rPr lang="th-TH" dirty="0"/>
              <a:t>ยืนยันได้โดยการ </a:t>
            </a:r>
            <a:r>
              <a:rPr lang="en-US" dirty="0"/>
              <a:t>ultrasound </a:t>
            </a:r>
            <a:br>
              <a:rPr lang="th-TH" dirty="0"/>
            </a:br>
            <a:r>
              <a:rPr lang="th-TH" dirty="0"/>
              <a:t>	ตรวจเลือดหาระดับ </a:t>
            </a:r>
            <a:r>
              <a:rPr lang="en-US" dirty="0"/>
              <a:t>FSH (&lt;40 </a:t>
            </a:r>
            <a:r>
              <a:rPr lang="en-US" dirty="0" err="1"/>
              <a:t>mlU</a:t>
            </a:r>
            <a:r>
              <a:rPr lang="en-US" dirty="0"/>
              <a:t>/mL), Estrogen (&gt;30 </a:t>
            </a:r>
            <a:r>
              <a:rPr lang="en-US" dirty="0" err="1"/>
              <a:t>pg</a:t>
            </a:r>
            <a:r>
              <a:rPr lang="en-US" dirty="0"/>
              <a:t>/mL)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1030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493325" y="476672"/>
            <a:ext cx="7772400" cy="579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th-TH" sz="2700" b="1" i="1" dirty="0">
                <a:solidFill>
                  <a:srgbClr val="FF0000"/>
                </a:solidFill>
              </a:rPr>
              <a:t>ใช้หลัก </a:t>
            </a:r>
            <a:r>
              <a:rPr lang="en-US" sz="2700" b="1" i="1" dirty="0">
                <a:solidFill>
                  <a:srgbClr val="FF0000"/>
                </a:solidFill>
              </a:rPr>
              <a:t>“</a:t>
            </a:r>
            <a:r>
              <a:rPr lang="th" sz="2700" b="1" i="1" dirty="0">
                <a:solidFill>
                  <a:srgbClr val="FF0000"/>
                </a:solidFill>
              </a:rPr>
              <a:t>LODCRAFT</a:t>
            </a:r>
            <a:r>
              <a:rPr lang="en-US" sz="2700" b="1" i="1" dirty="0">
                <a:solidFill>
                  <a:srgbClr val="FF0000"/>
                </a:solidFill>
              </a:rPr>
              <a:t>”</a:t>
            </a:r>
            <a:endParaRPr lang="th" sz="2700" b="1" i="1" dirty="0">
              <a:solidFill>
                <a:srgbClr val="FF0000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L</a:t>
            </a:r>
            <a:r>
              <a:rPr lang="th" sz="1500" b="1" dirty="0">
                <a:solidFill>
                  <a:schemeClr val="dk1"/>
                </a:solidFill>
              </a:rPr>
              <a:t>ocation: intra-abdomen, extra-abdomen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O</a:t>
            </a:r>
            <a:r>
              <a:rPr lang="th" sz="1500" b="1" dirty="0">
                <a:solidFill>
                  <a:schemeClr val="dk1"/>
                </a:solidFill>
              </a:rPr>
              <a:t>nset : sudden / delayed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D</a:t>
            </a:r>
            <a:r>
              <a:rPr lang="th" sz="1500" b="1" dirty="0">
                <a:solidFill>
                  <a:schemeClr val="dk1"/>
                </a:solidFill>
              </a:rPr>
              <a:t>uration : acute / chronic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C</a:t>
            </a:r>
            <a:r>
              <a:rPr lang="th" sz="1500" b="1" dirty="0">
                <a:solidFill>
                  <a:schemeClr val="dk1"/>
                </a:solidFill>
              </a:rPr>
              <a:t>haracteristic: visceral pain / somatic pain / neuropathic pain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R</a:t>
            </a:r>
            <a:r>
              <a:rPr lang="th" sz="1500" b="1" dirty="0">
                <a:solidFill>
                  <a:schemeClr val="dk1"/>
                </a:solidFill>
              </a:rPr>
              <a:t>adiation: Right shoulder (hepatobiliary origin), </a:t>
            </a:r>
            <a:r>
              <a:rPr lang="th-TH" sz="1500" b="1" dirty="0">
                <a:solidFill>
                  <a:schemeClr val="dk1"/>
                </a:solidFill>
              </a:rPr>
              <a:t>                   </a:t>
            </a:r>
            <a:r>
              <a:rPr lang="th" sz="1500" b="1" dirty="0">
                <a:solidFill>
                  <a:schemeClr val="dk1"/>
                </a:solidFill>
              </a:rPr>
              <a:t>left shoulder (splenic), midback (pancreatic), </a:t>
            </a:r>
            <a:r>
              <a:rPr lang="th-TH" sz="1500" b="1" dirty="0">
                <a:solidFill>
                  <a:schemeClr val="dk1"/>
                </a:solidFill>
              </a:rPr>
              <a:t>                      </a:t>
            </a:r>
            <a:r>
              <a:rPr lang="th" sz="1500" b="1" dirty="0">
                <a:solidFill>
                  <a:schemeClr val="dk1"/>
                </a:solidFill>
              </a:rPr>
              <a:t>flank (proximal urinary tract), groin(genital or distal urinary tract)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A</a:t>
            </a:r>
            <a:r>
              <a:rPr lang="th" sz="1500" b="1" dirty="0">
                <a:solidFill>
                  <a:schemeClr val="dk1"/>
                </a:solidFill>
              </a:rPr>
              <a:t>ssociated symptom: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F</a:t>
            </a:r>
            <a:r>
              <a:rPr lang="th" sz="1500" b="1" dirty="0">
                <a:solidFill>
                  <a:schemeClr val="dk1"/>
                </a:solidFill>
              </a:rPr>
              <a:t>actor: relieving factor / aggravating factor</a:t>
            </a:r>
          </a:p>
          <a:p>
            <a:pPr lvl="0" algn="l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th" sz="1500" b="1" dirty="0">
                <a:solidFill>
                  <a:srgbClr val="FF0000"/>
                </a:solidFill>
              </a:rPr>
              <a:t>T</a:t>
            </a:r>
            <a:r>
              <a:rPr lang="th" sz="1500" b="1" dirty="0">
                <a:solidFill>
                  <a:schemeClr val="dk1"/>
                </a:solidFill>
              </a:rPr>
              <a:t>ime : frequency / progression / cyclic / noncyclic</a:t>
            </a:r>
          </a:p>
          <a:p>
            <a:pPr>
              <a:spcBef>
                <a:spcPts val="0"/>
              </a:spcBef>
              <a:buNone/>
            </a:pPr>
            <a:endParaRPr sz="1100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CONGESTION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/>
              <a:t>-ภาวะที่หลอดเลือดในอุ้งเชิงกรานโป่งพอง </a:t>
            </a:r>
            <a:r>
              <a:rPr lang="en-US" sz="2400" dirty="0"/>
              <a:t>(pelvis varicosities)</a:t>
            </a:r>
          </a:p>
          <a:p>
            <a:r>
              <a:rPr lang="th-TH" sz="2800" dirty="0"/>
              <a:t>อาการ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dirty="0"/>
              <a:t>ปวดท้องน้อย ทั้งสองข้าง ในระยะ </a:t>
            </a:r>
            <a:r>
              <a:rPr lang="en-US" sz="2800" dirty="0"/>
              <a:t>luteal phase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th-TH" sz="2800" dirty="0"/>
              <a:t>ปวดมากขึ้นจากตอนเช้าถึงเย็น </a:t>
            </a:r>
            <a:r>
              <a:rPr lang="en-US" sz="1200" dirty="0"/>
              <a:t>(progressively worse throughout the day)</a:t>
            </a:r>
            <a:br>
              <a:rPr lang="en-US" sz="1200" dirty="0"/>
            </a:br>
            <a:r>
              <a:rPr lang="en-US" sz="2800" dirty="0"/>
              <a:t>	</a:t>
            </a:r>
            <a:r>
              <a:rPr lang="th-TH" sz="2800" dirty="0"/>
              <a:t>อาการมากเมื่อยืนนาน และดีขึ้นเมื่อนอนราบ</a:t>
            </a:r>
          </a:p>
          <a:p>
            <a:r>
              <a:rPr lang="th-TH" sz="2800" dirty="0"/>
              <a:t>ตรวจร่างกายและตรวจภายใน</a:t>
            </a:r>
          </a:p>
          <a:p>
            <a:pPr marL="0" indent="0">
              <a:buNone/>
            </a:pPr>
            <a:r>
              <a:rPr lang="th-TH" sz="2800" dirty="0"/>
              <a:t>	ไม่พบความผิดปกติ แต่อาจจะพบมดลูกกลมโต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280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Widespread Abdominal pain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52600"/>
            <a:ext cx="6025480" cy="4373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Acute pancreatitis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Diabetic ketoacidosis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Early appendicitis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Gastroenteritis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Intestinal obstruction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Intestinal ischemia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Peritonitis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Sickle cell crisis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-Typhoid fever</a:t>
            </a:r>
          </a:p>
        </p:txBody>
      </p:sp>
    </p:spTree>
    <p:extLst>
      <p:ext uri="{BB962C8B-B14F-4D97-AF65-F5344CB8AC3E}">
        <p14:creationId xmlns:p14="http://schemas.microsoft.com/office/powerpoint/2010/main" val="65670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444" t="18505" r="21783" b="20089"/>
          <a:stretch/>
        </p:blipFill>
        <p:spPr bwMode="auto">
          <a:xfrm>
            <a:off x="272904" y="1052736"/>
            <a:ext cx="8403552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48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2561456"/>
            <a:ext cx="7643192" cy="1371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L </a:t>
            </a:r>
            <a:r>
              <a:rPr lang="en-US" sz="6600" dirty="0">
                <a:solidFill>
                  <a:srgbClr val="C00000"/>
                </a:solidFill>
              </a:rPr>
              <a:t>o</a:t>
            </a:r>
            <a:r>
              <a:rPr lang="en-US" sz="6600" dirty="0">
                <a:solidFill>
                  <a:schemeClr val="tx1"/>
                </a:solidFill>
              </a:rPr>
              <a:t> d c r a f t</a:t>
            </a:r>
            <a:endParaRPr lang="th-TH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Onset of symptom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373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Sudden on set </a:t>
            </a:r>
            <a:r>
              <a:rPr lang="th-TH" sz="2800" dirty="0"/>
              <a:t>ปวดมากทันที มักพบจากสาเหตุ </a:t>
            </a:r>
            <a:r>
              <a:rPr lang="en-US" sz="2800" dirty="0"/>
              <a:t>Perforation, torsion, acute biliary or uretic stone obstruction </a:t>
            </a:r>
            <a:r>
              <a:rPr lang="th-TH" sz="2800" dirty="0"/>
              <a:t>และการอุดตันฉับพลันของหลอดเลือดแดง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Gradual onset</a:t>
            </a:r>
            <a:r>
              <a:rPr lang="en-US" sz="2800" dirty="0"/>
              <a:t> </a:t>
            </a:r>
            <a:r>
              <a:rPr lang="th-TH" sz="2800" dirty="0"/>
              <a:t>เป็นการปวดท้องแบบค่อยเป็นค่อยไป จากน้อยไปมาก พบในการอักเสบในช่องท้องและการอักเสบลุกลามขึ้นเรื่อยๆ เช่น </a:t>
            </a:r>
            <a:r>
              <a:rPr lang="en-US" sz="2800" dirty="0"/>
              <a:t>Acute </a:t>
            </a:r>
            <a:r>
              <a:rPr lang="en-US" sz="2800" dirty="0" err="1"/>
              <a:t>cholecystitis</a:t>
            </a:r>
            <a:r>
              <a:rPr lang="en-US" sz="2800" dirty="0"/>
              <a:t>, Acute appendicitis</a:t>
            </a:r>
            <a:r>
              <a:rPr lang="th-TH" sz="2800" dirty="0"/>
              <a:t> </a:t>
            </a:r>
            <a:r>
              <a:rPr lang="en-US" sz="2800" dirty="0"/>
              <a:t> </a:t>
            </a:r>
            <a:endParaRPr lang="th-TH" sz="2800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906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2561456"/>
            <a:ext cx="7643192" cy="1371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L o d </a:t>
            </a:r>
            <a:r>
              <a:rPr lang="en-US" sz="6600" dirty="0">
                <a:solidFill>
                  <a:srgbClr val="C00000"/>
                </a:solidFill>
              </a:rPr>
              <a:t>c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>
                <a:solidFill>
                  <a:srgbClr val="C00000"/>
                </a:solidFill>
              </a:rPr>
              <a:t>r</a:t>
            </a:r>
            <a:r>
              <a:rPr lang="en-US" sz="6600" dirty="0">
                <a:solidFill>
                  <a:schemeClr val="tx1"/>
                </a:solidFill>
              </a:rPr>
              <a:t> a f t</a:t>
            </a:r>
            <a:endParaRPr lang="th-TH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>
            <a:normAutofit/>
          </a:bodyPr>
          <a:lstStyle/>
          <a:p>
            <a:r>
              <a:rPr lang="th-TH" dirty="0"/>
              <a:t>-</a:t>
            </a:r>
            <a:r>
              <a:rPr lang="en-US" dirty="0"/>
              <a:t>Visceral pain </a:t>
            </a:r>
            <a:r>
              <a:rPr lang="th-TH" dirty="0"/>
              <a:t>ปวดแบบ ตื้อๆ หน่วง บอกตำแหน่งได้ไม่ชัดเจน</a:t>
            </a:r>
            <a:endParaRPr lang="en-US" dirty="0"/>
          </a:p>
          <a:p>
            <a:r>
              <a:rPr lang="th-TH" dirty="0"/>
              <a:t>-</a:t>
            </a:r>
            <a:r>
              <a:rPr lang="en-US" dirty="0"/>
              <a:t>Parietal pain </a:t>
            </a:r>
            <a:r>
              <a:rPr lang="th-TH" dirty="0"/>
              <a:t>ปวดแบบ</a:t>
            </a:r>
            <a:r>
              <a:rPr lang="en-US" dirty="0"/>
              <a:t>sharp </a:t>
            </a:r>
            <a:r>
              <a:rPr lang="th-TH" dirty="0"/>
              <a:t>บอกตำแหน่งได้แน่นอน</a:t>
            </a:r>
            <a:endParaRPr lang="en-US" dirty="0"/>
          </a:p>
          <a:p>
            <a:r>
              <a:rPr lang="th-TH" dirty="0"/>
              <a:t>-</a:t>
            </a:r>
            <a:r>
              <a:rPr lang="en-US" dirty="0"/>
              <a:t>Referred pain </a:t>
            </a:r>
          </a:p>
          <a:p>
            <a:pPr lvl="1"/>
            <a:r>
              <a:rPr lang="en-US" dirty="0"/>
              <a:t>Upper gut </a:t>
            </a:r>
            <a:r>
              <a:rPr lang="th-TH" dirty="0"/>
              <a:t>ปวดบริเวณ </a:t>
            </a:r>
            <a:r>
              <a:rPr lang="en-US" dirty="0"/>
              <a:t>epigastrium </a:t>
            </a:r>
          </a:p>
          <a:p>
            <a:pPr lvl="1"/>
            <a:r>
              <a:rPr lang="en-US" dirty="0"/>
              <a:t>Mid gut </a:t>
            </a:r>
            <a:r>
              <a:rPr lang="th-TH" dirty="0"/>
              <a:t>ปวดบริเวณ </a:t>
            </a:r>
            <a:r>
              <a:rPr lang="en-US" dirty="0" err="1"/>
              <a:t>Periumbilical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Hind gut </a:t>
            </a:r>
            <a:r>
              <a:rPr lang="th-TH" dirty="0"/>
              <a:t>ปวดบริเวณ </a:t>
            </a:r>
            <a:r>
              <a:rPr lang="en-US" dirty="0" err="1"/>
              <a:t>Suprapubic</a:t>
            </a:r>
            <a:r>
              <a:rPr lang="en-US" dirty="0"/>
              <a:t> region</a:t>
            </a:r>
          </a:p>
          <a:p>
            <a:pPr lvl="1"/>
            <a:r>
              <a:rPr lang="en-US" dirty="0" err="1"/>
              <a:t>Kehr’s</a:t>
            </a:r>
            <a:r>
              <a:rPr lang="en-US" dirty="0"/>
              <a:t> sign </a:t>
            </a:r>
            <a:r>
              <a:rPr lang="th-TH" dirty="0"/>
              <a:t>ปวดหัวไหล่บริเวณด้านเดียวกัน เป็น </a:t>
            </a:r>
            <a:r>
              <a:rPr lang="en-US" dirty="0"/>
              <a:t>refer pain </a:t>
            </a:r>
            <a:r>
              <a:rPr lang="th-TH" dirty="0"/>
              <a:t>จากบริเวณใต้ </a:t>
            </a:r>
            <a:r>
              <a:rPr lang="en-US" dirty="0"/>
              <a:t>diaphragm</a:t>
            </a:r>
          </a:p>
          <a:p>
            <a:pPr lvl="1"/>
            <a:r>
              <a:rPr lang="en-US" dirty="0"/>
              <a:t>ureter </a:t>
            </a:r>
            <a:r>
              <a:rPr lang="th-TH" dirty="0"/>
              <a:t>ส่วนปลายอุดตัน จะปวดมาที่ขาหนีบและต้นขา </a:t>
            </a:r>
          </a:p>
          <a:p>
            <a:pPr marL="457200" lvl="1" indent="0">
              <a:buNone/>
            </a:pPr>
            <a:r>
              <a:rPr lang="th-TH" dirty="0"/>
              <a:t>                ส่วนต้นและไต จะปวดมาที่เอว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Pancreasitis</a:t>
            </a:r>
            <a:r>
              <a:rPr lang="en-US" dirty="0"/>
              <a:t> </a:t>
            </a:r>
            <a:r>
              <a:rPr lang="th-TH" dirty="0"/>
              <a:t>จะปวดมาที่หลัง</a:t>
            </a:r>
          </a:p>
          <a:p>
            <a:pPr lvl="1"/>
            <a:endParaRPr lang="th-TH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659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42598" y="476672"/>
            <a:ext cx="6042554" cy="52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561226" y="5917001"/>
            <a:ext cx="6405299" cy="5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h" sz="1100">
                <a:solidFill>
                  <a:srgbClr val="333333"/>
                </a:solidFill>
              </a:rPr>
              <a:t>Fauci AS, Braunwald E, Kasper DL, et al., eds. Harrison's principles of internal medicine, 17th ed. New York, NY: McGraw-Hill Companies; 2008.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100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" sz="3000"/>
              <a:t>Characteristic of pain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24901"/>
            <a:ext cx="8229600" cy="521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600" b="1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Local tenderness</a:t>
            </a:r>
            <a:r>
              <a:rPr lang="th" sz="1600" b="1"/>
              <a:t>:</a:t>
            </a:r>
            <a:r>
              <a:rPr lang="th" sz="1600"/>
              <a:t> pain or discomfort when an affected area is touched e.g. Appendicitis, Splenic rupture, Cholecysytitis, Pancreatitis, Herpes zoster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Aching pain</a:t>
            </a:r>
            <a:r>
              <a:rPr lang="th" sz="1600" b="1"/>
              <a:t>:</a:t>
            </a:r>
            <a:r>
              <a:rPr lang="th" sz="1600"/>
              <a:t> severe pain in the body e.g. Ectopic rupture, Tosion of testis, Endometriosis, Ovarian cyst rupture, Acute appendicitis, Acute cholecystitis, Acute pancreatitis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Burning pain</a:t>
            </a:r>
            <a:r>
              <a:rPr lang="th" sz="1600" b="1"/>
              <a:t>:</a:t>
            </a:r>
            <a:r>
              <a:rPr lang="th" sz="1600"/>
              <a:t> The occurrence of pain that feels like burning e.g. Herpes zoster, Mononeuritis multiplex, Neuropathic pain, Paget's disease of the scrotum, Peripheral neuropathy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000"/>
              <a:t>Characteristic of pain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438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600" b="1"/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Stabbing pain</a:t>
            </a:r>
            <a:r>
              <a:rPr lang="th" sz="1600" b="1"/>
              <a:t>:</a:t>
            </a:r>
            <a:r>
              <a:rPr lang="th" sz="1600"/>
              <a:t> a kind of sudden piercing pain e.g. Neuralgia, Migraine, Dissecting aortic aneurysm, Acute pancreatitis, Perforated peptic ulcer, Mesenteric ischemia, Strangulation of hernia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600" b="1"/>
          </a:p>
          <a:p>
            <a:pPr marL="457200" lvl="0" indent="-3302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Shooting pain</a:t>
            </a:r>
            <a:r>
              <a:rPr lang="th" sz="1600" b="1"/>
              <a:t>:</a:t>
            </a:r>
            <a:r>
              <a:rPr lang="th" sz="1600"/>
              <a:t> shooting pain is caused by irritation or damage to a nerve e.g. Tooth decay, Herpes zoster virus, Diabetic neuropathy, Meralgia paresthetica, Sciatica, Renal calculi, Temporal arteritis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Cramping abdominal pain</a:t>
            </a:r>
            <a:r>
              <a:rPr lang="th" sz="1600" b="1"/>
              <a:t>:</a:t>
            </a:r>
            <a:r>
              <a:rPr lang="th" sz="1600"/>
              <a:t> a sudden, involuntary, spasmodic muscular contraction causing severe pain e.g. Diarrhea, Constipation,Amoebiasis, Giardiasis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500"/>
          </a:p>
          <a:p>
            <a:pPr>
              <a:spcBef>
                <a:spcPts val="0"/>
              </a:spcBef>
              <a:buNone/>
            </a:pPr>
            <a:endParaRPr sz="15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2561456"/>
            <a:ext cx="7643192" cy="1371600"/>
          </a:xfrm>
        </p:spPr>
        <p:txBody>
          <a:bodyPr>
            <a:noAutofit/>
          </a:bodyPr>
          <a:lstStyle/>
          <a:p>
            <a:r>
              <a:rPr lang="en-US" sz="6600" dirty="0"/>
              <a:t>L </a:t>
            </a:r>
            <a:r>
              <a:rPr lang="en-US" sz="6600" dirty="0">
                <a:solidFill>
                  <a:schemeClr val="tx1"/>
                </a:solidFill>
              </a:rPr>
              <a:t>o d c r a f t</a:t>
            </a:r>
            <a:endParaRPr lang="th-TH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000"/>
              <a:t>Characteristic of pain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Colicky pain</a:t>
            </a:r>
            <a:r>
              <a:rPr lang="th" sz="1600" b="1"/>
              <a:t>:</a:t>
            </a:r>
            <a:r>
              <a:rPr lang="th" sz="1600"/>
              <a:t>is a form of pain which starts and stops abruptly. It occurs due to muscular contractions of a hollow tube in attempt to relieve an obstruction by forcing content out. It may be accompanied by vomiting and sweating.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600" b="1"/>
          </a:p>
          <a:p>
            <a:pPr marL="457200" lvl="0" indent="-3302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Stinging pain</a:t>
            </a:r>
            <a:r>
              <a:rPr lang="th" sz="1600" b="1"/>
              <a:t>:</a:t>
            </a:r>
            <a:r>
              <a:rPr lang="th" sz="1600"/>
              <a:t> a pain which is sudden and felt as a sting e.g. Herpes zoster, Herpes simplex, Impetigo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600" b="1"/>
          </a:p>
          <a:p>
            <a:pPr marL="457200" lvl="0" indent="-3302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th" sz="1600" b="1">
                <a:solidFill>
                  <a:srgbClr val="FF0000"/>
                </a:solidFill>
              </a:rPr>
              <a:t>Throbbing pain</a:t>
            </a:r>
            <a:r>
              <a:rPr lang="th" sz="1600" b="1"/>
              <a:t>:</a:t>
            </a:r>
            <a:r>
              <a:rPr lang="th" sz="1600"/>
              <a:t> a deep pulsating type of pain e.g Migraine, Temporal arteritis, Cancer, Muscle sprains, Perianal hematoma, Breast abscess, Ludwig's angina, Pelvic abscess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/>
          </a:p>
          <a:p>
            <a:pPr>
              <a:spcBef>
                <a:spcPts val="0"/>
              </a:spcBef>
              <a:buNone/>
            </a:pPr>
            <a:endParaRPr sz="160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2561456"/>
            <a:ext cx="7643192" cy="1371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L o d c r </a:t>
            </a:r>
            <a:r>
              <a:rPr lang="en-US" sz="6600" dirty="0">
                <a:solidFill>
                  <a:srgbClr val="C00000"/>
                </a:solidFill>
              </a:rPr>
              <a:t>a</a:t>
            </a:r>
            <a:r>
              <a:rPr lang="en-US" sz="6600" dirty="0">
                <a:solidFill>
                  <a:schemeClr val="tx1"/>
                </a:solidFill>
              </a:rPr>
              <a:t> f t</a:t>
            </a:r>
            <a:endParaRPr lang="th-TH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dirty="0"/>
              <a:t>Associated </a:t>
            </a:r>
            <a:r>
              <a:rPr lang="en-US" dirty="0" err="1"/>
              <a:t>symtomS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GI symptoms</a:t>
            </a:r>
          </a:p>
          <a:p>
            <a:pPr lvl="1"/>
            <a:r>
              <a:rPr lang="en-US" sz="2300" dirty="0"/>
              <a:t>Nausea, vomiting, hematemesis, anorexia, diarrhea, constipation, bloody stools, melena stools</a:t>
            </a:r>
          </a:p>
          <a:p>
            <a:r>
              <a:rPr lang="en-US" sz="2800" dirty="0"/>
              <a:t>GU symptoms</a:t>
            </a:r>
          </a:p>
          <a:p>
            <a:pPr lvl="1"/>
            <a:r>
              <a:rPr lang="en-US" sz="2300" dirty="0"/>
              <a:t>Dysuria, frequency, urgency, hematuria, incontinence</a:t>
            </a:r>
          </a:p>
          <a:p>
            <a:r>
              <a:rPr lang="en-US" sz="2800" dirty="0" err="1"/>
              <a:t>Gyn</a:t>
            </a:r>
            <a:r>
              <a:rPr lang="en-US" sz="2800" dirty="0"/>
              <a:t> symptoms</a:t>
            </a:r>
          </a:p>
          <a:p>
            <a:pPr lvl="1"/>
            <a:r>
              <a:rPr lang="en-US" sz="2300" dirty="0"/>
              <a:t>Vaginal discharge, vaginal bleeding</a:t>
            </a:r>
          </a:p>
          <a:p>
            <a:r>
              <a:rPr lang="en-US" sz="2800" dirty="0"/>
              <a:t>General</a:t>
            </a:r>
          </a:p>
          <a:p>
            <a:pPr lvl="1"/>
            <a:r>
              <a:rPr lang="en-US" sz="2300" dirty="0"/>
              <a:t>Fever, lightheadedness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271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 discomfort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Abdominal discomfort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 มวนท้อง เป็นอาการที่รู้สึกไม่สบายท้อง เช่น แน่นท้อง อาหารไม่ย่อย ท้องอืด อยากอาเจียน อาจพบร่วมกับอาการปวดท้อง และอาจไม่มีการผายลม อุจจาระเหลวหรือท้องผูก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สาเหตุ มีได้หลากหลาย เช่น อาหารไม่ย่อย อาหารเป็นพิษ โรคนิ่วในถุงน้ำดี เมาค้าง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GERD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Appendicitis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Endometriosis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UTI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หากอาการไม่ดีขึ้นใน 1-2 วัน หรือ เป็นมากขึ้น โดยเฉพาะอาการปวดท้อง กดเจ็บในท้อง หรือมีอาการอื่น ๆร่วมด้วย เช่น มีไข้ อาเจียน ควรไปพบแพทย์เพื่อวินิจฉัยต่อไป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GI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Past abdominal surgeries, h/o GB disease, ulcers; Family History IBD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GU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Past surgeries, h/o kidney stones, pyelonephritis, UTI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 err="1"/>
              <a:t>Gyn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/>
              <a:t>Last menses, sexual activity, contraception, PID or STDs, ovarian cysts, past gynecological surgeries, pregnancies 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Vascular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MI, heart disease, atrial fibrillation, anticoagulation, CHF, PVD, Family History of AAA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Other medical history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DM, organ transplant, HIV/AIDS, cancer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Social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Tobacco, drugs – Especially cocaine, alcohol</a:t>
            </a:r>
          </a:p>
          <a:p>
            <a:pPr>
              <a:lnSpc>
                <a:spcPct val="120000"/>
              </a:lnSpc>
            </a:pPr>
            <a:r>
              <a:rPr lang="th-TH" sz="2000" dirty="0"/>
              <a:t>-</a:t>
            </a:r>
            <a:r>
              <a:rPr lang="en-US" sz="2000" dirty="0"/>
              <a:t>Medications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NSAIDs, H2 blockers, PPIs, immunosuppression, </a:t>
            </a:r>
            <a:r>
              <a:rPr lang="en-US" sz="1800" dirty="0" err="1"/>
              <a:t>coumadin</a:t>
            </a:r>
            <a:endParaRPr lang="en-US" sz="1800" dirty="0"/>
          </a:p>
          <a:p>
            <a:pPr>
              <a:lnSpc>
                <a:spcPct val="120000"/>
              </a:lnSpc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9734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-</a:t>
            </a:r>
            <a:r>
              <a:rPr lang="en-US" sz="3200" dirty="0"/>
              <a:t>General appearance</a:t>
            </a:r>
          </a:p>
          <a:p>
            <a:r>
              <a:rPr lang="th-TH" sz="3200" dirty="0"/>
              <a:t>-</a:t>
            </a:r>
            <a:r>
              <a:rPr lang="en-US" sz="3200" dirty="0"/>
              <a:t>Vital sign</a:t>
            </a:r>
          </a:p>
          <a:p>
            <a:r>
              <a:rPr lang="th-TH" sz="3200" dirty="0"/>
              <a:t>-</a:t>
            </a:r>
            <a:r>
              <a:rPr lang="en-US" sz="3200" dirty="0"/>
              <a:t>Heart</a:t>
            </a:r>
          </a:p>
          <a:p>
            <a:r>
              <a:rPr lang="th-TH" sz="3200" dirty="0"/>
              <a:t>-</a:t>
            </a:r>
            <a:r>
              <a:rPr lang="en-US" sz="3200" dirty="0"/>
              <a:t>Lung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330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Abdomen</a:t>
            </a:r>
          </a:p>
          <a:p>
            <a:pPr lvl="1"/>
            <a:r>
              <a:rPr lang="en-US" sz="2400" dirty="0"/>
              <a:t>Inspection </a:t>
            </a:r>
          </a:p>
          <a:p>
            <a:pPr lvl="1"/>
            <a:r>
              <a:rPr lang="en-US" sz="2400" dirty="0"/>
              <a:t>Palpation</a:t>
            </a:r>
          </a:p>
          <a:p>
            <a:pPr lvl="2"/>
            <a:r>
              <a:rPr lang="en-US" sz="2400" dirty="0"/>
              <a:t>Tenderness</a:t>
            </a:r>
          </a:p>
          <a:p>
            <a:pPr lvl="2"/>
            <a:r>
              <a:rPr lang="en-US" sz="2400" dirty="0"/>
              <a:t>Rebound tenderness</a:t>
            </a:r>
          </a:p>
          <a:p>
            <a:pPr lvl="2"/>
            <a:r>
              <a:rPr lang="en-US" sz="2400" dirty="0"/>
              <a:t>Abdominal guarding and rigidity</a:t>
            </a:r>
          </a:p>
          <a:p>
            <a:pPr lvl="2"/>
            <a:r>
              <a:rPr lang="en-US" sz="2400" dirty="0"/>
              <a:t>Abdominal mass</a:t>
            </a:r>
          </a:p>
          <a:p>
            <a:pPr lvl="1"/>
            <a:r>
              <a:rPr lang="en-US" sz="2400" dirty="0"/>
              <a:t>Percussion</a:t>
            </a:r>
          </a:p>
          <a:p>
            <a:pPr lvl="1"/>
            <a:r>
              <a:rPr lang="en-US" sz="2400" dirty="0"/>
              <a:t>Auscultation</a:t>
            </a:r>
            <a:endParaRPr lang="th-TH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4610669"/>
            <a:ext cx="2075309" cy="20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2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147248" cy="828010"/>
          </a:xfrm>
        </p:spPr>
        <p:txBody>
          <a:bodyPr/>
          <a:lstStyle/>
          <a:p>
            <a:r>
              <a:rPr lang="en-US" dirty="0"/>
              <a:t>Differential diagnosis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717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en-US" dirty="0"/>
              <a:t>Acute abdomen </a:t>
            </a:r>
            <a:r>
              <a:rPr lang="th-TH" dirty="0"/>
              <a:t>ที่พบบ่อย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1.Acute appendicitis</a:t>
            </a:r>
          </a:p>
          <a:p>
            <a:r>
              <a:rPr lang="en-US" dirty="0"/>
              <a:t>2.Peptic ulcer perforation</a:t>
            </a:r>
          </a:p>
          <a:p>
            <a:r>
              <a:rPr lang="en-US" dirty="0"/>
              <a:t>3.Acute </a:t>
            </a:r>
            <a:r>
              <a:rPr lang="en-US" dirty="0" err="1"/>
              <a:t>cholecystitis</a:t>
            </a:r>
            <a:endParaRPr lang="en-US" dirty="0"/>
          </a:p>
          <a:p>
            <a:r>
              <a:rPr lang="en-US" dirty="0"/>
              <a:t>4.Gallstone colic</a:t>
            </a:r>
          </a:p>
          <a:p>
            <a:r>
              <a:rPr lang="en-US" dirty="0"/>
              <a:t>5.Gut obstruct</a:t>
            </a:r>
          </a:p>
          <a:p>
            <a:r>
              <a:rPr lang="en-US" dirty="0"/>
              <a:t>6.Acute pancreatitis</a:t>
            </a:r>
          </a:p>
          <a:p>
            <a:r>
              <a:rPr lang="en-US" dirty="0"/>
              <a:t>7.Acute colonic diverticulitis</a:t>
            </a:r>
          </a:p>
          <a:p>
            <a:r>
              <a:rPr lang="en-US" dirty="0"/>
              <a:t>8.Ureteric colic</a:t>
            </a:r>
          </a:p>
          <a:p>
            <a:r>
              <a:rPr lang="en-US" dirty="0"/>
              <a:t>9.Abdominal trauma</a:t>
            </a:r>
          </a:p>
          <a:p>
            <a:r>
              <a:rPr lang="en-US" dirty="0"/>
              <a:t>10.Ruptured ectopic pregnancy</a:t>
            </a:r>
          </a:p>
          <a:p>
            <a:r>
              <a:rPr lang="en-US" dirty="0"/>
              <a:t>11.Ruptured ovarian cyst</a:t>
            </a:r>
          </a:p>
        </p:txBody>
      </p:sp>
    </p:spTree>
    <p:extLst>
      <p:ext uri="{BB962C8B-B14F-4D97-AF65-F5344CB8AC3E}">
        <p14:creationId xmlns:p14="http://schemas.microsoft.com/office/powerpoint/2010/main" val="511462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6937" y="783040"/>
            <a:ext cx="7621487" cy="5166239"/>
            <a:chOff x="0" y="29367"/>
            <a:chExt cx="7153275" cy="25845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62100" y="419100"/>
              <a:ext cx="3876675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"/>
            <p:cNvGrpSpPr/>
            <p:nvPr/>
          </p:nvGrpSpPr>
          <p:grpSpPr>
            <a:xfrm>
              <a:off x="0" y="29367"/>
              <a:ext cx="7153275" cy="2584515"/>
              <a:chOff x="0" y="29367"/>
              <a:chExt cx="7153275" cy="2584515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261235" y="29367"/>
                <a:ext cx="2377440" cy="35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CHRONIC ABDOMINAL PAIN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390525" y="638175"/>
                <a:ext cx="23736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ORGANIC DISORDER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1838325" y="1190625"/>
                <a:ext cx="13449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UNCOMMON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390525" y="1181100"/>
                <a:ext cx="116205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223385" y="647700"/>
                <a:ext cx="2373630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DISORDER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534025" y="1200150"/>
                <a:ext cx="1335405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UNCOMMON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962400" y="1181100"/>
                <a:ext cx="1228725" cy="203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COMMON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352800" y="2381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71625" y="428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19725" y="428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6"/>
              <p:cNvGrpSpPr/>
              <p:nvPr/>
            </p:nvGrpSpPr>
            <p:grpSpPr>
              <a:xfrm>
                <a:off x="1009650" y="1009650"/>
                <a:ext cx="1562100" cy="228600"/>
                <a:chOff x="0" y="0"/>
                <a:chExt cx="1562100" cy="2286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525" y="9525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552575" y="0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0" y="9525"/>
                  <a:ext cx="1562100" cy="95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7"/>
              <p:cNvGrpSpPr/>
              <p:nvPr/>
            </p:nvGrpSpPr>
            <p:grpSpPr>
              <a:xfrm>
                <a:off x="4629150" y="1009650"/>
                <a:ext cx="1562100" cy="228600"/>
                <a:chOff x="0" y="0"/>
                <a:chExt cx="1562100" cy="2286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9525" y="9525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52575" y="0"/>
                  <a:ext cx="0" cy="219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0" y="9525"/>
                  <a:ext cx="1562100" cy="95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5410200" y="809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0200" y="799239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0" y="1466850"/>
                <a:ext cx="1457325" cy="9796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Gynecologic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Lactase deficiency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Diverticulitis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Crohn’s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Intestinal obstruction</a:t>
                </a: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1529716" y="1476374"/>
                <a:ext cx="1771650" cy="11375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Chronic intestinal pseudo-obstruction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Mesenteric ischemia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Malignant neoplasm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Abdominal wall pain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Spinal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Testicular disease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Metabolic disease</a:t>
                </a: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419475" y="1457325"/>
                <a:ext cx="1952625" cy="577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Irritable bowel syndrome</a:t>
                </a:r>
                <a:b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</a:b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abdominal bloating</a:t>
                </a:r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5419725" y="1457325"/>
                <a:ext cx="1733550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Functional abdominal pain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99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6858000" cy="9144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Acute </a:t>
            </a:r>
            <a:r>
              <a:rPr lang="en-US" sz="4800" dirty="0">
                <a:solidFill>
                  <a:srgbClr val="006C31"/>
                </a:solidFill>
              </a:rPr>
              <a:t>abdominal pain</a:t>
            </a:r>
            <a:endParaRPr lang="th-TH" sz="4800" dirty="0">
              <a:solidFill>
                <a:srgbClr val="00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3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59216" cy="875928"/>
          </a:xfrm>
        </p:spPr>
        <p:txBody>
          <a:bodyPr/>
          <a:lstStyle/>
          <a:p>
            <a:r>
              <a:rPr lang="en-US" dirty="0"/>
              <a:t>DIAGNOSTIC INVESTIGATION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 fontScale="85000" lnSpcReduction="20000"/>
          </a:bodyPr>
          <a:lstStyle/>
          <a:p>
            <a:pPr lvl="0" defTabSz="584200">
              <a:defRPr sz="1800"/>
            </a:pPr>
            <a:r>
              <a:rPr lang="en-US" sz="2400" b="0" dirty="0">
                <a:solidFill>
                  <a:srgbClr val="00B050"/>
                </a:solidFill>
                <a:ea typeface="Helvetica Light"/>
                <a:sym typeface="Helvetica Light"/>
              </a:rPr>
              <a:t>LAB INVESTIGATION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-CBC </a:t>
            </a:r>
          </a:p>
          <a:p>
            <a:pPr lvl="1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WBCs and differential (infection)</a:t>
            </a:r>
          </a:p>
          <a:p>
            <a:pPr lvl="1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RBC and </a:t>
            </a:r>
            <a:r>
              <a:rPr lang="en-US" sz="2400" dirty="0" err="1">
                <a:ea typeface="Helvetica Light"/>
                <a:sym typeface="Helvetica Light"/>
              </a:rPr>
              <a:t>Hct</a:t>
            </a:r>
            <a:r>
              <a:rPr lang="en-US" sz="2400" dirty="0">
                <a:ea typeface="Helvetica Light"/>
                <a:sym typeface="Helvetica Light"/>
              </a:rPr>
              <a:t> (anemia)</a:t>
            </a:r>
          </a:p>
          <a:p>
            <a:pPr lvl="1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Platelet count (evidence of coagulopathy)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-Electrolyte</a:t>
            </a:r>
            <a:r>
              <a:rPr lang="en-US" sz="2400" b="0" dirty="0">
                <a:ea typeface="Helvetica Light"/>
                <a:sym typeface="Helvetica Light"/>
              </a:rPr>
              <a:t>(volume status, blood loss)</a:t>
            </a:r>
          </a:p>
          <a:p>
            <a:pPr lvl="0" defTabSz="584200">
              <a:defRPr sz="1800"/>
            </a:pPr>
            <a:r>
              <a:rPr lang="en-US" sz="2400" b="0" dirty="0">
                <a:ea typeface="Helvetica Light"/>
                <a:sym typeface="Helvetica Light"/>
              </a:rPr>
              <a:t>-</a:t>
            </a:r>
            <a:r>
              <a:rPr lang="en-US" sz="2400" dirty="0" err="1">
                <a:ea typeface="Helvetica Light"/>
                <a:sym typeface="Helvetica Light"/>
              </a:rPr>
              <a:t>Aterial</a:t>
            </a:r>
            <a:r>
              <a:rPr lang="en-US" sz="2400" dirty="0">
                <a:ea typeface="Helvetica Light"/>
                <a:sym typeface="Helvetica Light"/>
              </a:rPr>
              <a:t> blood gas </a:t>
            </a:r>
            <a:r>
              <a:rPr lang="en-US" sz="2400" b="0" dirty="0">
                <a:ea typeface="Helvetica Light"/>
                <a:sym typeface="Helvetica Light"/>
              </a:rPr>
              <a:t>(metabolic acidosis , alkalosis)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sym typeface="Helvetica Light"/>
              </a:rPr>
              <a:t>-Liver Enzyme</a:t>
            </a:r>
            <a:r>
              <a:rPr lang="en-US" sz="2400" b="0" dirty="0">
                <a:ea typeface="Helvetica Light"/>
                <a:sym typeface="Helvetica Light"/>
              </a:rPr>
              <a:t>(</a:t>
            </a:r>
            <a:r>
              <a:rPr lang="th-TH" sz="2400" b="0" dirty="0"/>
              <a:t>ในผู้ป่วย </a:t>
            </a:r>
            <a:r>
              <a:rPr lang="en-US" sz="2400" b="0" dirty="0">
                <a:ea typeface="Helvetica Light"/>
                <a:sym typeface="Helvetica Light"/>
              </a:rPr>
              <a:t>abdominal pain </a:t>
            </a:r>
            <a:r>
              <a:rPr lang="th-TH" sz="2400" b="0" dirty="0"/>
              <a:t>ที่บริเวณ </a:t>
            </a:r>
            <a:r>
              <a:rPr lang="en-US" sz="2400" b="0" dirty="0">
                <a:ea typeface="Helvetica Light"/>
                <a:sym typeface="Helvetica Light"/>
              </a:rPr>
              <a:t>upper right  quadrant)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cs typeface="Helvetica Light"/>
                <a:sym typeface="Helvetica Light"/>
              </a:rPr>
              <a:t>-Renal function test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cs typeface="Helvetica Light"/>
                <a:sym typeface="Helvetica Light"/>
              </a:rPr>
              <a:t>-Serum amylase(pancreas)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cs typeface="Helvetica Light"/>
                <a:sym typeface="Helvetica Light"/>
              </a:rPr>
              <a:t>-Beta HCG (pregnancy)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cs typeface="Helvetica Light"/>
                <a:sym typeface="Helvetica Light"/>
              </a:rPr>
              <a:t>-Urinalysis</a:t>
            </a:r>
          </a:p>
          <a:p>
            <a:pPr lvl="0" defTabSz="584200">
              <a:defRPr sz="1800"/>
            </a:pPr>
            <a:r>
              <a:rPr lang="en-US" sz="2400" dirty="0">
                <a:ea typeface="Helvetica Light"/>
                <a:cs typeface="Helvetica Light"/>
                <a:sym typeface="Helvetica Light"/>
              </a:rPr>
              <a:t>-Ultrasonography, abdominal CT scan</a:t>
            </a:r>
          </a:p>
          <a:p>
            <a:endParaRPr lang="th-TH" sz="2800" dirty="0"/>
          </a:p>
          <a:p>
            <a:pPr lvl="0" defTabSz="584200">
              <a:defRPr sz="1800"/>
            </a:pPr>
            <a:endParaRPr lang="en-US" sz="2400" b="0" dirty="0">
              <a:ea typeface="Helvetica Light"/>
              <a:sym typeface="Helvetica Light"/>
            </a:endParaRPr>
          </a:p>
          <a:p>
            <a:pPr marL="457200" indent="-457200"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051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x-rays of abdomen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800" dirty="0"/>
              <a:t>-Plain x-rays </a:t>
            </a:r>
            <a:r>
              <a:rPr lang="th-TH" sz="2800" dirty="0"/>
              <a:t>มีความหมายเหมือนกันกับ</a:t>
            </a:r>
            <a:r>
              <a:rPr lang="en-US" sz="2800" dirty="0"/>
              <a:t> plain KUB </a:t>
            </a:r>
            <a:r>
              <a:rPr lang="th-TH" sz="2800" dirty="0"/>
              <a:t>เพราะว่า ไต ท่อไต กระเพาะปัสสาวะอยู่ใกล้ๆกัน </a:t>
            </a:r>
            <a:r>
              <a:rPr lang="en-US" sz="2800" dirty="0"/>
              <a:t>KUB </a:t>
            </a:r>
            <a:r>
              <a:rPr lang="th-TH" sz="2800" dirty="0"/>
              <a:t>อาจบอกถึงการใหญ่ขึ้นของลำไส้ที่มีของเหลวและอากาศอยู่ข้างใน ในคนที่เป็นโรคลำไส้อุดตัน และผู้ป่วยที่กระเพาะทะลุอาจจะมีอากาศออกไปในช่องท้อง อากาศที่ออกไปจะเห็นได้ใน </a:t>
            </a:r>
            <a:r>
              <a:rPr lang="en-US" sz="2800" dirty="0"/>
              <a:t>film plain KUB </a:t>
            </a:r>
            <a:r>
              <a:rPr lang="th-TH" sz="2800" dirty="0"/>
              <a:t>บริเวณใต้กระบังลม บางครั้ง </a:t>
            </a:r>
            <a:r>
              <a:rPr lang="en-US" sz="2800" dirty="0"/>
              <a:t>KUB</a:t>
            </a:r>
            <a:r>
              <a:rPr lang="th-TH" sz="2800" dirty="0"/>
              <a:t> อาจบอกการมีนิ่วที่ไตและผ่านเข้าท่อไตและมีผลให้มี </a:t>
            </a:r>
            <a:r>
              <a:rPr lang="en-US" sz="2800" dirty="0"/>
              <a:t>refer pain </a:t>
            </a:r>
            <a:r>
              <a:rPr lang="th-TH" sz="2800" dirty="0"/>
              <a:t>ไปที่ช่องท้องหรือการมี </a:t>
            </a:r>
            <a:r>
              <a:rPr lang="en-US" sz="2800" dirty="0"/>
              <a:t>calcification </a:t>
            </a:r>
            <a:r>
              <a:rPr lang="th-TH" sz="2800" dirty="0"/>
              <a:t>ในตับอ่อนจะแสดงถึง </a:t>
            </a:r>
            <a:r>
              <a:rPr lang="en-US" sz="2800" dirty="0"/>
              <a:t>chronic pancreatitis</a:t>
            </a:r>
            <a:endParaRPr lang="th-TH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Radiographic study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-Abdominal ultrasound </a:t>
            </a:r>
            <a:r>
              <a:rPr lang="th-TH" sz="2800" dirty="0"/>
              <a:t>ใช้ในการวินิจฉัย </a:t>
            </a:r>
            <a:r>
              <a:rPr lang="en-US" sz="2800" dirty="0"/>
              <a:t>gallstone, appendicitis, cholecystitis, ruptured ovarian cyst </a:t>
            </a:r>
            <a:r>
              <a:rPr lang="th-TH" sz="2800" dirty="0"/>
              <a:t>ซึ่งเป็นสาเหตุทำให้เกิดอาการปวด</a:t>
            </a:r>
          </a:p>
          <a:p>
            <a:r>
              <a:rPr lang="en-US" sz="2800" dirty="0"/>
              <a:t>-CT scan </a:t>
            </a:r>
            <a:r>
              <a:rPr lang="th-TH" sz="2800" dirty="0"/>
              <a:t>ใช้ในการวินิจฉัย </a:t>
            </a:r>
            <a:r>
              <a:rPr lang="en-US" sz="2800" dirty="0"/>
              <a:t>pancreatitis, pancreatic cancer, appendicitis, diverticulitis, abscess in abdomen</a:t>
            </a:r>
          </a:p>
          <a:p>
            <a:r>
              <a:rPr lang="th-TH" sz="2800" dirty="0"/>
              <a:t>และ </a:t>
            </a:r>
            <a:r>
              <a:rPr lang="en-US" sz="2800" dirty="0"/>
              <a:t>CTA </a:t>
            </a:r>
            <a:r>
              <a:rPr lang="th-TH" sz="2800" dirty="0"/>
              <a:t>จะใช้ดูโรคหลอดเลือดที่</a:t>
            </a:r>
            <a:r>
              <a:rPr lang="en-US" sz="2800" dirty="0"/>
              <a:t> block </a:t>
            </a:r>
            <a:r>
              <a:rPr lang="th-TH" sz="2800" dirty="0"/>
              <a:t>การผ่านของเลือดเข้าสู่อวัยวะในช่องท้อง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ใช้วินิจฉัยโรคได้เหมือน </a:t>
            </a:r>
            <a:r>
              <a:rPr lang="en-US" sz="3200" dirty="0"/>
              <a:t>CT</a:t>
            </a:r>
            <a:r>
              <a:rPr lang="th-TH" sz="3200" dirty="0"/>
              <a:t> </a:t>
            </a:r>
            <a:r>
              <a:rPr lang="en-US" sz="3200" dirty="0"/>
              <a:t>scan</a:t>
            </a:r>
            <a:endParaRPr lang="th-TH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Barium x-rays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-Upper GI series with small bowel follow through </a:t>
            </a:r>
            <a:r>
              <a:rPr lang="th-TH" sz="3200" dirty="0"/>
              <a:t>สามารถช่วยดูโรค </a:t>
            </a:r>
            <a:r>
              <a:rPr lang="en-US" sz="3200" dirty="0"/>
              <a:t>ulcer, </a:t>
            </a:r>
            <a:r>
              <a:rPr lang="th-TH" sz="3200" dirty="0"/>
              <a:t>การอักเสบหรือการอุดตันในลำไส้ได้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small intestine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ช่วยวินิจฉัยโรค </a:t>
            </a:r>
            <a:r>
              <a:rPr lang="en-US" sz="3200" dirty="0"/>
              <a:t>Crohn disease</a:t>
            </a:r>
            <a:endParaRPr lang="th-TH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 </a:t>
            </a:r>
            <a:r>
              <a:rPr lang="en-US" dirty="0" err="1"/>
              <a:t>enteroscopy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เป็นการใช้กล้องขนาดเล็กโดยให้ผู้ป่วยกลืนเข้าไป แล้วใช้ถ่ายรูปทั้งหมดของลำไส้เล็ก ใช้เพื่อวินิจฉัย </a:t>
            </a:r>
            <a:r>
              <a:rPr lang="en-US" sz="3200" dirty="0"/>
              <a:t>Crohn disease, small bowel tumor, bleeding lesion </a:t>
            </a:r>
            <a:r>
              <a:rPr lang="th-TH" sz="3200" dirty="0"/>
              <a:t>ที่ไม่เห็นด้วย </a:t>
            </a:r>
            <a:r>
              <a:rPr lang="en-US" sz="3200" dirty="0"/>
              <a:t>X-ray </a:t>
            </a:r>
            <a:r>
              <a:rPr lang="th-TH" sz="3200" dirty="0"/>
              <a:t>และ </a:t>
            </a:r>
            <a:r>
              <a:rPr lang="en-US" sz="3200" dirty="0"/>
              <a:t>CT scan</a:t>
            </a:r>
            <a:endParaRPr lang="th-TH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Endoscopic procedure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-EGD </a:t>
            </a:r>
            <a:r>
              <a:rPr lang="th-TH" sz="2800" dirty="0"/>
              <a:t>ถูกใช้ในการหาโรค </a:t>
            </a:r>
            <a:r>
              <a:rPr lang="en-US" sz="2800" dirty="0"/>
              <a:t>gastritis, stomach cancer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Colonnoscopy</a:t>
            </a:r>
            <a:r>
              <a:rPr lang="en-US" sz="2800" dirty="0"/>
              <a:t> </a:t>
            </a:r>
            <a:r>
              <a:rPr lang="th-TH" sz="2800" dirty="0"/>
              <a:t>ใช้ในการวินิจฉัย</a:t>
            </a:r>
            <a:r>
              <a:rPr lang="en-US" sz="2800" dirty="0"/>
              <a:t> infectious colitis,</a:t>
            </a:r>
            <a:r>
              <a:rPr lang="th-TH" sz="2800" dirty="0"/>
              <a:t> </a:t>
            </a:r>
            <a:r>
              <a:rPr lang="en-US" sz="2800" dirty="0"/>
              <a:t>ulcerative colitis, colon cancer</a:t>
            </a:r>
          </a:p>
          <a:p>
            <a:r>
              <a:rPr lang="en-US" sz="2800" dirty="0"/>
              <a:t>-Endoscopic ultrasound </a:t>
            </a:r>
            <a:r>
              <a:rPr lang="th-TH" sz="2800" dirty="0"/>
              <a:t>ใช้วินิจฉัย </a:t>
            </a:r>
            <a:r>
              <a:rPr lang="en-US" sz="2800" dirty="0"/>
              <a:t>pancreatic cancer, gallstone </a:t>
            </a:r>
            <a:r>
              <a:rPr lang="th-TH" sz="2800" dirty="0"/>
              <a:t>ใช้เมื่อ </a:t>
            </a:r>
            <a:r>
              <a:rPr lang="en-US" sz="2800" dirty="0"/>
              <a:t>Ultrasound, CT scan </a:t>
            </a:r>
            <a:r>
              <a:rPr lang="th-TH" sz="2800" dirty="0"/>
              <a:t>หรือ</a:t>
            </a:r>
            <a:r>
              <a:rPr lang="en-US" sz="2800" dirty="0"/>
              <a:t> MRI </a:t>
            </a:r>
            <a:r>
              <a:rPr lang="th-TH" sz="2800" dirty="0"/>
              <a:t>ตรวจไม่ได้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Balloon endoscopy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ป็นการใส่กล้องผ่านจากปากหรือก้นจนถึงลำไส้เล็กเพื่อดูว่าลำไส้เล็กส่วนไหนที่เป็นสาเหตุของการเจ็บปวดช่องท้องหรือการเสียเลือด ซึ่งสามารถใช้วินิจฉัยตัดชิ้นเนื้อและรักษาได้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</a:t>
            </a:r>
            <a:r>
              <a:rPr lang="th-TH" sz="2400" dirty="0"/>
              <a:t>ติดตามอาการอย่างใกล้ชิด ใน 4-6 ชั่วโมงแรก</a:t>
            </a:r>
          </a:p>
          <a:p>
            <a:r>
              <a:rPr lang="en-US" sz="2400" dirty="0"/>
              <a:t>-</a:t>
            </a:r>
            <a:r>
              <a:rPr lang="th-TH" sz="2400" dirty="0"/>
              <a:t>ให้คนไข้งดน้ำงดอาหารไว้ก่อน ในรายที่ยังไม่แน่ใจผลการวินิจฉัย (หากจำเป็นต้องมีการผ่าตัด)</a:t>
            </a:r>
          </a:p>
          <a:p>
            <a:r>
              <a:rPr lang="en-US" sz="2400" dirty="0"/>
              <a:t>-</a:t>
            </a:r>
            <a:r>
              <a:rPr lang="th-TH" sz="2400" dirty="0"/>
              <a:t>ให้ </a:t>
            </a:r>
            <a:r>
              <a:rPr lang="en-US" sz="2400" dirty="0"/>
              <a:t>IV fluid </a:t>
            </a:r>
            <a:r>
              <a:rPr lang="th-TH" sz="2400" dirty="0"/>
              <a:t>ในรายที่ </a:t>
            </a:r>
            <a:r>
              <a:rPr lang="en-US" sz="2400" dirty="0"/>
              <a:t>expected fluid loss</a:t>
            </a:r>
          </a:p>
          <a:p>
            <a:r>
              <a:rPr lang="en-US" sz="2400" dirty="0"/>
              <a:t>-hemodynamic monitoring</a:t>
            </a:r>
            <a:r>
              <a:rPr lang="th-TH" sz="2400" dirty="0"/>
              <a:t> ใส่ </a:t>
            </a:r>
            <a:r>
              <a:rPr lang="en-US" sz="2400" dirty="0"/>
              <a:t>Foley catheter </a:t>
            </a:r>
            <a:r>
              <a:rPr lang="th-TH" sz="2400" dirty="0"/>
              <a:t>เพื่อ </a:t>
            </a:r>
            <a:r>
              <a:rPr lang="en-US" sz="2400" dirty="0"/>
              <a:t>monitor fluid out put</a:t>
            </a:r>
            <a:br>
              <a:rPr lang="en-US" sz="2400" dirty="0"/>
            </a:br>
            <a:br>
              <a:rPr lang="en-US" sz="2400" dirty="0"/>
            </a:br>
            <a:endParaRPr lang="th-T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9828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0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ABDOMEN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	เป็นการปวดท้องเฉียบพลันต่อเนื่อง และรุนแรงขึ้นเรื่อยๆ ต้องได้รับการวินิจฉัยและรักษาอย่างทันที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99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013176"/>
            <a:ext cx="5791200" cy="1371600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1507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to acute abdomen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-</a:t>
            </a:r>
            <a:r>
              <a:rPr lang="th-TH" sz="4000" dirty="0"/>
              <a:t> ซักประวัติ ตามหลัก 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b="1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DCRAFT</a:t>
            </a:r>
          </a:p>
          <a:p>
            <a:r>
              <a:rPr lang="en-US" sz="4000" dirty="0"/>
              <a:t>- </a:t>
            </a:r>
            <a:r>
              <a:rPr lang="th-TH" sz="4000" dirty="0"/>
              <a:t>ตรวจร่างกาย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100514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79712" y="1412776"/>
            <a:ext cx="5256584" cy="4525963"/>
          </a:xfrm>
        </p:spPr>
        <p:txBody>
          <a:bodyPr>
            <a:norm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GI system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th-TH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Hepatobiliary-pancreatic system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th-TH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Urinary system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th-TH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Gynecologic system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48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ระบบของร่างกายที่เกี่ยวข้อง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68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aems.com/images/quadr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96744" cy="48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6814" y="678215"/>
            <a:ext cx="535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แบ่งอาการปวดท้องตามตำแหน่งทางกายวิภาคได้ดังนี้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87846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001852"/>
              </p:ext>
            </p:extLst>
          </p:nvPr>
        </p:nvGraphicFramePr>
        <p:xfrm>
          <a:off x="264319" y="168276"/>
          <a:ext cx="8683232" cy="651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RUQ</a:t>
                      </a: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RLQ</a:t>
                      </a: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LUQ</a:t>
                      </a: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ngsana New" panose="02020603050405020304" pitchFamily="18" charset="-34"/>
                        </a:rPr>
                        <a:t>LLQ</a:t>
                      </a:r>
                    </a:p>
                  </a:txBody>
                  <a:tcPr marL="68579" marR="68579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Hepatitis,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Periphepatitis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Cholecystitis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Cholangitis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Choledocholithiasis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Budd-</a:t>
                      </a: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Chiari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Pnuemonia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Pulmonary embolism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Pleurodynia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Pleuritis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Empyema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Subphrenic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abscess</a:t>
                      </a:r>
                      <a:endParaRPr lang="en-US" sz="2200" b="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Appendicitis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Abscess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Ovarian torsion, Cyst rupture and 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latin typeface="+mn-lt"/>
                          <a:cs typeface="Angsana New" panose="02020603050405020304" pitchFamily="18" charset="-34"/>
                        </a:rPr>
                        <a:t>Salpingitis</a:t>
                      </a:r>
                      <a:endParaRPr lang="en-US" sz="2200" b="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Endometriosis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Ectopic pregnancy</a:t>
                      </a:r>
                      <a:endParaRPr lang="en-US" sz="2200" b="0" baseline="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IBD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Inguinal hernia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Typhliti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Neutropenic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enterocolitis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)</a:t>
                      </a:r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Splenic rupture, infarct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or abscess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Gastritis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Peptic Ulcer Disease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Pancreatitis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baseline="0" dirty="0" err="1">
                          <a:latin typeface="+mn-lt"/>
                          <a:cs typeface="Angsana New" panose="02020603050405020304" pitchFamily="18" charset="-34"/>
                        </a:rPr>
                        <a:t>Subphrenic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abscess, Obstruction</a:t>
                      </a:r>
                      <a:endParaRPr lang="en-US" sz="2200" b="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Diverticulitis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Ischemic colitis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 Obstruction</a:t>
                      </a:r>
                      <a:r>
                        <a:rPr lang="en-US" sz="2200" b="0" baseline="0" dirty="0">
                          <a:latin typeface="+mn-lt"/>
                          <a:cs typeface="Angsana New" panose="02020603050405020304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Ovarian torsion, Cyst rupture and 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latin typeface="+mn-lt"/>
                          <a:cs typeface="Angsana New" panose="02020603050405020304" pitchFamily="18" charset="-34"/>
                        </a:rPr>
                        <a:t>Salpingitis</a:t>
                      </a:r>
                      <a:endParaRPr lang="en-US" sz="2200" b="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Endometriosis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cs typeface="Angsana New" panose="02020603050405020304" pitchFamily="18" charset="-34"/>
                        </a:rPr>
                        <a:t>Ectopic pregnancy</a:t>
                      </a:r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  <a:p>
                      <a:endParaRPr lang="en-US" sz="2200" dirty="0">
                        <a:latin typeface="+mn-lt"/>
                        <a:cs typeface="Angsana New" panose="02020603050405020304" pitchFamily="18" charset="-34"/>
                      </a:endParaRPr>
                    </a:p>
                  </a:txBody>
                  <a:tcPr marL="68579" marR="6857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68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สาระสำคัญ">
  <a:themeElements>
    <a:clrScheme name="สาระสำคัญ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สาระสำคัญ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251</TotalTime>
  <Words>1891</Words>
  <Application>Microsoft Office PowerPoint</Application>
  <PresentationFormat>On-screen Show (4:3)</PresentationFormat>
  <Paragraphs>317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Angsana New</vt:lpstr>
      <vt:lpstr>Arial</vt:lpstr>
      <vt:lpstr>Arial Black</vt:lpstr>
      <vt:lpstr>BrowalliaUPC</vt:lpstr>
      <vt:lpstr>Calibri</vt:lpstr>
      <vt:lpstr>Cordia New</vt:lpstr>
      <vt:lpstr>Helvetica Light</vt:lpstr>
      <vt:lpstr>Tahoma</vt:lpstr>
      <vt:lpstr>สาระสำคัญ</vt:lpstr>
      <vt:lpstr>Approach to abdominal pain</vt:lpstr>
      <vt:lpstr>PowerPoint Presentation</vt:lpstr>
      <vt:lpstr>L o d c r a f t</vt:lpstr>
      <vt:lpstr>PowerPoint Presentation</vt:lpstr>
      <vt:lpstr>ACUTE ABDOMEN</vt:lpstr>
      <vt:lpstr>Approach to acute abdomen</vt:lpstr>
      <vt:lpstr>PowerPoint Presentation</vt:lpstr>
      <vt:lpstr>PowerPoint Presentation</vt:lpstr>
      <vt:lpstr>PowerPoint Presentation</vt:lpstr>
      <vt:lpstr>PowerPoint Presentation</vt:lpstr>
      <vt:lpstr>CHRONIC ABDOMINAL PAIN</vt:lpstr>
      <vt:lpstr>PowerPoint Presentation</vt:lpstr>
      <vt:lpstr>GYNECOLOGIC DISEASE</vt:lpstr>
      <vt:lpstr>NON-GYNECOLOGIC DISEASE</vt:lpstr>
      <vt:lpstr>ENDOMETRIOSIS</vt:lpstr>
      <vt:lpstr>ENDOMETRIOSIS</vt:lpstr>
      <vt:lpstr>CHRONIC PID</vt:lpstr>
      <vt:lpstr>ADHESION</vt:lpstr>
      <vt:lpstr>OVARIAN REMNANT SYNDROME</vt:lpstr>
      <vt:lpstr>PELVIC CONGESTION SYNDROME</vt:lpstr>
      <vt:lpstr>Widespread Abdominal pain </vt:lpstr>
      <vt:lpstr>PowerPoint Presentation</vt:lpstr>
      <vt:lpstr>L o d c r a f t</vt:lpstr>
      <vt:lpstr>Onset of symptom</vt:lpstr>
      <vt:lpstr>L o d c r a f t</vt:lpstr>
      <vt:lpstr>Pain</vt:lpstr>
      <vt:lpstr>PowerPoint Presentation</vt:lpstr>
      <vt:lpstr>Characteristic of pain</vt:lpstr>
      <vt:lpstr>Characteristic of pain</vt:lpstr>
      <vt:lpstr>Characteristic of pain</vt:lpstr>
      <vt:lpstr>L o d c r a f t</vt:lpstr>
      <vt:lpstr>Associated symtomS</vt:lpstr>
      <vt:lpstr>Abdominal discomfort</vt:lpstr>
      <vt:lpstr>History</vt:lpstr>
      <vt:lpstr>Physical examination</vt:lpstr>
      <vt:lpstr>PowerPoint Presentation</vt:lpstr>
      <vt:lpstr>Differential diagnosis</vt:lpstr>
      <vt:lpstr>Acute abdomen ที่พบบ่อย</vt:lpstr>
      <vt:lpstr>PowerPoint Presentation</vt:lpstr>
      <vt:lpstr>DIAGNOSTIC INVESTIGATION</vt:lpstr>
      <vt:lpstr>Plain x-rays of abdomen</vt:lpstr>
      <vt:lpstr>Radiographic study</vt:lpstr>
      <vt:lpstr>MRI</vt:lpstr>
      <vt:lpstr>Barium x-rays</vt:lpstr>
      <vt:lpstr>CT small intestine </vt:lpstr>
      <vt:lpstr>Capsule enteroscopy</vt:lpstr>
      <vt:lpstr>Endoscopic procedure</vt:lpstr>
      <vt:lpstr>Balloon endoscopy</vt:lpstr>
      <vt:lpstr>MANAGEMENT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SONY</dc:creator>
  <cp:lastModifiedBy>Pawin PPP</cp:lastModifiedBy>
  <cp:revision>22</cp:revision>
  <dcterms:created xsi:type="dcterms:W3CDTF">2015-06-25T03:24:40Z</dcterms:created>
  <dcterms:modified xsi:type="dcterms:W3CDTF">2016-10-18T08:35:11Z</dcterms:modified>
</cp:coreProperties>
</file>