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61" r:id="rId3"/>
    <p:sldId id="262" r:id="rId4"/>
    <p:sldId id="263" r:id="rId5"/>
    <p:sldId id="257" r:id="rId6"/>
    <p:sldId id="260" r:id="rId7"/>
    <p:sldId id="264" r:id="rId8"/>
    <p:sldId id="258" r:id="rId9"/>
    <p:sldId id="266" r:id="rId10"/>
    <p:sldId id="265" r:id="rId11"/>
    <p:sldId id="267" r:id="rId12"/>
    <p:sldId id="268" r:id="rId13"/>
    <p:sldId id="259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4" name="Freeform 58"/>
          <p:cNvSpPr>
            <a:spLocks/>
          </p:cNvSpPr>
          <p:nvPr/>
        </p:nvSpPr>
        <p:spPr bwMode="auto">
          <a:xfrm>
            <a:off x="-33338" y="-33338"/>
            <a:ext cx="9577388" cy="6818313"/>
          </a:xfrm>
          <a:custGeom>
            <a:avLst/>
            <a:gdLst>
              <a:gd name="T0" fmla="*/ 5 w 6033"/>
              <a:gd name="T1" fmla="*/ 0 h 4295"/>
              <a:gd name="T2" fmla="*/ 5802 w 6033"/>
              <a:gd name="T3" fmla="*/ 14 h 4295"/>
              <a:gd name="T4" fmla="*/ 5802 w 6033"/>
              <a:gd name="T5" fmla="*/ 3905 h 4295"/>
              <a:gd name="T6" fmla="*/ 5066 w 6033"/>
              <a:gd name="T7" fmla="*/ 2352 h 4295"/>
              <a:gd name="T8" fmla="*/ 0 w 6033"/>
              <a:gd name="T9" fmla="*/ 3106 h 4295"/>
              <a:gd name="T10" fmla="*/ 5 w 6033"/>
              <a:gd name="T11" fmla="*/ 0 h 4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033" h="4295">
                <a:moveTo>
                  <a:pt x="5" y="0"/>
                </a:moveTo>
                <a:lnTo>
                  <a:pt x="5802" y="14"/>
                </a:lnTo>
                <a:lnTo>
                  <a:pt x="5802" y="3905"/>
                </a:lnTo>
                <a:cubicBezTo>
                  <a:pt x="5679" y="4295"/>
                  <a:pt x="6033" y="2484"/>
                  <a:pt x="5066" y="2352"/>
                </a:cubicBezTo>
                <a:cubicBezTo>
                  <a:pt x="4099" y="2221"/>
                  <a:pt x="843" y="3497"/>
                  <a:pt x="0" y="3106"/>
                </a:cubicBezTo>
                <a:lnTo>
                  <a:pt x="5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outerShdw dist="88900" dir="54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92163" y="1881188"/>
            <a:ext cx="5580062" cy="16557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500563" y="4689475"/>
            <a:ext cx="4319587" cy="135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605588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171904C9-EBF7-440C-8AD2-C4274254185C}" type="datetimeFigureOut">
              <a:rPr lang="en-US" smtClean="0"/>
              <a:pPr/>
              <a:t>14-Oct-16</a:t>
            </a:fld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05588"/>
            <a:ext cx="2895600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77050" y="6605588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34662440-85EA-493D-A20B-BE44E935E77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4189" name="Group 93"/>
          <p:cNvGrpSpPr>
            <a:grpSpLocks/>
          </p:cNvGrpSpPr>
          <p:nvPr/>
        </p:nvGrpSpPr>
        <p:grpSpPr bwMode="auto">
          <a:xfrm>
            <a:off x="6076950" y="152400"/>
            <a:ext cx="2846388" cy="3313113"/>
            <a:chOff x="3107" y="1003"/>
            <a:chExt cx="2495" cy="2903"/>
          </a:xfrm>
        </p:grpSpPr>
        <p:grpSp>
          <p:nvGrpSpPr>
            <p:cNvPr id="4180" name="Group 84"/>
            <p:cNvGrpSpPr>
              <a:grpSpLocks/>
            </p:cNvGrpSpPr>
            <p:nvPr userDrawn="1"/>
          </p:nvGrpSpPr>
          <p:grpSpPr bwMode="auto">
            <a:xfrm>
              <a:off x="3107" y="2001"/>
              <a:ext cx="1905" cy="1905"/>
              <a:chOff x="1655" y="3067"/>
              <a:chExt cx="975" cy="975"/>
            </a:xfrm>
          </p:grpSpPr>
          <p:sp>
            <p:nvSpPr>
              <p:cNvPr id="4181" name="AutoShape 85"/>
              <p:cNvSpPr>
                <a:spLocks noChangeArrowheads="1"/>
              </p:cNvSpPr>
              <p:nvPr userDrawn="1"/>
            </p:nvSpPr>
            <p:spPr bwMode="auto">
              <a:xfrm>
                <a:off x="1655" y="3067"/>
                <a:ext cx="975" cy="975"/>
              </a:xfrm>
              <a:custGeom>
                <a:avLst/>
                <a:gdLst>
                  <a:gd name="G0" fmla="+- 2918 0 0"/>
                  <a:gd name="G1" fmla="+- 21600 0 2918"/>
                  <a:gd name="G2" fmla="+- 21600 0 291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Plastic">
                <a:bevelT w="13500" h="13500" prst="angle"/>
                <a:bevelB w="13500" h="13500" prst="angle"/>
                <a:extrusionClr>
                  <a:schemeClr val="accent1"/>
                </a:extrusionClr>
                <a:contourClr>
                  <a:schemeClr val="accent1"/>
                </a:contourClr>
              </a:sp3d>
              <a:extLst>
                <a:ext uri="{91240B29-F687-4F45-9708-019B960494DF}">
                  <a14:hiddenLine xmlns:a14="http://schemas.microsoft.com/office/drawing/2010/main" w="9525">
                    <a:noFill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82" name="AutoShape 86"/>
              <p:cNvSpPr>
                <a:spLocks noChangeArrowheads="1"/>
              </p:cNvSpPr>
              <p:nvPr userDrawn="1"/>
            </p:nvSpPr>
            <p:spPr bwMode="auto">
              <a:xfrm>
                <a:off x="1868" y="3280"/>
                <a:ext cx="549" cy="549"/>
              </a:xfrm>
              <a:custGeom>
                <a:avLst/>
                <a:gdLst>
                  <a:gd name="G0" fmla="+- 2918 0 0"/>
                  <a:gd name="G1" fmla="+- 21600 0 2918"/>
                  <a:gd name="G2" fmla="+- 21600 0 291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Plastic">
                <a:bevelT w="13500" h="13500" prst="angle"/>
                <a:bevelB w="13500" h="13500" prst="angle"/>
                <a:extrusionClr>
                  <a:schemeClr val="accent1"/>
                </a:extrusionClr>
                <a:contourClr>
                  <a:schemeClr val="accent1"/>
                </a:contourClr>
              </a:sp3d>
              <a:extLst>
                <a:ext uri="{91240B29-F687-4F45-9708-019B960494DF}">
                  <a14:hiddenLine xmlns:a14="http://schemas.microsoft.com/office/drawing/2010/main" w="9525">
                    <a:noFill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  <p:grpSp>
          <p:nvGrpSpPr>
            <p:cNvPr id="4183" name="Group 87"/>
            <p:cNvGrpSpPr>
              <a:grpSpLocks/>
            </p:cNvGrpSpPr>
            <p:nvPr userDrawn="1"/>
          </p:nvGrpSpPr>
          <p:grpSpPr bwMode="auto">
            <a:xfrm>
              <a:off x="4921" y="2228"/>
              <a:ext cx="567" cy="567"/>
              <a:chOff x="1655" y="3067"/>
              <a:chExt cx="975" cy="975"/>
            </a:xfrm>
          </p:grpSpPr>
          <p:sp>
            <p:nvSpPr>
              <p:cNvPr id="4184" name="AutoShape 88"/>
              <p:cNvSpPr>
                <a:spLocks noChangeArrowheads="1"/>
              </p:cNvSpPr>
              <p:nvPr userDrawn="1"/>
            </p:nvSpPr>
            <p:spPr bwMode="auto">
              <a:xfrm>
                <a:off x="1655" y="3067"/>
                <a:ext cx="975" cy="975"/>
              </a:xfrm>
              <a:custGeom>
                <a:avLst/>
                <a:gdLst>
                  <a:gd name="G0" fmla="+- 2918 0 0"/>
                  <a:gd name="G1" fmla="+- 21600 0 2918"/>
                  <a:gd name="G2" fmla="+- 21600 0 291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Plastic">
                <a:bevelT w="13500" h="13500" prst="angle"/>
                <a:bevelB w="13500" h="13500" prst="angle"/>
                <a:extrusionClr>
                  <a:schemeClr val="accent1"/>
                </a:extrusionClr>
                <a:contourClr>
                  <a:schemeClr val="accent1"/>
                </a:contourClr>
              </a:sp3d>
              <a:extLst>
                <a:ext uri="{91240B29-F687-4F45-9708-019B960494DF}">
                  <a14:hiddenLine xmlns:a14="http://schemas.microsoft.com/office/drawing/2010/main" w="9525">
                    <a:noFill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85" name="AutoShape 89"/>
              <p:cNvSpPr>
                <a:spLocks noChangeArrowheads="1"/>
              </p:cNvSpPr>
              <p:nvPr userDrawn="1"/>
            </p:nvSpPr>
            <p:spPr bwMode="auto">
              <a:xfrm>
                <a:off x="1868" y="3280"/>
                <a:ext cx="549" cy="549"/>
              </a:xfrm>
              <a:custGeom>
                <a:avLst/>
                <a:gdLst>
                  <a:gd name="G0" fmla="+- 2918 0 0"/>
                  <a:gd name="G1" fmla="+- 21600 0 2918"/>
                  <a:gd name="G2" fmla="+- 21600 0 291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Plastic">
                <a:bevelT w="13500" h="13500" prst="angle"/>
                <a:bevelB w="13500" h="13500" prst="angle"/>
                <a:extrusionClr>
                  <a:schemeClr val="accent1"/>
                </a:extrusionClr>
                <a:contourClr>
                  <a:schemeClr val="accent1"/>
                </a:contourClr>
              </a:sp3d>
              <a:extLst>
                <a:ext uri="{91240B29-F687-4F45-9708-019B960494DF}">
                  <a14:hiddenLine xmlns:a14="http://schemas.microsoft.com/office/drawing/2010/main" w="9525">
                    <a:noFill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  <p:grpSp>
          <p:nvGrpSpPr>
            <p:cNvPr id="4186" name="Group 90"/>
            <p:cNvGrpSpPr>
              <a:grpSpLocks/>
            </p:cNvGrpSpPr>
            <p:nvPr userDrawn="1"/>
          </p:nvGrpSpPr>
          <p:grpSpPr bwMode="auto">
            <a:xfrm>
              <a:off x="4309" y="1003"/>
              <a:ext cx="1293" cy="1293"/>
              <a:chOff x="1655" y="3067"/>
              <a:chExt cx="975" cy="975"/>
            </a:xfrm>
          </p:grpSpPr>
          <p:sp>
            <p:nvSpPr>
              <p:cNvPr id="4187" name="AutoShape 91"/>
              <p:cNvSpPr>
                <a:spLocks noChangeArrowheads="1"/>
              </p:cNvSpPr>
              <p:nvPr userDrawn="1"/>
            </p:nvSpPr>
            <p:spPr bwMode="auto">
              <a:xfrm>
                <a:off x="1655" y="3067"/>
                <a:ext cx="975" cy="975"/>
              </a:xfrm>
              <a:custGeom>
                <a:avLst/>
                <a:gdLst>
                  <a:gd name="G0" fmla="+- 2918 0 0"/>
                  <a:gd name="G1" fmla="+- 21600 0 2918"/>
                  <a:gd name="G2" fmla="+- 21600 0 291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Plastic">
                <a:bevelT w="13500" h="13500" prst="angle"/>
                <a:bevelB w="13500" h="13500" prst="angle"/>
                <a:extrusionClr>
                  <a:schemeClr val="accent1"/>
                </a:extrusionClr>
                <a:contourClr>
                  <a:schemeClr val="accent1"/>
                </a:contourClr>
              </a:sp3d>
              <a:extLst>
                <a:ext uri="{91240B29-F687-4F45-9708-019B960494DF}">
                  <a14:hiddenLine xmlns:a14="http://schemas.microsoft.com/office/drawing/2010/main" w="9525">
                    <a:noFill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88" name="AutoShape 92"/>
              <p:cNvSpPr>
                <a:spLocks noChangeArrowheads="1"/>
              </p:cNvSpPr>
              <p:nvPr userDrawn="1"/>
            </p:nvSpPr>
            <p:spPr bwMode="auto">
              <a:xfrm>
                <a:off x="1868" y="3280"/>
                <a:ext cx="549" cy="549"/>
              </a:xfrm>
              <a:custGeom>
                <a:avLst/>
                <a:gdLst>
                  <a:gd name="G0" fmla="+- 2918 0 0"/>
                  <a:gd name="G1" fmla="+- 21600 0 2918"/>
                  <a:gd name="G2" fmla="+- 21600 0 291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Plastic">
                <a:bevelT w="13500" h="13500" prst="angle"/>
                <a:bevelB w="13500" h="13500" prst="angle"/>
                <a:extrusionClr>
                  <a:schemeClr val="accent1"/>
                </a:extrusionClr>
                <a:contourClr>
                  <a:schemeClr val="accent1"/>
                </a:contourClr>
              </a:sp3d>
              <a:extLst>
                <a:ext uri="{91240B29-F687-4F45-9708-019B960494DF}">
                  <a14:hiddenLine xmlns:a14="http://schemas.microsoft.com/office/drawing/2010/main" w="9525">
                    <a:noFill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66249266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1904C9-EBF7-440C-8AD2-C4274254185C}" type="datetimeFigureOut">
              <a:rPr lang="en-US" smtClean="0"/>
              <a:pPr/>
              <a:t>14-Oct-16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662440-85EA-493D-A20B-BE44E935E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74998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188913"/>
            <a:ext cx="2071688" cy="5437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67425" cy="54371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1904C9-EBF7-440C-8AD2-C4274254185C}" type="datetimeFigureOut">
              <a:rPr lang="en-US" smtClean="0"/>
              <a:pPr/>
              <a:t>14-Oct-16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662440-85EA-493D-A20B-BE44E935E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72832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110538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16113"/>
            <a:ext cx="8291513" cy="3709987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77813" y="6497638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171904C9-EBF7-440C-8AD2-C4274254185C}" type="datetimeFigureOut">
              <a:rPr lang="en-US" smtClean="0"/>
              <a:pPr/>
              <a:t>14-Oct-16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794500" y="6497638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34662440-85EA-493D-A20B-BE44E935E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3713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110538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916113"/>
            <a:ext cx="8291513" cy="3709987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77813" y="6497638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171904C9-EBF7-440C-8AD2-C4274254185C}" type="datetimeFigureOut">
              <a:rPr lang="en-US" smtClean="0"/>
              <a:pPr/>
              <a:t>14-Oct-16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794500" y="6497638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34662440-85EA-493D-A20B-BE44E935E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90462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110538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16113"/>
            <a:ext cx="4068763" cy="37099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916113"/>
            <a:ext cx="4070350" cy="37099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77813" y="6497638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171904C9-EBF7-440C-8AD2-C4274254185C}" type="datetimeFigureOut">
              <a:rPr lang="en-US" smtClean="0"/>
              <a:pPr/>
              <a:t>14-Oct-16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94500" y="6497638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34662440-85EA-493D-A20B-BE44E935E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50704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1904C9-EBF7-440C-8AD2-C4274254185C}" type="datetimeFigureOut">
              <a:rPr lang="en-US" smtClean="0"/>
              <a:pPr/>
              <a:t>14-Oct-16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662440-85EA-493D-A20B-BE44E935E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5707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1904C9-EBF7-440C-8AD2-C4274254185C}" type="datetimeFigureOut">
              <a:rPr lang="en-US" smtClean="0"/>
              <a:pPr/>
              <a:t>14-Oct-16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662440-85EA-493D-A20B-BE44E935E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84812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68763" cy="37099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916113"/>
            <a:ext cx="4070350" cy="37099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1904C9-EBF7-440C-8AD2-C4274254185C}" type="datetimeFigureOut">
              <a:rPr lang="en-US" smtClean="0"/>
              <a:pPr/>
              <a:t>14-Oct-16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662440-85EA-493D-A20B-BE44E935E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3023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1904C9-EBF7-440C-8AD2-C4274254185C}" type="datetimeFigureOut">
              <a:rPr lang="en-US" smtClean="0"/>
              <a:pPr/>
              <a:t>14-Oct-16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662440-85EA-493D-A20B-BE44E935E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4318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1904C9-EBF7-440C-8AD2-C4274254185C}" type="datetimeFigureOut">
              <a:rPr lang="en-US" smtClean="0"/>
              <a:pPr/>
              <a:t>14-Oct-16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662440-85EA-493D-A20B-BE44E935E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9241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1904C9-EBF7-440C-8AD2-C4274254185C}" type="datetimeFigureOut">
              <a:rPr lang="en-US" smtClean="0"/>
              <a:pPr/>
              <a:t>14-Oct-16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662440-85EA-493D-A20B-BE44E935E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59981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1904C9-EBF7-440C-8AD2-C4274254185C}" type="datetimeFigureOut">
              <a:rPr lang="en-US" smtClean="0"/>
              <a:pPr/>
              <a:t>14-Oct-16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662440-85EA-493D-A20B-BE44E935E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03047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1904C9-EBF7-440C-8AD2-C4274254185C}" type="datetimeFigureOut">
              <a:rPr lang="en-US" smtClean="0"/>
              <a:pPr/>
              <a:t>14-Oct-16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662440-85EA-493D-A20B-BE44E935E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98687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Freeform 112"/>
          <p:cNvSpPr>
            <a:spLocks/>
          </p:cNvSpPr>
          <p:nvPr/>
        </p:nvSpPr>
        <p:spPr bwMode="auto">
          <a:xfrm>
            <a:off x="-17463" y="6223000"/>
            <a:ext cx="9172576" cy="661988"/>
          </a:xfrm>
          <a:custGeom>
            <a:avLst/>
            <a:gdLst>
              <a:gd name="T0" fmla="*/ 5771 w 5778"/>
              <a:gd name="T1" fmla="*/ 403 h 417"/>
              <a:gd name="T2" fmla="*/ 4 w 5778"/>
              <a:gd name="T3" fmla="*/ 417 h 417"/>
              <a:gd name="T4" fmla="*/ 0 w 5778"/>
              <a:gd name="T5" fmla="*/ 24 h 417"/>
              <a:gd name="T6" fmla="*/ 2218 w 5778"/>
              <a:gd name="T7" fmla="*/ 272 h 417"/>
              <a:gd name="T8" fmla="*/ 5778 w 5778"/>
              <a:gd name="T9" fmla="*/ 91 h 417"/>
              <a:gd name="T10" fmla="*/ 5771 w 5778"/>
              <a:gd name="T11" fmla="*/ 403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78" h="417">
                <a:moveTo>
                  <a:pt x="5771" y="403"/>
                </a:moveTo>
                <a:lnTo>
                  <a:pt x="4" y="417"/>
                </a:lnTo>
                <a:lnTo>
                  <a:pt x="0" y="24"/>
                </a:lnTo>
                <a:cubicBezTo>
                  <a:pt x="369" y="0"/>
                  <a:pt x="1255" y="261"/>
                  <a:pt x="2218" y="272"/>
                </a:cubicBezTo>
                <a:cubicBezTo>
                  <a:pt x="3181" y="283"/>
                  <a:pt x="5186" y="69"/>
                  <a:pt x="5778" y="91"/>
                </a:cubicBezTo>
                <a:lnTo>
                  <a:pt x="5771" y="40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8900" dir="54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5" name="Freeform 111"/>
          <p:cNvSpPr>
            <a:spLocks/>
          </p:cNvSpPr>
          <p:nvPr/>
        </p:nvSpPr>
        <p:spPr bwMode="auto">
          <a:xfrm>
            <a:off x="-33338" y="-44450"/>
            <a:ext cx="9580563" cy="2173288"/>
          </a:xfrm>
          <a:custGeom>
            <a:avLst/>
            <a:gdLst>
              <a:gd name="T0" fmla="*/ 5 w 6035"/>
              <a:gd name="T1" fmla="*/ 7 h 1369"/>
              <a:gd name="T2" fmla="*/ 5816 w 6035"/>
              <a:gd name="T3" fmla="*/ 0 h 1369"/>
              <a:gd name="T4" fmla="*/ 5816 w 6035"/>
              <a:gd name="T5" fmla="*/ 1249 h 1369"/>
              <a:gd name="T6" fmla="*/ 5066 w 6035"/>
              <a:gd name="T7" fmla="*/ 722 h 1369"/>
              <a:gd name="T8" fmla="*/ 0 w 6035"/>
              <a:gd name="T9" fmla="*/ 951 h 1369"/>
              <a:gd name="T10" fmla="*/ 5 w 6035"/>
              <a:gd name="T11" fmla="*/ 7 h 1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035" h="1369">
                <a:moveTo>
                  <a:pt x="5" y="7"/>
                </a:moveTo>
                <a:lnTo>
                  <a:pt x="5816" y="0"/>
                </a:lnTo>
                <a:lnTo>
                  <a:pt x="5816" y="1249"/>
                </a:lnTo>
                <a:cubicBezTo>
                  <a:pt x="5691" y="1369"/>
                  <a:pt x="6035" y="772"/>
                  <a:pt x="5066" y="722"/>
                </a:cubicBezTo>
                <a:cubicBezTo>
                  <a:pt x="4097" y="672"/>
                  <a:pt x="843" y="1070"/>
                  <a:pt x="0" y="951"/>
                </a:cubicBezTo>
                <a:lnTo>
                  <a:pt x="5" y="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outerShdw dist="88900" dir="54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110538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7813" y="6497638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71904C9-EBF7-440C-8AD2-C4274254185C}" type="datetimeFigureOut">
              <a:rPr lang="en-US" smtClean="0"/>
              <a:pPr/>
              <a:t>14-Oct-16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94500" y="6497638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662440-85EA-493D-A20B-BE44E935E77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46" name="Group 122"/>
          <p:cNvGrpSpPr>
            <a:grpSpLocks/>
          </p:cNvGrpSpPr>
          <p:nvPr/>
        </p:nvGrpSpPr>
        <p:grpSpPr bwMode="auto">
          <a:xfrm>
            <a:off x="7696200" y="5192713"/>
            <a:ext cx="1236663" cy="1439862"/>
            <a:chOff x="3107" y="1003"/>
            <a:chExt cx="2495" cy="2903"/>
          </a:xfrm>
        </p:grpSpPr>
        <p:grpSp>
          <p:nvGrpSpPr>
            <p:cNvPr id="1137" name="Group 113"/>
            <p:cNvGrpSpPr>
              <a:grpSpLocks/>
            </p:cNvGrpSpPr>
            <p:nvPr userDrawn="1"/>
          </p:nvGrpSpPr>
          <p:grpSpPr bwMode="auto">
            <a:xfrm>
              <a:off x="3107" y="2001"/>
              <a:ext cx="1905" cy="1905"/>
              <a:chOff x="1655" y="3067"/>
              <a:chExt cx="975" cy="975"/>
            </a:xfrm>
          </p:grpSpPr>
          <p:sp>
            <p:nvSpPr>
              <p:cNvPr id="1138" name="AutoShape 114"/>
              <p:cNvSpPr>
                <a:spLocks noChangeArrowheads="1"/>
              </p:cNvSpPr>
              <p:nvPr userDrawn="1"/>
            </p:nvSpPr>
            <p:spPr bwMode="auto">
              <a:xfrm>
                <a:off x="1655" y="3067"/>
                <a:ext cx="975" cy="975"/>
              </a:xfrm>
              <a:custGeom>
                <a:avLst/>
                <a:gdLst>
                  <a:gd name="G0" fmla="+- 2918 0 0"/>
                  <a:gd name="G1" fmla="+- 21600 0 2918"/>
                  <a:gd name="G2" fmla="+- 21600 0 291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Matte">
                <a:bevelT w="13500" h="13500" prst="angle"/>
                <a:bevelB w="13500" h="13500" prst="angle"/>
                <a:extrusionClr>
                  <a:schemeClr val="bg1"/>
                </a:extrusionClr>
                <a:contourClr>
                  <a:schemeClr val="bg1"/>
                </a:contourClr>
              </a:sp3d>
              <a:extLst>
                <a:ext uri="{91240B29-F687-4F45-9708-019B960494DF}">
                  <a14:hiddenLine xmlns:a14="http://schemas.microsoft.com/office/drawing/2010/main" w="9525">
                    <a:noFill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139" name="AutoShape 115"/>
              <p:cNvSpPr>
                <a:spLocks noChangeArrowheads="1"/>
              </p:cNvSpPr>
              <p:nvPr userDrawn="1"/>
            </p:nvSpPr>
            <p:spPr bwMode="auto">
              <a:xfrm>
                <a:off x="1868" y="3280"/>
                <a:ext cx="549" cy="549"/>
              </a:xfrm>
              <a:custGeom>
                <a:avLst/>
                <a:gdLst>
                  <a:gd name="G0" fmla="+- 2918 0 0"/>
                  <a:gd name="G1" fmla="+- 21600 0 2918"/>
                  <a:gd name="G2" fmla="+- 21600 0 291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Matte">
                <a:bevelT w="13500" h="13500" prst="angle"/>
                <a:bevelB w="13500" h="13500" prst="angle"/>
                <a:extrusionClr>
                  <a:schemeClr val="bg1"/>
                </a:extrusionClr>
                <a:contourClr>
                  <a:schemeClr val="bg1"/>
                </a:contourClr>
              </a:sp3d>
              <a:extLst>
                <a:ext uri="{91240B29-F687-4F45-9708-019B960494DF}">
                  <a14:hiddenLine xmlns:a14="http://schemas.microsoft.com/office/drawing/2010/main" w="9525">
                    <a:noFill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  <p:grpSp>
          <p:nvGrpSpPr>
            <p:cNvPr id="1140" name="Group 116"/>
            <p:cNvGrpSpPr>
              <a:grpSpLocks/>
            </p:cNvGrpSpPr>
            <p:nvPr userDrawn="1"/>
          </p:nvGrpSpPr>
          <p:grpSpPr bwMode="auto">
            <a:xfrm>
              <a:off x="4921" y="2228"/>
              <a:ext cx="567" cy="567"/>
              <a:chOff x="1655" y="3067"/>
              <a:chExt cx="975" cy="975"/>
            </a:xfrm>
          </p:grpSpPr>
          <p:sp>
            <p:nvSpPr>
              <p:cNvPr id="1141" name="AutoShape 117"/>
              <p:cNvSpPr>
                <a:spLocks noChangeArrowheads="1"/>
              </p:cNvSpPr>
              <p:nvPr userDrawn="1"/>
            </p:nvSpPr>
            <p:spPr bwMode="auto">
              <a:xfrm>
                <a:off x="1655" y="3067"/>
                <a:ext cx="975" cy="975"/>
              </a:xfrm>
              <a:custGeom>
                <a:avLst/>
                <a:gdLst>
                  <a:gd name="G0" fmla="+- 2918 0 0"/>
                  <a:gd name="G1" fmla="+- 21600 0 2918"/>
                  <a:gd name="G2" fmla="+- 21600 0 291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Matte">
                <a:bevelT w="13500" h="13500" prst="angle"/>
                <a:bevelB w="13500" h="13500" prst="angle"/>
                <a:extrusionClr>
                  <a:schemeClr val="bg1"/>
                </a:extrusionClr>
                <a:contourClr>
                  <a:schemeClr val="bg1"/>
                </a:contourClr>
              </a:sp3d>
              <a:extLst>
                <a:ext uri="{91240B29-F687-4F45-9708-019B960494DF}">
                  <a14:hiddenLine xmlns:a14="http://schemas.microsoft.com/office/drawing/2010/main" w="9525">
                    <a:noFill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142" name="AutoShape 118"/>
              <p:cNvSpPr>
                <a:spLocks noChangeArrowheads="1"/>
              </p:cNvSpPr>
              <p:nvPr userDrawn="1"/>
            </p:nvSpPr>
            <p:spPr bwMode="auto">
              <a:xfrm>
                <a:off x="1868" y="3280"/>
                <a:ext cx="549" cy="549"/>
              </a:xfrm>
              <a:custGeom>
                <a:avLst/>
                <a:gdLst>
                  <a:gd name="G0" fmla="+- 2918 0 0"/>
                  <a:gd name="G1" fmla="+- 21600 0 2918"/>
                  <a:gd name="G2" fmla="+- 21600 0 291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61900" prstMaterial="legacyMatte">
                <a:bevelT w="13500" h="13500" prst="angle"/>
                <a:bevelB w="13500" h="13500" prst="angle"/>
                <a:extrusionClr>
                  <a:schemeClr val="bg1"/>
                </a:extrusionClr>
                <a:contourClr>
                  <a:schemeClr val="bg1"/>
                </a:contourClr>
              </a:sp3d>
              <a:extLst>
                <a:ext uri="{91240B29-F687-4F45-9708-019B960494DF}">
                  <a14:hiddenLine xmlns:a14="http://schemas.microsoft.com/office/drawing/2010/main" w="9525">
                    <a:noFill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  <p:grpSp>
          <p:nvGrpSpPr>
            <p:cNvPr id="1143" name="Group 119"/>
            <p:cNvGrpSpPr>
              <a:grpSpLocks/>
            </p:cNvGrpSpPr>
            <p:nvPr userDrawn="1"/>
          </p:nvGrpSpPr>
          <p:grpSpPr bwMode="auto">
            <a:xfrm>
              <a:off x="4309" y="1003"/>
              <a:ext cx="1293" cy="1293"/>
              <a:chOff x="1655" y="3067"/>
              <a:chExt cx="975" cy="975"/>
            </a:xfrm>
          </p:grpSpPr>
          <p:sp>
            <p:nvSpPr>
              <p:cNvPr id="1144" name="AutoShape 120"/>
              <p:cNvSpPr>
                <a:spLocks noChangeArrowheads="1"/>
              </p:cNvSpPr>
              <p:nvPr userDrawn="1"/>
            </p:nvSpPr>
            <p:spPr bwMode="auto">
              <a:xfrm>
                <a:off x="1655" y="3067"/>
                <a:ext cx="975" cy="975"/>
              </a:xfrm>
              <a:custGeom>
                <a:avLst/>
                <a:gdLst>
                  <a:gd name="G0" fmla="+- 2918 0 0"/>
                  <a:gd name="G1" fmla="+- 21600 0 2918"/>
                  <a:gd name="G2" fmla="+- 21600 0 291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Matte">
                <a:bevelT w="13500" h="13500" prst="angle"/>
                <a:bevelB w="13500" h="13500" prst="angle"/>
                <a:extrusionClr>
                  <a:schemeClr val="bg1"/>
                </a:extrusionClr>
                <a:contourClr>
                  <a:schemeClr val="bg1"/>
                </a:contourClr>
              </a:sp3d>
              <a:extLst>
                <a:ext uri="{91240B29-F687-4F45-9708-019B960494DF}">
                  <a14:hiddenLine xmlns:a14="http://schemas.microsoft.com/office/drawing/2010/main" w="9525">
                    <a:noFill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145" name="AutoShape 121"/>
              <p:cNvSpPr>
                <a:spLocks noChangeArrowheads="1"/>
              </p:cNvSpPr>
              <p:nvPr userDrawn="1"/>
            </p:nvSpPr>
            <p:spPr bwMode="auto">
              <a:xfrm>
                <a:off x="1868" y="3280"/>
                <a:ext cx="549" cy="549"/>
              </a:xfrm>
              <a:custGeom>
                <a:avLst/>
                <a:gdLst>
                  <a:gd name="G0" fmla="+- 2918 0 0"/>
                  <a:gd name="G1" fmla="+- 21600 0 2918"/>
                  <a:gd name="G2" fmla="+- 21600 0 291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Matte">
                <a:bevelT w="13500" h="13500" prst="angle"/>
                <a:bevelB w="13500" h="13500" prst="angle"/>
                <a:extrusionClr>
                  <a:schemeClr val="bg1"/>
                </a:extrusionClr>
                <a:contourClr>
                  <a:schemeClr val="bg1"/>
                </a:contourClr>
              </a:sp3d>
              <a:extLst>
                <a:ext uri="{91240B29-F687-4F45-9708-019B960494DF}">
                  <a14:hiddenLine xmlns:a14="http://schemas.microsoft.com/office/drawing/2010/main" w="9525">
                    <a:noFill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</p:grpSp>
      <p:sp>
        <p:nvSpPr>
          <p:cNvPr id="1027" name="AutoShap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91513" cy="3709987"/>
          </a:xfrm>
          <a:prstGeom prst="roundRect">
            <a:avLst>
              <a:gd name="adj" fmla="val 16667"/>
            </a:avLst>
          </a:prstGeom>
          <a:solidFill>
            <a:schemeClr val="accent1">
              <a:alpha val="3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368192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ransition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5580062" cy="1655762"/>
          </a:xfrm>
        </p:spPr>
        <p:txBody>
          <a:bodyPr/>
          <a:lstStyle/>
          <a:p>
            <a:r>
              <a:rPr lang="en-US" dirty="0"/>
              <a:t>Approach dyspareunia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14800"/>
            <a:ext cx="7854696" cy="866336"/>
          </a:xfrm>
        </p:spPr>
        <p:txBody>
          <a:bodyPr/>
          <a:lstStyle/>
          <a:p>
            <a:r>
              <a:rPr lang="en-US" dirty="0"/>
              <a:t>Pawin Puapornpong</a:t>
            </a:r>
          </a:p>
        </p:txBody>
      </p:sp>
    </p:spTree>
    <p:extLst>
      <p:ext uri="{BB962C8B-B14F-4D97-AF65-F5344CB8AC3E}">
        <p14:creationId xmlns:p14="http://schemas.microsoft.com/office/powerpoint/2010/main" val="1459863716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Endometriosis and pelvic adhesion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Deep pain, cyclic pain with menses complaint of “Something being bumped into”</a:t>
            </a:r>
          </a:p>
          <a:p>
            <a:endParaRPr lang="en-US" dirty="0"/>
          </a:p>
          <a:p>
            <a:r>
              <a:rPr lang="en-US" dirty="0"/>
              <a:t>Etiology: unknown</a:t>
            </a:r>
          </a:p>
          <a:p>
            <a:endParaRPr lang="en-US" dirty="0"/>
          </a:p>
          <a:p>
            <a:r>
              <a:rPr lang="en-US" dirty="0" err="1"/>
              <a:t>PE:Nodules,Fixed</a:t>
            </a:r>
            <a:r>
              <a:rPr lang="en-US" dirty="0"/>
              <a:t> uterus or </a:t>
            </a:r>
            <a:r>
              <a:rPr lang="en-US" dirty="0" err="1"/>
              <a:t>adnexa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Pelvic congestion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Postcoital</a:t>
            </a:r>
            <a:r>
              <a:rPr lang="en-US" dirty="0"/>
              <a:t> ache, deep pelvic pain</a:t>
            </a:r>
          </a:p>
          <a:p>
            <a:endParaRPr lang="en-US" dirty="0"/>
          </a:p>
          <a:p>
            <a:r>
              <a:rPr lang="en-US" dirty="0"/>
              <a:t>Etiology: unknown</a:t>
            </a:r>
          </a:p>
          <a:p>
            <a:endParaRPr lang="en-US" dirty="0"/>
          </a:p>
          <a:p>
            <a:r>
              <a:rPr lang="en-US" dirty="0"/>
              <a:t>PE: Unremarkable</a:t>
            </a: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Aimed at identifying &amp; properly treating the underlying cause</a:t>
            </a:r>
          </a:p>
          <a:p>
            <a:r>
              <a:rPr lang="en-US" dirty="0"/>
              <a:t>Adequate lubrication</a:t>
            </a:r>
          </a:p>
          <a:p>
            <a:r>
              <a:rPr lang="en-US" dirty="0"/>
              <a:t>Topical </a:t>
            </a:r>
            <a:r>
              <a:rPr lang="en-US" dirty="0" err="1"/>
              <a:t>oestrogen</a:t>
            </a:r>
            <a:r>
              <a:rPr lang="en-US" dirty="0"/>
              <a:t> for atrophic vagina</a:t>
            </a:r>
          </a:p>
          <a:p>
            <a:r>
              <a:rPr lang="en-US" dirty="0"/>
              <a:t>Surgery : vaginal </a:t>
            </a:r>
            <a:r>
              <a:rPr lang="en-US" dirty="0" err="1"/>
              <a:t>prolapse</a:t>
            </a:r>
            <a:r>
              <a:rPr lang="en-US" dirty="0"/>
              <a:t> or </a:t>
            </a:r>
            <a:r>
              <a:rPr lang="en-US"/>
              <a:t>pelvic pathology</a:t>
            </a: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r>
              <a:rPr lang="en-US" dirty="0"/>
              <a:t>Differential diagnosis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38200" y="1828800"/>
            <a:ext cx="7772400" cy="4419600"/>
          </a:xfrm>
        </p:spPr>
        <p:txBody>
          <a:bodyPr>
            <a:normAutofit/>
          </a:bodyPr>
          <a:lstStyle/>
          <a:p>
            <a:pPr algn="l"/>
            <a:r>
              <a:rPr lang="en-US" dirty="0" err="1">
                <a:solidFill>
                  <a:schemeClr val="tx1"/>
                </a:solidFill>
              </a:rPr>
              <a:t>Dyspareunia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err="1">
                <a:solidFill>
                  <a:schemeClr val="tx1"/>
                </a:solidFill>
              </a:rPr>
              <a:t>Vulvodynia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err="1">
                <a:solidFill>
                  <a:schemeClr val="tx1"/>
                </a:solidFill>
              </a:rPr>
              <a:t>Vaginismus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Atrophic tissue or impaired lubrication</a:t>
            </a:r>
          </a:p>
          <a:p>
            <a:pPr algn="l"/>
            <a:r>
              <a:rPr lang="en-US" dirty="0" err="1">
                <a:solidFill>
                  <a:schemeClr val="tx1"/>
                </a:solidFill>
              </a:rPr>
              <a:t>Endometriosis&amp;pelvic</a:t>
            </a:r>
            <a:r>
              <a:rPr lang="en-US" dirty="0">
                <a:solidFill>
                  <a:schemeClr val="tx1"/>
                </a:solidFill>
              </a:rPr>
              <a:t> adhesion</a:t>
            </a:r>
          </a:p>
          <a:p>
            <a:pPr algn="l"/>
            <a:r>
              <a:rPr lang="en-US" dirty="0" err="1">
                <a:solidFill>
                  <a:schemeClr val="tx1"/>
                </a:solidFill>
              </a:rPr>
              <a:t>Adnexal</a:t>
            </a:r>
            <a:r>
              <a:rPr lang="en-US" dirty="0">
                <a:solidFill>
                  <a:schemeClr val="tx1"/>
                </a:solidFill>
              </a:rPr>
              <a:t> pathology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R/V </a:t>
            </a:r>
            <a:r>
              <a:rPr lang="en-US" dirty="0" err="1">
                <a:solidFill>
                  <a:schemeClr val="tx1"/>
                </a:solidFill>
              </a:rPr>
              <a:t>uterus,uterine</a:t>
            </a:r>
            <a:r>
              <a:rPr lang="en-US" dirty="0">
                <a:solidFill>
                  <a:schemeClr val="tx1"/>
                </a:solidFill>
              </a:rPr>
              <a:t> fibroid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Chronic </a:t>
            </a:r>
            <a:r>
              <a:rPr lang="en-US" dirty="0" err="1">
                <a:solidFill>
                  <a:schemeClr val="tx1"/>
                </a:solidFill>
              </a:rPr>
              <a:t>cervicitis:PID,Endometritis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Pelvic congestion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Urethral </a:t>
            </a:r>
            <a:r>
              <a:rPr lang="en-US" dirty="0" err="1">
                <a:solidFill>
                  <a:schemeClr val="tx1"/>
                </a:solidFill>
              </a:rPr>
              <a:t>disorders:cystitis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0200"/>
            <a:ext cx="8110538" cy="792162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97926204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</a:t>
            </a:r>
            <a:r>
              <a:rPr lang="en-US" dirty="0" err="1"/>
              <a:t>dyspareunia</a:t>
            </a:r>
            <a:endParaRPr lang="en-US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Location: Entry </a:t>
            </a:r>
            <a:r>
              <a:rPr lang="en-US" dirty="0" err="1"/>
              <a:t>vs</a:t>
            </a:r>
            <a:r>
              <a:rPr lang="en-US" dirty="0"/>
              <a:t> Deep</a:t>
            </a:r>
          </a:p>
          <a:p>
            <a:r>
              <a:rPr lang="en-US" dirty="0"/>
              <a:t>Onset: During or after intercourse</a:t>
            </a:r>
          </a:p>
          <a:p>
            <a:r>
              <a:rPr lang="en-US" dirty="0" err="1"/>
              <a:t>Pruritic</a:t>
            </a:r>
            <a:r>
              <a:rPr lang="en-US" dirty="0"/>
              <a:t> pain: </a:t>
            </a:r>
            <a:r>
              <a:rPr lang="en-US" dirty="0" err="1"/>
              <a:t>vaginitis</a:t>
            </a:r>
            <a:endParaRPr lang="en-US" dirty="0"/>
          </a:p>
          <a:p>
            <a:r>
              <a:rPr lang="en-US" dirty="0"/>
              <a:t>Aching: pelvic congestion</a:t>
            </a:r>
          </a:p>
          <a:p>
            <a:r>
              <a:rPr lang="en-US" dirty="0"/>
              <a:t>Single site or multiple sites which site came first: expectation of pain</a:t>
            </a:r>
          </a:p>
          <a:p>
            <a:r>
              <a:rPr lang="en-US" dirty="0"/>
              <a:t>Situational or generalized: </a:t>
            </a:r>
            <a:r>
              <a:rPr lang="en-US" dirty="0" err="1"/>
              <a:t>psychologic</a:t>
            </a:r>
            <a:endParaRPr lang="en-US" dirty="0"/>
          </a:p>
          <a:p>
            <a:r>
              <a:rPr lang="en-US" dirty="0"/>
              <a:t>Positional: pain minimized with women superior position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</a:t>
            </a:r>
            <a:r>
              <a:rPr lang="en-US" dirty="0" err="1"/>
              <a:t>dyspareunia</a:t>
            </a:r>
            <a:endParaRPr lang="en-US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Other sexual dysfunction: arousal disorders</a:t>
            </a:r>
          </a:p>
          <a:p>
            <a:r>
              <a:rPr lang="en-US" sz="2800" dirty="0"/>
              <a:t>Vaginal symptoms: </a:t>
            </a:r>
            <a:r>
              <a:rPr lang="en-US" sz="2800" dirty="0" err="1"/>
              <a:t>discharge,odor</a:t>
            </a:r>
            <a:r>
              <a:rPr lang="en-US" sz="2800" dirty="0"/>
              <a:t>&gt;&gt;</a:t>
            </a:r>
            <a:r>
              <a:rPr lang="en-US" sz="2800" dirty="0" err="1"/>
              <a:t>vaginitis</a:t>
            </a:r>
            <a:endParaRPr lang="en-US" sz="2800" dirty="0"/>
          </a:p>
          <a:p>
            <a:r>
              <a:rPr lang="en-US" sz="2800" dirty="0"/>
              <a:t>History of STD: PID</a:t>
            </a:r>
          </a:p>
          <a:p>
            <a:r>
              <a:rPr lang="en-US" sz="2800" dirty="0" err="1"/>
              <a:t>Obsteric</a:t>
            </a:r>
            <a:r>
              <a:rPr lang="en-US" sz="2800" dirty="0"/>
              <a:t> history; postpartum </a:t>
            </a:r>
            <a:r>
              <a:rPr lang="en-US" sz="2800" dirty="0" err="1"/>
              <a:t>dyspareunia</a:t>
            </a:r>
            <a:endParaRPr lang="en-US" sz="2800" dirty="0"/>
          </a:p>
          <a:p>
            <a:r>
              <a:rPr lang="en-US" sz="2800" dirty="0"/>
              <a:t>Surgery or radiation: vaginal stricture</a:t>
            </a:r>
          </a:p>
          <a:p>
            <a:r>
              <a:rPr lang="en-US" sz="2800" dirty="0"/>
              <a:t>Contraception method: risk of </a:t>
            </a:r>
            <a:r>
              <a:rPr lang="en-US" sz="2800" dirty="0" err="1"/>
              <a:t>PID,trauma</a:t>
            </a:r>
            <a:r>
              <a:rPr lang="en-US" sz="2800" dirty="0"/>
              <a:t>/irritation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</a:t>
            </a:r>
            <a:r>
              <a:rPr lang="en-US" dirty="0" err="1"/>
              <a:t>dyspareunia</a:t>
            </a:r>
            <a:endParaRPr lang="en-US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Medical causes: </a:t>
            </a:r>
            <a:r>
              <a:rPr lang="en-US" dirty="0" err="1"/>
              <a:t>DM,IBS,skin</a:t>
            </a:r>
            <a:r>
              <a:rPr lang="en-US" dirty="0"/>
              <a:t> disorder</a:t>
            </a:r>
          </a:p>
          <a:p>
            <a:r>
              <a:rPr lang="en-US" dirty="0"/>
              <a:t>Psychological causes: </a:t>
            </a:r>
            <a:r>
              <a:rPr lang="en-US" dirty="0" err="1"/>
              <a:t>Depression,anxiety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Superficial </a:t>
            </a:r>
            <a:r>
              <a:rPr lang="en-US" dirty="0" err="1"/>
              <a:t>dyspareunia</a:t>
            </a:r>
            <a:endParaRPr lang="en-US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Vaginismus</a:t>
            </a:r>
            <a:endParaRPr lang="en-US" dirty="0"/>
          </a:p>
          <a:p>
            <a:r>
              <a:rPr lang="en-US" dirty="0"/>
              <a:t>Vaginal infection</a:t>
            </a:r>
          </a:p>
          <a:p>
            <a:r>
              <a:rPr lang="en-US" dirty="0"/>
              <a:t>Episiotomy scars &amp; narrow vagina</a:t>
            </a:r>
          </a:p>
          <a:p>
            <a:r>
              <a:rPr lang="en-US" dirty="0"/>
              <a:t>Insufficient vaginal lubrication</a:t>
            </a:r>
          </a:p>
          <a:p>
            <a:r>
              <a:rPr lang="en-US" dirty="0"/>
              <a:t>Atrophic vagina due to menopause</a:t>
            </a: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Vaginismus</a:t>
            </a:r>
            <a:endParaRPr lang="en-US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Recurrent or persistent involuntary spasm of the musculature of the outer third of the vagina that interferes with intercourse</a:t>
            </a:r>
          </a:p>
          <a:p>
            <a:r>
              <a:rPr lang="en-US" dirty="0"/>
              <a:t>Etiology: Unknown</a:t>
            </a:r>
          </a:p>
          <a:p>
            <a:r>
              <a:rPr lang="en-US" dirty="0"/>
              <a:t>PE: Palpable spasm of vaginal musculature, difficult inserting speculum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Insufficient vaginal lubrication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Well-delineated entry pain, vaginal pain, vaginal </a:t>
            </a:r>
            <a:r>
              <a:rPr lang="en-US" dirty="0" err="1"/>
              <a:t>dryness,friction,irritation,difficulty</a:t>
            </a:r>
            <a:r>
              <a:rPr lang="en-US" dirty="0"/>
              <a:t> and pain with penetration</a:t>
            </a:r>
          </a:p>
          <a:p>
            <a:r>
              <a:rPr lang="en-US" dirty="0"/>
              <a:t>Etiology: Estrogen </a:t>
            </a:r>
            <a:r>
              <a:rPr lang="en-US" dirty="0" err="1"/>
              <a:t>deficiency,arousal</a:t>
            </a:r>
            <a:r>
              <a:rPr lang="en-US" dirty="0"/>
              <a:t>-phase difficulty</a:t>
            </a:r>
          </a:p>
          <a:p>
            <a:r>
              <a:rPr lang="en-US" dirty="0" err="1"/>
              <a:t>PE:inspection</a:t>
            </a:r>
            <a:r>
              <a:rPr lang="en-US" dirty="0"/>
              <a:t> of pubic </a:t>
            </a:r>
            <a:r>
              <a:rPr lang="en-US" dirty="0" err="1"/>
              <a:t>hair,labia</a:t>
            </a:r>
            <a:r>
              <a:rPr lang="en-US" dirty="0"/>
              <a:t> fullness, vaginal </a:t>
            </a:r>
            <a:r>
              <a:rPr lang="en-US" dirty="0" err="1"/>
              <a:t>mucosa,vaginal</a:t>
            </a:r>
            <a:r>
              <a:rPr lang="en-US" dirty="0"/>
              <a:t> depth</a:t>
            </a: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 </a:t>
            </a:r>
            <a:r>
              <a:rPr lang="en-US" dirty="0" err="1"/>
              <a:t>dyspareunia</a:t>
            </a:r>
            <a:endParaRPr lang="en-US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PID</a:t>
            </a:r>
          </a:p>
          <a:p>
            <a:r>
              <a:rPr lang="en-US" dirty="0"/>
              <a:t>Endometriosis</a:t>
            </a:r>
          </a:p>
          <a:p>
            <a:r>
              <a:rPr lang="en-US" dirty="0"/>
              <a:t>Ectopic pregnancy</a:t>
            </a:r>
          </a:p>
          <a:p>
            <a:r>
              <a:rPr lang="en-US" dirty="0"/>
              <a:t>Pelvic congestion</a:t>
            </a: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Pelvic inflammatory disease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Deep pain</a:t>
            </a:r>
          </a:p>
          <a:p>
            <a:endParaRPr lang="en-US" dirty="0"/>
          </a:p>
          <a:p>
            <a:r>
              <a:rPr lang="en-US" dirty="0"/>
              <a:t>Etiology: Infection</a:t>
            </a:r>
          </a:p>
          <a:p>
            <a:endParaRPr lang="en-US" dirty="0"/>
          </a:p>
          <a:p>
            <a:r>
              <a:rPr lang="en-US" dirty="0"/>
              <a:t>PE: </a:t>
            </a:r>
            <a:r>
              <a:rPr lang="en-US" dirty="0" err="1"/>
              <a:t>discharge,uterine</a:t>
            </a:r>
            <a:r>
              <a:rPr lang="en-US" dirty="0"/>
              <a:t> tenderness or cervical motion tenderness</a:t>
            </a: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circles">
  <a:themeElements>
    <a:clrScheme name="circles 5">
      <a:dk1>
        <a:srgbClr val="B3CCE6"/>
      </a:dk1>
      <a:lt1>
        <a:srgbClr val="FFFFFF"/>
      </a:lt1>
      <a:dk2>
        <a:srgbClr val="6698CC"/>
      </a:dk2>
      <a:lt2>
        <a:srgbClr val="FFFFFF"/>
      </a:lt2>
      <a:accent1>
        <a:srgbClr val="336599"/>
      </a:accent1>
      <a:accent2>
        <a:srgbClr val="2E4C6B"/>
      </a:accent2>
      <a:accent3>
        <a:srgbClr val="B8CAE2"/>
      </a:accent3>
      <a:accent4>
        <a:srgbClr val="DADADA"/>
      </a:accent4>
      <a:accent5>
        <a:srgbClr val="ADB8CA"/>
      </a:accent5>
      <a:accent6>
        <a:srgbClr val="294460"/>
      </a:accent6>
      <a:hlink>
        <a:srgbClr val="0B54A3"/>
      </a:hlink>
      <a:folHlink>
        <a:srgbClr val="0B73E0"/>
      </a:folHlink>
    </a:clrScheme>
    <a:fontScheme name="circ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ircles 1">
        <a:dk1>
          <a:srgbClr val="005A58"/>
        </a:dk1>
        <a:lt1>
          <a:srgbClr val="FFFFFF"/>
        </a:lt1>
        <a:dk2>
          <a:srgbClr val="008080"/>
        </a:dk2>
        <a:lt2>
          <a:srgbClr val="FFFFCD"/>
        </a:lt2>
        <a:accent1>
          <a:srgbClr val="006462"/>
        </a:accent1>
        <a:accent2>
          <a:srgbClr val="008080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cles 2">
        <a:dk1>
          <a:srgbClr val="342F61"/>
        </a:dk1>
        <a:lt1>
          <a:srgbClr val="FFFFFF"/>
        </a:lt1>
        <a:dk2>
          <a:srgbClr val="8794D5"/>
        </a:dk2>
        <a:lt2>
          <a:srgbClr val="FFFFFF"/>
        </a:lt2>
        <a:accent1>
          <a:srgbClr val="504D80"/>
        </a:accent1>
        <a:accent2>
          <a:srgbClr val="9791CA"/>
        </a:accent2>
        <a:accent3>
          <a:srgbClr val="C3C8E7"/>
        </a:accent3>
        <a:accent4>
          <a:srgbClr val="DADADA"/>
        </a:accent4>
        <a:accent5>
          <a:srgbClr val="B3B2C0"/>
        </a:accent5>
        <a:accent6>
          <a:srgbClr val="8883B7"/>
        </a:accent6>
        <a:hlink>
          <a:srgbClr val="322D5A"/>
        </a:hlink>
        <a:folHlink>
          <a:srgbClr val="544C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cles 3">
        <a:dk1>
          <a:srgbClr val="000000"/>
        </a:dk1>
        <a:lt1>
          <a:srgbClr val="FFDBA6"/>
        </a:lt1>
        <a:dk2>
          <a:srgbClr val="FFFFFF"/>
        </a:dk2>
        <a:lt2>
          <a:srgbClr val="FFAC31"/>
        </a:lt2>
        <a:accent1>
          <a:srgbClr val="FF9900"/>
        </a:accent1>
        <a:accent2>
          <a:srgbClr val="FFCC80"/>
        </a:accent2>
        <a:accent3>
          <a:srgbClr val="FFEAD0"/>
        </a:accent3>
        <a:accent4>
          <a:srgbClr val="000000"/>
        </a:accent4>
        <a:accent5>
          <a:srgbClr val="FFCAAA"/>
        </a:accent5>
        <a:accent6>
          <a:srgbClr val="E7B973"/>
        </a:accent6>
        <a:hlink>
          <a:srgbClr val="E68A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cles 4">
        <a:dk1>
          <a:srgbClr val="66CCCC"/>
        </a:dk1>
        <a:lt1>
          <a:srgbClr val="FFFFFF"/>
        </a:lt1>
        <a:dk2>
          <a:srgbClr val="2E6B6B"/>
        </a:dk2>
        <a:lt2>
          <a:srgbClr val="2E6B6B"/>
        </a:lt2>
        <a:accent1>
          <a:srgbClr val="45A3A1"/>
        </a:accent1>
        <a:accent2>
          <a:srgbClr val="9ADEDC"/>
        </a:accent2>
        <a:accent3>
          <a:srgbClr val="ADBABA"/>
        </a:accent3>
        <a:accent4>
          <a:srgbClr val="DADADA"/>
        </a:accent4>
        <a:accent5>
          <a:srgbClr val="B0CECD"/>
        </a:accent5>
        <a:accent6>
          <a:srgbClr val="8BC9C7"/>
        </a:accent6>
        <a:hlink>
          <a:srgbClr val="B3E6E6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cles 5">
        <a:dk1>
          <a:srgbClr val="B3CCE6"/>
        </a:dk1>
        <a:lt1>
          <a:srgbClr val="FFFFFF"/>
        </a:lt1>
        <a:dk2>
          <a:srgbClr val="6698CC"/>
        </a:dk2>
        <a:lt2>
          <a:srgbClr val="FFFFFF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DADADA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cles 6">
        <a:dk1>
          <a:srgbClr val="496B2E"/>
        </a:dk1>
        <a:lt1>
          <a:srgbClr val="CCE3B5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E2EFD7"/>
        </a:accent3>
        <a:accent4>
          <a:srgbClr val="3D5A26"/>
        </a:accent4>
        <a:accent5>
          <a:srgbClr val="C8E2B8"/>
        </a:accent5>
        <a:accent6>
          <a:srgbClr val="E7E7E7"/>
        </a:accent6>
        <a:hlink>
          <a:srgbClr val="48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00062</Template>
  <TotalTime>95</TotalTime>
  <Words>293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circles</vt:lpstr>
      <vt:lpstr>Approach dyspareunia</vt:lpstr>
      <vt:lpstr>Approach dyspareunia</vt:lpstr>
      <vt:lpstr>Approach dyspareunia</vt:lpstr>
      <vt:lpstr>Approach dyspareunia</vt:lpstr>
      <vt:lpstr>Superficial dyspareunia</vt:lpstr>
      <vt:lpstr>Vaginismus</vt:lpstr>
      <vt:lpstr>Insufficient vaginal lubrication</vt:lpstr>
      <vt:lpstr>Deep dyspareunia</vt:lpstr>
      <vt:lpstr>Pelvic inflammatory disease</vt:lpstr>
      <vt:lpstr>Endometriosis and pelvic adhesion</vt:lpstr>
      <vt:lpstr>Pelvic congestion</vt:lpstr>
      <vt:lpstr>Management</vt:lpstr>
      <vt:lpstr>Differential diagnosis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Differential diagnosis</dc:title>
  <dc:creator>user</dc:creator>
  <cp:lastModifiedBy>Pawin PPP</cp:lastModifiedBy>
  <cp:revision>10</cp:revision>
  <dcterms:created xsi:type="dcterms:W3CDTF">2015-06-30T04:12:53Z</dcterms:created>
  <dcterms:modified xsi:type="dcterms:W3CDTF">2016-10-14T04:17:30Z</dcterms:modified>
</cp:coreProperties>
</file>