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0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7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0AED4C2-1FF2-4E64-A24F-E769D8C2F1F8}" type="datetimeFigureOut">
              <a:rPr lang="en-US" smtClean="0"/>
              <a:pPr/>
              <a:t>5/3/2016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621265-8721-4C9A-B51B-A73254AEFF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Autofit/>
          </a:bodyPr>
          <a:lstStyle/>
          <a:p>
            <a:r>
              <a:rPr lang="en-US" sz="6600" dirty="0" smtClean="0"/>
              <a:t>Case </a:t>
            </a:r>
            <a:r>
              <a:rPr lang="en-US" sz="6600" smtClean="0"/>
              <a:t>Study </a:t>
            </a:r>
            <a:r>
              <a:rPr lang="en-US" sz="6600" smtClean="0"/>
              <a:t>30</a:t>
            </a:r>
            <a:endParaRPr lang="en-US" sz="6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r>
              <a:rPr lang="en-US" dirty="0" smtClean="0"/>
              <a:t>Facilitator: </a:t>
            </a:r>
            <a:r>
              <a:rPr lang="en-US" dirty="0" err="1" smtClean="0"/>
              <a:t>Pawin</a:t>
            </a:r>
            <a:r>
              <a:rPr lang="en-US" dirty="0" smtClean="0"/>
              <a:t> </a:t>
            </a:r>
            <a:r>
              <a:rPr lang="en-US" dirty="0" err="1" smtClean="0"/>
              <a:t>Puapornpong</a:t>
            </a:r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151676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BT 38.5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, PR 142/min,</a:t>
            </a:r>
            <a:r>
              <a:rPr lang="en-US" dirty="0"/>
              <a:t> </a:t>
            </a:r>
            <a:r>
              <a:rPr lang="en-US" dirty="0" smtClean="0"/>
              <a:t>BP 70/40 mmHg, RR 54/min</a:t>
            </a:r>
          </a:p>
          <a:p>
            <a:r>
              <a:rPr lang="en-US" dirty="0" smtClean="0"/>
              <a:t>Pale conjunctiva </a:t>
            </a:r>
          </a:p>
          <a:p>
            <a:r>
              <a:rPr lang="en-US" dirty="0" smtClean="0"/>
              <a:t>Lungs: Clear </a:t>
            </a:r>
          </a:p>
          <a:p>
            <a:r>
              <a:rPr lang="en-US" dirty="0" smtClean="0"/>
              <a:t>Heart: Rapid pulse, normal S1, S2 </a:t>
            </a:r>
          </a:p>
          <a:p>
            <a:r>
              <a:rPr lang="en-US" dirty="0" smtClean="0"/>
              <a:t>Abdomen: 1 FB&gt; FH =o=, tender on uterus, no rebound, no guarding </a:t>
            </a:r>
          </a:p>
          <a:p>
            <a:r>
              <a:rPr lang="en-US" dirty="0" smtClean="0"/>
              <a:t>Speculum exam: no active bleeding, marked uterine tenderness&amp; cervical motion tenderness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01372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and Management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Delayed PPH with metritis </a:t>
            </a:r>
          </a:p>
          <a:p>
            <a:r>
              <a:rPr lang="en-US" dirty="0" smtClean="0"/>
              <a:t>Septic shock with impending resp. failure</a:t>
            </a:r>
          </a:p>
          <a:p>
            <a:endParaRPr lang="en-US" dirty="0"/>
          </a:p>
          <a:p>
            <a:r>
              <a:rPr lang="en-US" dirty="0" smtClean="0"/>
              <a:t>Admit semi-ICU</a:t>
            </a:r>
          </a:p>
          <a:p>
            <a:r>
              <a:rPr lang="en-US" dirty="0" smtClean="0"/>
              <a:t>Consult medicine for central line access and evaluation/management</a:t>
            </a:r>
          </a:p>
          <a:p>
            <a:r>
              <a:rPr lang="en-US" dirty="0" err="1" smtClean="0"/>
              <a:t>Levophed</a:t>
            </a:r>
            <a:r>
              <a:rPr lang="en-US" dirty="0" smtClean="0"/>
              <a:t>, O2, fluid treatment </a:t>
            </a:r>
          </a:p>
          <a:p>
            <a:r>
              <a:rPr lang="en-US" dirty="0" err="1" smtClean="0"/>
              <a:t>Meropenem</a:t>
            </a:r>
            <a:r>
              <a:rPr lang="en-US" dirty="0" smtClean="0"/>
              <a:t>, (Cef-3 and Metronidazole) IV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940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CBC</a:t>
            </a:r>
          </a:p>
          <a:p>
            <a:pPr lvl="1"/>
            <a:r>
              <a:rPr lang="en-US" dirty="0" err="1" smtClean="0"/>
              <a:t>Hb</a:t>
            </a:r>
            <a:r>
              <a:rPr lang="en-US" dirty="0" smtClean="0"/>
              <a:t>/</a:t>
            </a:r>
            <a:r>
              <a:rPr lang="en-US" dirty="0" err="1" smtClean="0"/>
              <a:t>Hct</a:t>
            </a:r>
            <a:r>
              <a:rPr lang="en-US" dirty="0" smtClean="0"/>
              <a:t>: 11.4 g/dl; 34.2% </a:t>
            </a:r>
          </a:p>
          <a:p>
            <a:pPr lvl="1"/>
            <a:r>
              <a:rPr lang="en-US" dirty="0" smtClean="0"/>
              <a:t>WBC 19,300 PMN 96.5%</a:t>
            </a:r>
          </a:p>
          <a:p>
            <a:pPr lvl="1"/>
            <a:r>
              <a:rPr lang="en-US" dirty="0" err="1" smtClean="0"/>
              <a:t>Plt</a:t>
            </a:r>
            <a:r>
              <a:rPr lang="en-US" dirty="0" smtClean="0"/>
              <a:t>. 298,000</a:t>
            </a:r>
          </a:p>
          <a:p>
            <a:r>
              <a:rPr lang="en-US" dirty="0" err="1" smtClean="0"/>
              <a:t>E’lyte</a:t>
            </a:r>
            <a:r>
              <a:rPr lang="en-US" dirty="0" smtClean="0"/>
              <a:t> 138.2/3.3/103/13.7 </a:t>
            </a:r>
          </a:p>
          <a:p>
            <a:r>
              <a:rPr lang="en-US" dirty="0" smtClean="0"/>
              <a:t>BUN/Cr 46.7/3.81</a:t>
            </a:r>
          </a:p>
          <a:p>
            <a:r>
              <a:rPr lang="en-US" dirty="0" smtClean="0"/>
              <a:t>UA: WBC 10-20/HF, RBC 1-2 /HPF</a:t>
            </a:r>
          </a:p>
          <a:p>
            <a:r>
              <a:rPr lang="en-US" dirty="0" smtClean="0"/>
              <a:t>Stool exam: WBC 50-100/HPF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7970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418022881"/>
              </p:ext>
            </p:extLst>
          </p:nvPr>
        </p:nvGraphicFramePr>
        <p:xfrm>
          <a:off x="457200" y="1371600"/>
          <a:ext cx="82296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32766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Date/Time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Hx</a:t>
                      </a:r>
                      <a:r>
                        <a:rPr lang="en-US" baseline="0" dirty="0" smtClean="0"/>
                        <a:t> &amp; 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30.9 /</a:t>
                      </a:r>
                      <a:r>
                        <a:rPr lang="en-US" baseline="0" dirty="0" smtClean="0"/>
                        <a:t> 20.50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BP 115/74; PR 108/min; BT 38.5</a:t>
                      </a:r>
                    </a:p>
                    <a:p>
                      <a:r>
                        <a:rPr lang="en-US" baseline="0" dirty="0" smtClean="0"/>
                        <a:t>PR 108/min </a:t>
                      </a:r>
                    </a:p>
                    <a:p>
                      <a:r>
                        <a:rPr lang="en-US" baseline="0" dirty="0" smtClean="0"/>
                        <a:t>Well conscious &amp; co-operate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 Ventilator</a:t>
                      </a:r>
                    </a:p>
                    <a:p>
                      <a:r>
                        <a:rPr lang="en-US" dirty="0" err="1" smtClean="0"/>
                        <a:t>Levophed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err="1" smtClean="0"/>
                        <a:t>Meropenem</a:t>
                      </a:r>
                      <a:r>
                        <a:rPr lang="en-US" baseline="0" dirty="0" smtClean="0"/>
                        <a:t> IV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Wean off Ventilator</a:t>
                      </a:r>
                      <a:r>
                        <a:rPr lang="en-US" baseline="0" dirty="0" smtClean="0"/>
                        <a:t> and ET tube 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Off </a:t>
                      </a:r>
                      <a:r>
                        <a:rPr lang="en-US" baseline="0" dirty="0" err="1" smtClean="0"/>
                        <a:t>Meropenem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Plan Augmentin IV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2.10/ 18.00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20 min after Augmentin IV </a:t>
                      </a:r>
                      <a:r>
                        <a:rPr lang="th-TH" baseline="0" dirty="0" smtClean="0"/>
                        <a:t>แน่นหน้าอก หายใจไม่ออก ปวดศีรษะ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Suspect</a:t>
                      </a:r>
                      <a:r>
                        <a:rPr lang="en-US" baseline="0" dirty="0" smtClean="0"/>
                        <a:t> Anaphylaxis</a:t>
                      </a:r>
                    </a:p>
                    <a:p>
                      <a:r>
                        <a:rPr lang="th-TH" dirty="0" smtClean="0"/>
                        <a:t> </a:t>
                      </a:r>
                      <a:r>
                        <a:rPr lang="en-US" dirty="0" smtClean="0"/>
                        <a:t>Resuscitate</a:t>
                      </a:r>
                      <a:r>
                        <a:rPr lang="en-US" baseline="0" dirty="0" smtClean="0"/>
                        <a:t> and off Augmentin 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Cef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3 and Metronidazole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Stable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ย้าย</a:t>
                      </a:r>
                      <a:r>
                        <a:rPr lang="th-TH" baseline="0" dirty="0" smtClean="0"/>
                        <a:t>ออกจาก </a:t>
                      </a:r>
                      <a:r>
                        <a:rPr lang="en-US" baseline="0" dirty="0" smtClean="0"/>
                        <a:t>Semi ICU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Off IV ATB</a:t>
                      </a:r>
                      <a:r>
                        <a:rPr lang="en-US" baseline="0" dirty="0" smtClean="0"/>
                        <a:t> on 6.10 and Discharged on 7.10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0820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Principle Diagnosis</a:t>
            </a:r>
          </a:p>
          <a:p>
            <a:pPr lvl="1"/>
            <a:r>
              <a:rPr lang="en-US" dirty="0" smtClean="0"/>
              <a:t>Postpartum metritis, Septic shock </a:t>
            </a:r>
          </a:p>
          <a:p>
            <a:r>
              <a:rPr lang="en-US" dirty="0" smtClean="0"/>
              <a:t>Comorbidity</a:t>
            </a:r>
          </a:p>
          <a:p>
            <a:pPr lvl="1"/>
            <a:r>
              <a:rPr lang="en-US" dirty="0" smtClean="0"/>
              <a:t>Delayed postpartum </a:t>
            </a:r>
            <a:r>
              <a:rPr lang="en-US" dirty="0" err="1" smtClean="0"/>
              <a:t>haemorrhage</a:t>
            </a:r>
            <a:endParaRPr lang="en-US" dirty="0" smtClean="0"/>
          </a:p>
          <a:p>
            <a:pPr lvl="1"/>
            <a:r>
              <a:rPr lang="en-US" dirty="0" smtClean="0"/>
              <a:t>Infective </a:t>
            </a:r>
            <a:r>
              <a:rPr lang="en-US" dirty="0" err="1" smtClean="0"/>
              <a:t>diarrhoea</a:t>
            </a:r>
            <a:r>
              <a:rPr lang="en-US" dirty="0" smtClean="0"/>
              <a:t>, Respiratory failure, Anemia, Anaphylactic shock, Hypokalemia, Acute renal failure, Coagulopathy, DIC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643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History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First Admission</a:t>
            </a:r>
            <a:r>
              <a:rPr lang="th-TH" dirty="0" smtClean="0"/>
              <a:t> </a:t>
            </a:r>
            <a:r>
              <a:rPr lang="en-US" dirty="0" smtClean="0"/>
              <a:t>24-28 </a:t>
            </a:r>
            <a:r>
              <a:rPr lang="th-TH" dirty="0" smtClean="0"/>
              <a:t>กย. </a:t>
            </a:r>
            <a:r>
              <a:rPr lang="en-US" dirty="0" smtClean="0"/>
              <a:t>58</a:t>
            </a:r>
          </a:p>
          <a:p>
            <a:pPr marL="0" indent="0">
              <a:buNone/>
            </a:pPr>
            <a:r>
              <a:rPr lang="th-TH" dirty="0" smtClean="0"/>
              <a:t>หญิงไทย อายุ </a:t>
            </a:r>
            <a:r>
              <a:rPr lang="en-US" dirty="0" smtClean="0"/>
              <a:t>34 </a:t>
            </a:r>
            <a:r>
              <a:rPr lang="th-TH" dirty="0" smtClean="0"/>
              <a:t>ปี </a:t>
            </a:r>
            <a:r>
              <a:rPr lang="en-US" dirty="0" smtClean="0"/>
              <a:t>G2P1 GA 39+2 </a:t>
            </a:r>
            <a:r>
              <a:rPr lang="en-US" dirty="0" err="1" smtClean="0"/>
              <a:t>wk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ANC </a:t>
            </a:r>
            <a:r>
              <a:rPr lang="th-TH" dirty="0" smtClean="0"/>
              <a:t>ที่โรงพยาบาล</a:t>
            </a:r>
            <a:r>
              <a:rPr lang="en-US" dirty="0" smtClean="0"/>
              <a:t> 14 </a:t>
            </a:r>
            <a:r>
              <a:rPr lang="th-TH" dirty="0" smtClean="0"/>
              <a:t>ครั้ง</a:t>
            </a:r>
            <a:r>
              <a:rPr lang="en-US" dirty="0" smtClean="0"/>
              <a:t>		</a:t>
            </a:r>
            <a:endParaRPr lang="th-TH" dirty="0" smtClean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en-US" dirty="0" smtClean="0"/>
              <a:t>Risk: anemia </a:t>
            </a:r>
            <a:r>
              <a:rPr lang="en-US" dirty="0" err="1" smtClean="0"/>
              <a:t>Hct</a:t>
            </a:r>
            <a:r>
              <a:rPr lang="en-US" dirty="0" smtClean="0"/>
              <a:t> 32.7%</a:t>
            </a:r>
          </a:p>
          <a:p>
            <a:pPr marL="0" indent="0">
              <a:buNone/>
            </a:pPr>
            <a:r>
              <a:rPr lang="en-US" dirty="0" smtClean="0"/>
              <a:t>CC: </a:t>
            </a:r>
            <a:r>
              <a:rPr lang="th-TH" dirty="0" smtClean="0"/>
              <a:t>มูกเลือดทางช่องคลอด </a:t>
            </a:r>
            <a:r>
              <a:rPr lang="en-US" dirty="0" smtClean="0"/>
              <a:t>6</a:t>
            </a:r>
            <a:r>
              <a:rPr lang="th-TH" dirty="0" smtClean="0"/>
              <a:t> </a:t>
            </a:r>
            <a:r>
              <a:rPr lang="en-US" dirty="0" err="1" smtClean="0"/>
              <a:t>Hr</a:t>
            </a:r>
            <a:r>
              <a:rPr lang="en-US" dirty="0" smtClean="0"/>
              <a:t> PTA </a:t>
            </a:r>
          </a:p>
          <a:p>
            <a:pPr marL="0" indent="0">
              <a:buNone/>
            </a:pPr>
            <a:r>
              <a:rPr lang="en-US" dirty="0" smtClean="0"/>
              <a:t>PI: </a:t>
            </a:r>
            <a:r>
              <a:rPr lang="th-TH" dirty="0" smtClean="0"/>
              <a:t>ปวดท้อง</a:t>
            </a:r>
            <a:r>
              <a:rPr lang="en-US" dirty="0"/>
              <a:t> </a:t>
            </a:r>
            <a:r>
              <a:rPr lang="th-TH" dirty="0" smtClean="0"/>
              <a:t>ท้องแข็งห่างๆ </a:t>
            </a:r>
            <a:r>
              <a:rPr lang="en-US" dirty="0" smtClean="0"/>
              <a:t>2 </a:t>
            </a:r>
            <a:r>
              <a:rPr lang="th-TH" dirty="0" smtClean="0"/>
              <a:t>วัน </a:t>
            </a:r>
            <a:r>
              <a:rPr lang="en-US" dirty="0" smtClean="0"/>
              <a:t>PTA ; </a:t>
            </a:r>
            <a:r>
              <a:rPr lang="th-TH" dirty="0" smtClean="0"/>
              <a:t>วันนี้มีมูกเลือดออกทางช่องคลอด </a:t>
            </a:r>
            <a:r>
              <a:rPr lang="en-US" dirty="0" smtClean="0"/>
              <a:t>; 6 </a:t>
            </a:r>
            <a:r>
              <a:rPr lang="en-US" dirty="0" err="1" smtClean="0"/>
              <a:t>hr</a:t>
            </a:r>
            <a:r>
              <a:rPr lang="en-US" dirty="0" smtClean="0"/>
              <a:t> </a:t>
            </a:r>
            <a:r>
              <a:rPr lang="th-TH" dirty="0" smtClean="0"/>
              <a:t>ออกมากขึ้น มีท้องแข็ง ไม่มีน้ำเดิน ลูกดิ้นดี </a:t>
            </a:r>
          </a:p>
          <a:p>
            <a:pPr marL="0" indent="0">
              <a:buNone/>
            </a:pPr>
            <a:r>
              <a:rPr lang="en-US" dirty="0" smtClean="0"/>
              <a:t>PH: </a:t>
            </a:r>
            <a:r>
              <a:rPr lang="th-TH" dirty="0" smtClean="0"/>
              <a:t>ปฏิเสธประวัติโรคประจำตัว แพ้ยา แพ้อาหาร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150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Patient’s history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 &amp; </a:t>
            </a:r>
            <a:r>
              <a:rPr lang="en-US" dirty="0" err="1" smtClean="0"/>
              <a:t>Gyn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G1: </a:t>
            </a:r>
            <a:r>
              <a:rPr lang="th-TH" dirty="0" smtClean="0"/>
              <a:t>คลอด </a:t>
            </a:r>
            <a:r>
              <a:rPr lang="en-US" dirty="0" smtClean="0"/>
              <a:t>Term </a:t>
            </a:r>
            <a:r>
              <a:rPr lang="th-TH" dirty="0" smtClean="0"/>
              <a:t>ปี </a:t>
            </a:r>
            <a:r>
              <a:rPr lang="en-US" dirty="0" smtClean="0"/>
              <a:t>2544, male 2700 g </a:t>
            </a:r>
            <a:r>
              <a:rPr lang="th-TH" dirty="0" smtClean="0"/>
              <a:t>ทารกมีปัญหา </a:t>
            </a:r>
            <a:r>
              <a:rPr lang="en-US" dirty="0" smtClean="0"/>
              <a:t>Thalassemia – </a:t>
            </a:r>
            <a:r>
              <a:rPr lang="th-TH" dirty="0" smtClean="0"/>
              <a:t>รับเลือดเวลามีไข้ </a:t>
            </a:r>
          </a:p>
          <a:p>
            <a:pPr lvl="1"/>
            <a:r>
              <a:rPr lang="th-TH" dirty="0" smtClean="0"/>
              <a:t>ครรภ์นี้ ฝากครั้งแรกที่ โรงพยาบาลที่</a:t>
            </a:r>
            <a:r>
              <a:rPr lang="en-US" dirty="0" smtClean="0"/>
              <a:t> GA 7 week </a:t>
            </a:r>
          </a:p>
          <a:p>
            <a:pPr lvl="2"/>
            <a:r>
              <a:rPr lang="th-TH" dirty="0" smtClean="0"/>
              <a:t>ฝากครรภ์ทั้งหมด </a:t>
            </a:r>
            <a:r>
              <a:rPr lang="en-US" dirty="0" smtClean="0"/>
              <a:t>14 </a:t>
            </a:r>
            <a:r>
              <a:rPr lang="th-TH" dirty="0" smtClean="0"/>
              <a:t>ครั้ง </a:t>
            </a:r>
          </a:p>
          <a:p>
            <a:pPr lvl="2"/>
            <a:r>
              <a:rPr lang="en-US" dirty="0" smtClean="0"/>
              <a:t>ANC risk – </a:t>
            </a:r>
            <a:r>
              <a:rPr lang="en-US" dirty="0" err="1" smtClean="0"/>
              <a:t>Hct</a:t>
            </a:r>
            <a:r>
              <a:rPr lang="en-US" dirty="0" smtClean="0"/>
              <a:t> 32.7%, MCV 65.0, normal </a:t>
            </a:r>
            <a:r>
              <a:rPr lang="en-US" dirty="0" err="1" smtClean="0"/>
              <a:t>Hb</a:t>
            </a:r>
            <a:r>
              <a:rPr lang="en-US" dirty="0" smtClean="0"/>
              <a:t> typing</a:t>
            </a:r>
          </a:p>
          <a:p>
            <a:pPr lvl="2"/>
            <a:r>
              <a:rPr lang="en-US" dirty="0" smtClean="0"/>
              <a:t>Total weight gain 7 kg</a:t>
            </a:r>
            <a:endParaRPr lang="en-US" dirty="0"/>
          </a:p>
          <a:p>
            <a:r>
              <a:rPr lang="th-TH" dirty="0" smtClean="0"/>
              <a:t>สิทธิการรักษาพยาบาล </a:t>
            </a:r>
            <a:r>
              <a:rPr lang="en-US" dirty="0" smtClean="0"/>
              <a:t>: </a:t>
            </a:r>
            <a:r>
              <a:rPr lang="th-TH" dirty="0" smtClean="0"/>
              <a:t>ชำระเอง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047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BT 36.5 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, BP 113/73 mmHg, PR 64/min</a:t>
            </a:r>
          </a:p>
          <a:p>
            <a:r>
              <a:rPr lang="en-US" dirty="0" smtClean="0"/>
              <a:t>GA: WNL</a:t>
            </a:r>
          </a:p>
          <a:p>
            <a:r>
              <a:rPr lang="en-US" dirty="0" smtClean="0"/>
              <a:t>Abdomen: FH ¾ &gt; =o=, longitudinal line, vertex presentation, EFW 3000 gm, FHS 130 bpm, UC – </a:t>
            </a:r>
            <a:r>
              <a:rPr lang="en-US" dirty="0" err="1" smtClean="0"/>
              <a:t>Int</a:t>
            </a:r>
            <a:r>
              <a:rPr lang="en-US" dirty="0" smtClean="0"/>
              <a:t> 5’, </a:t>
            </a:r>
            <a:r>
              <a:rPr lang="en-US" dirty="0" err="1" smtClean="0"/>
              <a:t>Dur</a:t>
            </a:r>
            <a:r>
              <a:rPr lang="en-US" dirty="0" smtClean="0"/>
              <a:t> 1’, strong intensity</a:t>
            </a:r>
          </a:p>
          <a:p>
            <a:r>
              <a:rPr lang="en-US" dirty="0" smtClean="0"/>
              <a:t>Per vaginal exam: 3 cm 50% station -1 soft, posterior position, membrane intact, pelvis adequate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7688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Labour</a:t>
            </a:r>
            <a:r>
              <a:rPr lang="en-US" dirty="0" smtClean="0"/>
              <a:t> room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iagnosed as true </a:t>
            </a:r>
            <a:r>
              <a:rPr lang="en-US" dirty="0" err="1" smtClean="0"/>
              <a:t>labour</a:t>
            </a:r>
            <a:r>
              <a:rPr lang="en-US" dirty="0" smtClean="0"/>
              <a:t> pain (low risk)</a:t>
            </a:r>
          </a:p>
          <a:p>
            <a:r>
              <a:rPr lang="en-US" dirty="0" err="1" smtClean="0"/>
              <a:t>Admited</a:t>
            </a:r>
            <a:r>
              <a:rPr lang="en-US" dirty="0" smtClean="0"/>
              <a:t> to </a:t>
            </a:r>
            <a:r>
              <a:rPr lang="en-US" dirty="0" err="1" smtClean="0"/>
              <a:t>labour</a:t>
            </a:r>
            <a:r>
              <a:rPr lang="en-US" dirty="0" smtClean="0"/>
              <a:t> ward at 21.40; 24 Sep</a:t>
            </a:r>
          </a:p>
          <a:p>
            <a:pPr lvl="1"/>
            <a:r>
              <a:rPr lang="en-US" dirty="0" smtClean="0"/>
              <a:t>EFM – baseline 130 bpm, moderate variability, acceleration observed but deceleration</a:t>
            </a:r>
          </a:p>
          <a:p>
            <a:pPr lvl="1"/>
            <a:r>
              <a:rPr lang="en-US" dirty="0" smtClean="0"/>
              <a:t>Try vaginal delivery</a:t>
            </a:r>
          </a:p>
          <a:p>
            <a:r>
              <a:rPr lang="en-US" dirty="0" smtClean="0"/>
              <a:t>22.00 – FHS dropped 70-80 </a:t>
            </a:r>
          </a:p>
          <a:p>
            <a:pPr lvl="1"/>
            <a:r>
              <a:rPr lang="en-US" dirty="0" smtClean="0"/>
              <a:t>Intrauterine resuscitation </a:t>
            </a:r>
          </a:p>
          <a:p>
            <a:pPr lvl="1"/>
            <a:r>
              <a:rPr lang="en-US" dirty="0" smtClean="0"/>
              <a:t>ARM </a:t>
            </a:r>
            <a:r>
              <a:rPr lang="en-US" dirty="0" smtClean="0">
                <a:sym typeface="Wingdings" panose="05000000000000000000" pitchFamily="2" charset="2"/>
              </a:rPr>
              <a:t> Clear fluid 200 cc </a:t>
            </a:r>
            <a:endParaRPr lang="en-US" dirty="0" smtClean="0"/>
          </a:p>
          <a:p>
            <a:pPr lvl="1"/>
            <a:r>
              <a:rPr lang="en-US" dirty="0" smtClean="0"/>
              <a:t>Observe progression of labor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207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Labour</a:t>
            </a:r>
            <a:r>
              <a:rPr lang="en-US" dirty="0" smtClean="0"/>
              <a:t> room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First stage of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Latent phase		N/A</a:t>
            </a:r>
          </a:p>
          <a:p>
            <a:pPr lvl="1"/>
            <a:r>
              <a:rPr lang="en-US" dirty="0" smtClean="0"/>
              <a:t>Active phase 		3 </a:t>
            </a:r>
            <a:r>
              <a:rPr lang="en-US" dirty="0" err="1" smtClean="0"/>
              <a:t>Hr</a:t>
            </a:r>
            <a:r>
              <a:rPr lang="en-US" dirty="0" smtClean="0"/>
              <a:t> 30 min (FD at 1.00) </a:t>
            </a:r>
          </a:p>
          <a:p>
            <a:r>
              <a:rPr lang="en-US" dirty="0" smtClean="0"/>
              <a:t>Second stage of </a:t>
            </a:r>
            <a:r>
              <a:rPr lang="en-US" dirty="0" err="1" smtClean="0"/>
              <a:t>labour</a:t>
            </a:r>
            <a:endParaRPr lang="en-US" dirty="0" smtClean="0"/>
          </a:p>
          <a:p>
            <a:pPr lvl="1"/>
            <a:r>
              <a:rPr lang="en-US" dirty="0" smtClean="0"/>
              <a:t>10 min -&gt; Spontaneous vertex deliver </a:t>
            </a:r>
          </a:p>
          <a:p>
            <a:pPr lvl="2"/>
            <a:r>
              <a:rPr lang="en-US" dirty="0" smtClean="0"/>
              <a:t>Male </a:t>
            </a:r>
            <a:r>
              <a:rPr lang="en-US" dirty="0" err="1" smtClean="0"/>
              <a:t>foetus</a:t>
            </a:r>
            <a:r>
              <a:rPr lang="en-US" dirty="0" smtClean="0"/>
              <a:t> 3040 g, APGAR 9,10,10</a:t>
            </a:r>
          </a:p>
          <a:p>
            <a:r>
              <a:rPr lang="en-US" dirty="0" smtClean="0"/>
              <a:t>Third stage of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3 min </a:t>
            </a:r>
          </a:p>
        </p:txBody>
      </p:sp>
    </p:spTree>
    <p:extLst>
      <p:ext uri="{BB962C8B-B14F-4D97-AF65-F5344CB8AC3E}">
        <p14:creationId xmlns="" xmlns:p14="http://schemas.microsoft.com/office/powerpoint/2010/main" val="21650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74638"/>
            <a:ext cx="4038600" cy="1143000"/>
          </a:xfrm>
        </p:spPr>
        <p:txBody>
          <a:bodyPr/>
          <a:lstStyle/>
          <a:p>
            <a:r>
              <a:rPr lang="en-US" dirty="0" smtClean="0"/>
              <a:t>Post partum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93" t="9861" r="4973" b="6766"/>
          <a:stretch>
            <a:fillRect/>
          </a:stretch>
        </p:blipFill>
        <p:spPr>
          <a:xfrm>
            <a:off x="228600" y="1524000"/>
            <a:ext cx="3962400" cy="4724400"/>
          </a:xfrm>
        </p:spPr>
      </p:pic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Normal post partum period according to progress note </a:t>
            </a:r>
          </a:p>
          <a:p>
            <a:r>
              <a:rPr lang="en-US" dirty="0" smtClean="0"/>
              <a:t>Tubal resection was done on 25.9.15</a:t>
            </a:r>
          </a:p>
          <a:p>
            <a:r>
              <a:rPr lang="en-US" dirty="0" smtClean="0"/>
              <a:t>No post operative complication </a:t>
            </a:r>
          </a:p>
          <a:p>
            <a:r>
              <a:rPr lang="en-US" dirty="0" smtClean="0"/>
              <a:t>Discharged on 28.9.15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76600" y="1447800"/>
            <a:ext cx="1066800" cy="2286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56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Vital signs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Picture of graphic chart</a:t>
            </a:r>
          </a:p>
          <a:p>
            <a:pPr lvl="1"/>
            <a:r>
              <a:rPr lang="th-TH" dirty="0" smtClean="0"/>
              <a:t>นัด </a:t>
            </a:r>
            <a:r>
              <a:rPr lang="en-US" dirty="0" smtClean="0"/>
              <a:t>F/U 2 </a:t>
            </a:r>
            <a:r>
              <a:rPr lang="th-TH" dirty="0" smtClean="0"/>
              <a:t>ตค.</a:t>
            </a:r>
            <a:r>
              <a:rPr lang="en-US" dirty="0" smtClean="0"/>
              <a:t>58 (Research appointment) </a:t>
            </a:r>
          </a:p>
          <a:p>
            <a:pPr lvl="1"/>
            <a:r>
              <a:rPr lang="th-TH" dirty="0" smtClean="0"/>
              <a:t>นัด </a:t>
            </a:r>
            <a:r>
              <a:rPr lang="en-US" dirty="0" smtClean="0"/>
              <a:t>F/U Post partum clinic 6 weeks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2445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Patient’s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Second admission (30.9.58-7.10.58)</a:t>
            </a:r>
          </a:p>
          <a:p>
            <a:pPr marL="0" indent="0">
              <a:buNone/>
            </a:pPr>
            <a:r>
              <a:rPr lang="en-US" dirty="0" smtClean="0"/>
              <a:t>30.9.58 </a:t>
            </a:r>
            <a:r>
              <a:rPr lang="th-TH" dirty="0" smtClean="0"/>
              <a:t>ไข้ ปวดท้อง </a:t>
            </a:r>
            <a:r>
              <a:rPr lang="en-US" dirty="0" smtClean="0"/>
              <a:t>1 day PTA </a:t>
            </a:r>
          </a:p>
          <a:p>
            <a:pPr marL="0" indent="0">
              <a:buNone/>
            </a:pPr>
            <a:r>
              <a:rPr lang="en-US" dirty="0" smtClean="0"/>
              <a:t>PI: 1 Day </a:t>
            </a:r>
            <a:r>
              <a:rPr lang="th-TH" dirty="0" smtClean="0"/>
              <a:t>ไข้สูง ปวดท้องเพิ่มขึ้น น้ำคาวปลาเป็นสีคล้ำ อาเจียน </a:t>
            </a:r>
            <a:r>
              <a:rPr lang="en-US" dirty="0" smtClean="0"/>
              <a:t>5-6 </a:t>
            </a:r>
            <a:r>
              <a:rPr lang="th-TH" dirty="0" smtClean="0"/>
              <a:t>ครั้ง ทานไม่ได้ ถ่ายเหลวเป็นน้ำ </a:t>
            </a:r>
            <a:r>
              <a:rPr lang="en-US" dirty="0" smtClean="0"/>
              <a:t>4-5 </a:t>
            </a:r>
            <a:r>
              <a:rPr lang="th-TH" dirty="0" smtClean="0"/>
              <a:t>ครั้ง </a:t>
            </a:r>
          </a:p>
          <a:p>
            <a:pPr marL="0" indent="0">
              <a:buNone/>
            </a:pPr>
            <a:r>
              <a:rPr lang="th-TH" dirty="0" smtClean="0"/>
              <a:t>วันนี้</a:t>
            </a:r>
            <a:r>
              <a:rPr lang="en-US" dirty="0" smtClean="0"/>
              <a:t> </a:t>
            </a:r>
            <a:r>
              <a:rPr lang="th-TH" dirty="0" smtClean="0"/>
              <a:t>อาการเป็นมากขึ้น เริ่มมีเหนื่อยหอบและเวียนศีรษะ ทนไม่ไหวจึงมารพ.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26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575</Words>
  <Application>Microsoft Office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Case Study 30</vt:lpstr>
      <vt:lpstr>Patient History</vt:lpstr>
      <vt:lpstr>Patient’s history (cont.)</vt:lpstr>
      <vt:lpstr>Physical Examination</vt:lpstr>
      <vt:lpstr>Labour room management</vt:lpstr>
      <vt:lpstr>Labour room management </vt:lpstr>
      <vt:lpstr>Post partum</vt:lpstr>
      <vt:lpstr>Vital signs</vt:lpstr>
      <vt:lpstr>Patient’s History</vt:lpstr>
      <vt:lpstr>Physical Examination </vt:lpstr>
      <vt:lpstr>Diagnosis and Management </vt:lpstr>
      <vt:lpstr>Laboratory Investigation</vt:lpstr>
      <vt:lpstr>Progression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taking</dc:title>
  <dc:creator>AmarinN</dc:creator>
  <cp:lastModifiedBy>pawin</cp:lastModifiedBy>
  <cp:revision>15</cp:revision>
  <dcterms:created xsi:type="dcterms:W3CDTF">2016-02-14T07:54:45Z</dcterms:created>
  <dcterms:modified xsi:type="dcterms:W3CDTF">2016-05-03T01:38:57Z</dcterms:modified>
</cp:coreProperties>
</file>