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16"/>
  </p:notesMasterIdLst>
  <p:sldIdLst>
    <p:sldId id="272" r:id="rId3"/>
    <p:sldId id="257" r:id="rId4"/>
    <p:sldId id="258" r:id="rId5"/>
    <p:sldId id="269" r:id="rId6"/>
    <p:sldId id="270" r:id="rId7"/>
    <p:sldId id="264" r:id="rId8"/>
    <p:sldId id="259" r:id="rId9"/>
    <p:sldId id="266" r:id="rId10"/>
    <p:sldId id="260" r:id="rId11"/>
    <p:sldId id="267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99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59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0BAAD-3230-44B8-9B04-CD330B8C0D1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9D733-15D2-411E-9FBB-EDF69E4C9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518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9D733-15D2-411E-9FBB-EDF69E4C960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9F1B2A-5030-42A4-969B-D10868797F57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69E398-3A09-404B-9E09-9E4D3FF4A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4191000"/>
            <a:ext cx="5638800" cy="2286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egoe Print" pitchFamily="2" charset="0"/>
              </a:rPr>
              <a:t>AUB</a:t>
            </a:r>
            <a:r>
              <a:rPr lang="th-TH" sz="4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egoe Print" pitchFamily="2" charset="0"/>
              </a:rPr>
              <a:t/>
            </a:r>
            <a:br>
              <a:rPr lang="th-TH" sz="4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egoe Print" pitchFamily="2" charset="0"/>
              </a:rPr>
            </a:br>
            <a:r>
              <a:rPr lang="th-TH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egoe Print" pitchFamily="2" charset="0"/>
              </a:rPr>
              <a:t>(</a:t>
            </a:r>
            <a:r>
              <a:rPr lang="en-US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egoe Print" pitchFamily="2" charset="0"/>
              </a:rPr>
              <a:t>Abnormal Uterine Bleeding</a:t>
            </a:r>
            <a:r>
              <a:rPr lang="th-TH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egoe Print" pitchFamily="2" charset="0"/>
              </a:rPr>
              <a:t>)</a:t>
            </a:r>
            <a:endParaRPr lang="th-TH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Differential diagnosis</a:t>
            </a:r>
            <a:endParaRPr lang="en-US" sz="48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100000"/>
              <a:buFont typeface="Arial" pitchFamily="34" charset="0"/>
              <a:buAutoNum type="arabicPeriod"/>
            </a:pPr>
            <a:r>
              <a:rPr lang="en-US" sz="4000" dirty="0" err="1" smtClean="0">
                <a:latin typeface="Angsana New" pitchFamily="18" charset="-34"/>
                <a:cs typeface="Angsana New" pitchFamily="18" charset="-34"/>
              </a:rPr>
              <a:t>Adenomyosis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 with infertility with overweight</a:t>
            </a:r>
          </a:p>
          <a:p>
            <a:pPr marL="514350" indent="-514350">
              <a:buClr>
                <a:schemeClr val="tx1"/>
              </a:buClr>
              <a:buSzPct val="100000"/>
              <a:buAutoNum type="arabicPeriod"/>
            </a:pPr>
            <a:r>
              <a:rPr lang="en-US" sz="4000" dirty="0" err="1" smtClean="0">
                <a:latin typeface="Angsana New" pitchFamily="18" charset="-34"/>
                <a:cs typeface="Angsana New" pitchFamily="18" charset="-34"/>
              </a:rPr>
              <a:t>Myoma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 uteri with infertility with overweight</a:t>
            </a:r>
          </a:p>
          <a:p>
            <a:pPr marL="514350" indent="-514350">
              <a:buClr>
                <a:schemeClr val="tx1"/>
              </a:buClr>
              <a:buSzPct val="100000"/>
              <a:buAutoNum type="arabicPeriod"/>
            </a:pP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Endometrium polyp with infertility with overweight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29642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ให้กลุ่มนิสิตร่วมกันวิเคราะห์เลือกใช้วิธีการตรวจสืบค้น เช่นการตรวจทางห้องปฏิบัติการและการตรวจเพิ่มเติมอื่นๆ เฉพาะที่เหมาะสมเพื่อวินิจฉัยโรค</a:t>
            </a:r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en-US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57158" y="1785926"/>
            <a:ext cx="8543956" cy="4906963"/>
          </a:xfrm>
        </p:spPr>
        <p:txBody>
          <a:bodyPr/>
          <a:lstStyle/>
          <a:p>
            <a:pPr>
              <a:buClrTx/>
              <a:buSzPct val="100000"/>
              <a:buFontTx/>
              <a:buChar char="-"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TVS : </a:t>
            </a:r>
            <a:r>
              <a:rPr lang="en-US" sz="32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Hypohyperecchoic</a:t>
            </a:r>
            <a:r>
              <a:rPr lang="en-US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mass (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ไม่ใช่ </a:t>
            </a:r>
            <a:r>
              <a:rPr lang="en-US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mass 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ชัดเจน</a:t>
            </a:r>
            <a:r>
              <a:rPr lang="en-US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	     Uterus size 8*4*5 cm</a:t>
            </a:r>
          </a:p>
          <a:p>
            <a:pPr marL="36576" indent="0"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-    Saline infusion sonography</a:t>
            </a:r>
          </a:p>
          <a:p>
            <a:pPr>
              <a:buNone/>
            </a:pPr>
            <a:endParaRPr lang="en-US" sz="3200" dirty="0">
              <a:cs typeface="Angsana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615262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ให้กลุ่มนิสิตร่วมกันกำหนดแนวทางการรักษา การติดตามป้องกัน การฟื้นฟูสุขภาพ ที่ถูกต้องและเหมาะสมสำหรับผู้ป่วย</a:t>
            </a:r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en-US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57158" y="15240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>
                <a:latin typeface="Angsana New" pitchFamily="18" charset="-34"/>
                <a:cs typeface="Angsana New" pitchFamily="18" charset="-34"/>
              </a:rPr>
              <a:t>Symptom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ลด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Pain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โดยให้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NSAID</a:t>
            </a:r>
            <a:endParaRPr lang="en-US" sz="2800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2800" u="sng" dirty="0" smtClean="0">
                <a:latin typeface="Angsana New" pitchFamily="18" charset="-34"/>
                <a:cs typeface="Angsana New" pitchFamily="18" charset="-34"/>
              </a:rPr>
              <a:t>ติดตามป้องกัน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นัด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follow up </a:t>
            </a:r>
            <a:r>
              <a:rPr lang="en-US" sz="28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opd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1 month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เจาะเลือดก่อนเข้าพบแพทย์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Work up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เรื่อง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infertility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ไม่มีวิธีป้องกัน</a:t>
            </a:r>
            <a:endParaRPr lang="en-US" sz="28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2800" u="sng" dirty="0" smtClean="0">
                <a:latin typeface="Angsana New" pitchFamily="18" charset="-34"/>
                <a:cs typeface="Angsana New" pitchFamily="18" charset="-34"/>
              </a:rPr>
              <a:t>การฟื้นฟูสุขภาพ</a:t>
            </a:r>
            <a:endParaRPr lang="en-US" sz="2800" u="sng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ออกกำลังกาย</a:t>
            </a:r>
            <a:endParaRPr lang="en-US" sz="28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ทานอาหารครบ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5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หมู่</a:t>
            </a:r>
            <a:endParaRPr lang="en-US" sz="28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6.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ให้กลุ่มนิสิตร่วมกันให้คำปรึกษา แนะนำผู้ป่วยก่อนการรักษา</a:t>
            </a:r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en-US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51355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อธิบายตัวโรค</a:t>
            </a:r>
            <a:endParaRPr lang="en-US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Char char="v"/>
            </a:pP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อธิบายเรื่อง 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infertility</a:t>
            </a:r>
          </a:p>
          <a:p>
            <a:pPr>
              <a:buFont typeface="Wingdings" pitchFamily="2" charset="2"/>
              <a:buChar char="v"/>
            </a:pP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วางแผนแนวทางการรักษาเป็นอย่างไร </a:t>
            </a:r>
            <a:endParaRPr lang="en-US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Life style modification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305800" cy="6172200"/>
          </a:xfrm>
          <a:noFill/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sz="3500" u="sng" dirty="0" smtClean="0">
                <a:latin typeface="Angsana New" pitchFamily="18" charset="-34"/>
                <a:cs typeface="Angsana New" pitchFamily="18" charset="-34"/>
              </a:rPr>
              <a:t>โจทย์ปัญหา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 นางฤดู อายุ </a:t>
            </a:r>
            <a:r>
              <a:rPr lang="en-US" sz="3500" dirty="0" smtClean="0">
                <a:latin typeface="Angsana New" pitchFamily="18" charset="-34"/>
                <a:cs typeface="Angsana New" pitchFamily="18" charset="-34"/>
              </a:rPr>
              <a:t>37 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ปี มารับการตรวจที่แผนกผู้ป่วยนอกด้วยเรื่องมี	       เลือดออกในช่องคลอดผิดปกติ</a:t>
            </a:r>
          </a:p>
          <a:p>
            <a:pPr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500" u="sng" dirty="0" smtClean="0">
                <a:latin typeface="Angsana New" pitchFamily="18" charset="-34"/>
                <a:cs typeface="Angsana New" pitchFamily="18" charset="-34"/>
              </a:rPr>
              <a:t>คำสั่ง</a:t>
            </a:r>
          </a:p>
          <a:p>
            <a:pPr marL="514350" indent="-514350"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ห้กลุ่มนิสิตแพทย์ร่วมกันวิเคราะห์และแจ้งการซักประวัติที่สำคัญที่เกี่ยวข้องกับปัญหาของผู้ป่วยเพื่อให้ได้แนวทางการวินิจฉัย</a:t>
            </a:r>
          </a:p>
          <a:p>
            <a:pPr marL="514350" indent="-514350">
              <a:buNone/>
            </a:pPr>
            <a:endParaRPr lang="th-TH" sz="2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ภายหลังจากได้ประวัติเพิ่มเติม ให้กลุ่มนิสิตร่วมกันวิเคราะห์และแจ้งการตรวจร่างกายที่สำคัญ ที่เกี่ยวข้องกับปัญหาของผู้ป่วยเพื่อให้ได้แนวทางในการวินิจฉัย</a:t>
            </a:r>
          </a:p>
          <a:p>
            <a:pPr marL="514350" indent="-514350">
              <a:buNone/>
            </a:pPr>
            <a:endParaRPr lang="th-TH" sz="3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ให้กลุ่มนิสิตร่วมกันวิเคราะห์กำหนดปัญหาของผู้ป่วย และการวินิจฉัยแยกโรคตามลำดับความน่าจะเป็นจากมากไปน้อย</a:t>
            </a:r>
          </a:p>
          <a:p>
            <a:pPr marL="514350" indent="-514350">
              <a:buNone/>
            </a:pPr>
            <a:endParaRPr lang="th-TH" sz="2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ให้กลุ่มนิสิตร่วมกันวิเคราะห์เลือกใช้วิธีการตรวจสืบค้น เช่นการตรวจทางห้องปฏิบัติการและการตรวจเพิ่มเติมอื่นๆ เฉพาะที่เหมาะสมเพื่อวินิจฉัยโรค</a:t>
            </a:r>
          </a:p>
          <a:p>
            <a:pPr marL="514350" indent="-514350">
              <a:buNone/>
            </a:pPr>
            <a:endParaRPr lang="th-TH" sz="2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ให้กลุ่มนิสิตร่วมกันกำหนดแนวทางการรักษา การติดตามป้องกัน การฟื้นฟูสุขภาพ ที่ถูกต้องและเหมาะสมสำหรับผู้ป่วย</a:t>
            </a:r>
          </a:p>
          <a:p>
            <a:pPr marL="514350" indent="-514350">
              <a:buNone/>
            </a:pPr>
            <a:endParaRPr lang="th-TH" sz="2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6.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ให้กลุ่มนิสิตร่วมกันให้คำปรึกษา แนะนำผู้ป่วยก่อนการรักษา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ให้กลุ่มนิสิตแพทย์ร่วมกันวิเคราะห์และแจ้งการซักประวัติที่สำคัญ</a:t>
            </a:r>
            <a:b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ที่เกี่ยวข้องกับปัญหาของผู้ป่วยเพื่อให้ได้แนวทางการวินิจฉัย</a:t>
            </a:r>
            <a:b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en-US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85720" y="1676400"/>
            <a:ext cx="8229600" cy="518160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  <a:buFontTx/>
              <a:buChar char="-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เลือดที่ออกเป็นอย่างไร ปริมาณเท่าไหร่(วัดจากปริมาณผ้าอนามัย) เป็นมานานเท่าไหร่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duration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นานเท่าไหร่ เลือดที่ออกสัมพันธ์กับอะไร เคยมีอาการเช่นนี้มาก่อนหรือไม่ อาการร่วม เช่น ปวดท้อง คลื่นไส้อาเจียน  ไข้  คัดตึงเต้านม อารมณ์แปรปรวน เบื่ออาหารน้ำหนักลด จุดเลือดออก อุจจาระเป็นอย่างไร ปัสสาวะเป็นอย่างไร เป็นต้น</a:t>
            </a:r>
          </a:p>
          <a:p>
            <a:pPr>
              <a:lnSpc>
                <a:spcPts val="3200"/>
              </a:lnSpc>
              <a:buNone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เลือดที่ออกเป็นสีแดง  สัมพันธ์กับการมีประจำเดือน ใช้ผ้าอนามัย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ผืน/วัน เป็นมา</a:t>
            </a:r>
          </a:p>
          <a:p>
            <a:pPr>
              <a:lnSpc>
                <a:spcPts val="3200"/>
              </a:lnSpc>
              <a:buNone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นาน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เดือน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duration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ของประจำเดือน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6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วัน มามากใน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วันแรก หลังจากนั้นน้อยลง </a:t>
            </a:r>
          </a:p>
          <a:p>
            <a:pPr>
              <a:lnSpc>
                <a:spcPts val="3200"/>
              </a:lnSpc>
              <a:buNone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ไม่เคยมีอาการแบบนี้มาก่อน อาการร่วม คือ ปวดท้องน้อยตรงกลางมากขึ้นไม่มี</a:t>
            </a:r>
          </a:p>
          <a:p>
            <a:pPr>
              <a:lnSpc>
                <a:spcPts val="3200"/>
              </a:lnSpc>
              <a:buNone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ปวดร้าวไปตำแหน่งอื่น ปวดบีบเป็นพักๆ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4-5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นาที อาการปวดสัมพันธ์กับประจำเดือน </a:t>
            </a:r>
          </a:p>
          <a:p>
            <a:pPr>
              <a:lnSpc>
                <a:spcPts val="3200"/>
              </a:lnSpc>
              <a:buNone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ไม่มีไข้ ไม่มีคลื่นไส้อาเจียน ไม่มีอาการคัดตึงเต้านม มีอารมณ์แปรปรวนบ้าง ไม่มีเบื่อ</a:t>
            </a:r>
          </a:p>
          <a:p>
            <a:pPr>
              <a:lnSpc>
                <a:spcPts val="3200"/>
              </a:lnSpc>
              <a:buNone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อาหารน้ำหนักลด ไม่มีจุดเลือดออกผิดปกติ อุจจาระปกติ ปัสสาวะปกติ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28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ts val="3200"/>
              </a:lnSpc>
              <a:buNone/>
            </a:pP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ให้กลุ่มนิสิตแพทย์ร่วมกันวิเคราะห์และแจ้งการซักประวัติที่สำคัญ</a:t>
            </a:r>
            <a:b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ที่เกี่ยวข้องกับปัญหาของผู้ป่วยเพื่อให้ได้แนวทางการวินิจฉัย</a:t>
            </a:r>
            <a:b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en-US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6106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-	Anemic symptoms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หน้ามืด อ่อนเพลีย ใจสั่น เวียนศีรษะ ไม่มีแรงเป็นลม เหงื่อออกมาก</a:t>
            </a:r>
          </a:p>
          <a:p>
            <a:pPr>
              <a:buNone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(ปฏิเสธมีอาการ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Anemic symptoms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-	GYN :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ซักประวัติประจำเดือน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PMP  LMP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Regularity Duration Volume Interval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มีเลือดกระปริดกระปรอย ลักษณะประจำเดือน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Dysmenorrhea</a:t>
            </a: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	menarche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ประวัติตกขาว สี กลิ่น ลักษณะ ปริมาณ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คัน )</a:t>
            </a:r>
          </a:p>
          <a:p>
            <a:pPr>
              <a:buNone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PMP : 30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วันก่อนมีอาการ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, LMP :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ช่วงนี้มีประจำเดือน ประจำเดือนมาสม่ำเสมอ </a:t>
            </a:r>
            <a:endParaRPr lang="en-US" sz="28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Duration :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30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วัน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,Volume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มากขึ้น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,Interval :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ปกติ 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3-5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วัน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,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ไม่มีเลือดออกกะปริ</a:t>
            </a:r>
          </a:p>
          <a:p>
            <a:pPr>
              <a:buNone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กะปรอย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,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ตกขาวปกติ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,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มีอาการ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Dysmenorrhea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แต่รับประทานยา </a:t>
            </a:r>
            <a:r>
              <a:rPr lang="en-US" sz="28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Paracetamol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แล้วดีขึ้น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, 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Menarche : 12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ปี</a:t>
            </a:r>
            <a:r>
              <a:rPr lang="en-US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ให้กลุ่มนิสิตแพทย์ร่วมกันวิเคราะห์และแจ้งการซักประวัติที่สำคัญ</a:t>
            </a:r>
            <a:b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ที่เกี่ยวข้องกับปัญหาของผู้ป่วยเพื่อให้ได้แนวทางการวินิจฉัย</a:t>
            </a:r>
            <a:b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en-US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29600" cy="4876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OB :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ประวัติ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PARA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วิธีคลอด ภาวะแทรกซ้อนหลังคลอด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คุมกำเนิด(ยา ห่วงคุมกำเนิด)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PARA : 2-0-0-2 LAST 7 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ปี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,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คลอดตามธรรมชาติ 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ไม่มีภาวะแทรกซ้อนหลัง</a:t>
            </a:r>
          </a:p>
          <a:p>
            <a:pPr>
              <a:buNone/>
            </a:pP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คลอด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,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คุมกำเนิด 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ฉีดยาคุมหลังคลอด 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7 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ปีก่อน)</a:t>
            </a:r>
          </a:p>
          <a:p>
            <a:pPr>
              <a:buFontTx/>
              <a:buChar char="-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ประวัติ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Sexual Transmitted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จำนวน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partner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จำนวนครั้งที่มีเพศสัมพันธ์ มีอาการเจ็บในขณะร่วมเพศหรือไม่ ประวัติ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STD</a:t>
            </a:r>
          </a:p>
          <a:p>
            <a:pPr>
              <a:buNone/>
            </a:pP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(ประวัติเพศสัมพันธ์ มี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single partner ,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จำนวนครั้งที่มีเพศสัมพันธ์ 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ครั้ง/สัปดาห์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ไม่มีอาการเจ็บในขณะร่วมเพศ 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ไม่มีประวัติ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STD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-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อาชีพ 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(อาชีพ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ทำผม)</a:t>
            </a:r>
          </a:p>
          <a:p>
            <a:pPr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382000" cy="5301208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Past history</a:t>
            </a:r>
            <a:endParaRPr lang="th-TH" sz="20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โรคประจำตัว 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ไม่มีโรคประจำตัว</a:t>
            </a:r>
          </a:p>
          <a:p>
            <a:pPr>
              <a:buNone/>
            </a:pP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แพ้ยาแพ้อาหาร 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ไม่มีประวัติแพ้ยาแพ้อาหาร</a:t>
            </a:r>
          </a:p>
          <a:p>
            <a:pPr>
              <a:buNone/>
            </a:pP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ประวัติการใช้ยาต้ม ยาหม้อ ยา สมุนไพร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 : </a:t>
            </a:r>
            <a:r>
              <a:rPr lang="th-TH" sz="1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ไม่มีประวัติการใช้ยาต้ม ยาหม้อ ยาสมุนไพร</a:t>
            </a:r>
          </a:p>
          <a:p>
            <a:pPr>
              <a:buNone/>
            </a:pP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อุบัติเหตุ ผ่าตัด ได้รับเลือด 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ไม่มีประวัติอุบัติเหตุ ผ่าตัดและการได้รับเลือด</a:t>
            </a:r>
          </a:p>
          <a:p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Personal history</a:t>
            </a:r>
          </a:p>
          <a:p>
            <a:pPr>
              <a:buNone/>
            </a:pP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ประวัติสูบบุหรี่ ดื่มสุรา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 : </a:t>
            </a:r>
            <a:r>
              <a:rPr lang="th-TH" sz="1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ไม่มีประวัติการสูบบุหรี่ / สุรา</a:t>
            </a:r>
          </a:p>
          <a:p>
            <a:pPr>
              <a:buNone/>
            </a:pP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ประวัติการใช้ยาประจำ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 : </a:t>
            </a:r>
            <a:r>
              <a:rPr lang="th-TH" sz="1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ไม่มีการใช้ยาเป็นประจำ</a:t>
            </a:r>
          </a:p>
          <a:p>
            <a:pPr>
              <a:buNone/>
            </a:pP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ประวัติการสัก การใช้สารเสพติด เครียด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 : </a:t>
            </a:r>
            <a:r>
              <a:rPr lang="th-TH" sz="1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ไม่มีประวัติการสัก การใช้สารเสพติด เครียด</a:t>
            </a:r>
            <a:r>
              <a:rPr lang="en-US" sz="1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18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Family history</a:t>
            </a:r>
          </a:p>
          <a:p>
            <a:pPr>
              <a:buNone/>
            </a:pP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ประวัติโรคทางพันธุกรรม เช่น โรคเลือด โรคเลือดออกง่ายเลือดหยุดยาก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 :</a:t>
            </a:r>
            <a:r>
              <a:rPr lang="en-US" sz="1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ปฏิเสธประวัติ</a:t>
            </a:r>
          </a:p>
          <a:p>
            <a:pPr>
              <a:buNone/>
            </a:pPr>
            <a:r>
              <a:rPr lang="th-TH" sz="1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โรคทางพันธุกรรม</a:t>
            </a:r>
          </a:p>
          <a:p>
            <a:pPr>
              <a:buNone/>
            </a:pP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ประวัติโรคมะเร็งในครอบครัว หรือ เนื้องอก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 : </a:t>
            </a:r>
            <a:r>
              <a:rPr lang="th-TH" sz="18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ไม่มีประวัติโรคมะเร็งในครอบครัว</a:t>
            </a:r>
            <a:endParaRPr lang="en-US" sz="18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sz="11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1371600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sz="3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ภายหลังจากได้ประวัติเพิ่มเติม ให้กลุ่มนิสิตร่วมกันวิเคราะห์และแจ้งการตรวจร่างกายที่สำคัญ ที่เกี่ยวข้องกับปัญหาของผู้ป่วยเพื่อให้ได้แนวทางในการวินิจฉัย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en-US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477280" cy="53578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u="sng" dirty="0" smtClean="0">
                <a:latin typeface="Angsana New" pitchFamily="18" charset="-34"/>
                <a:cs typeface="Angsana New" pitchFamily="18" charset="-34"/>
              </a:rPr>
              <a:t>Physical Examination</a:t>
            </a:r>
          </a:p>
          <a:p>
            <a:pPr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BW = 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52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kg, Ht = 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145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cm, BMI =  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24.73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Over weight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Vital sign : BT = 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36.7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,PR = 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72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dirty="0" err="1" smtClean="0">
                <a:latin typeface="Angsana New" pitchFamily="18" charset="-34"/>
                <a:cs typeface="Angsana New" pitchFamily="18" charset="-34"/>
              </a:rPr>
              <a:t>bpm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,RR = 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16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/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min ,BP = 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110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70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mmHg  </a:t>
            </a:r>
          </a:p>
          <a:p>
            <a:pPr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GA : pale Conscious 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not pale ,good consciousness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24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HEENT :  pale conjunctiva Sign of dehydration 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not pale conjunctivae ,no sign of dehydration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24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CVS : JVP Heart sound murmur Weak Pulse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Normal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24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RS :   Clear 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(Clear both lungs, no adventitious sound)</a:t>
            </a:r>
          </a:p>
          <a:p>
            <a:pPr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Abdomen :  Scar  Distention Bowel sound Soft  Tender Guarding Rebound Mass Shifting dullness  Hepatosplenomegaly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(Mild tenderness at suprapubic area)</a:t>
            </a:r>
          </a:p>
          <a:p>
            <a:pPr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EXT :  </a:t>
            </a:r>
            <a:r>
              <a:rPr lang="en-US" sz="2400" dirty="0" err="1" smtClean="0">
                <a:latin typeface="Angsana New" pitchFamily="18" charset="-34"/>
                <a:cs typeface="Angsana New" pitchFamily="18" charset="-34"/>
              </a:rPr>
              <a:t>Petechiae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Ecchymosis Capillary refill 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Normal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24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CVA : tenderness 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Normal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24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Lymph node : lymphadenopathy all 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Normal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24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85720" y="804842"/>
            <a:ext cx="8229600" cy="6053158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buNone/>
            </a:pPr>
            <a:r>
              <a:rPr lang="en-US" sz="3600" u="sng" dirty="0" err="1" smtClean="0">
                <a:latin typeface="Angsana New" pitchFamily="18" charset="-34"/>
                <a:cs typeface="Angsana New" pitchFamily="18" charset="-34"/>
              </a:rPr>
              <a:t>Gynecocology</a:t>
            </a:r>
            <a:endParaRPr lang="en-US" sz="3600" u="sng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ts val="2400"/>
              </a:lnSpc>
              <a:buNone/>
            </a:pPr>
            <a:endParaRPr lang="en-US" sz="2800" u="sng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ts val="2400"/>
              </a:lnSpc>
              <a:buNone/>
            </a:pPr>
            <a:r>
              <a:rPr lang="en-US" sz="24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Breast :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ดู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Size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Symmetry Nipple Retraction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คลำ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nipple discharge  Mass Tenderness 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(Normal) </a:t>
            </a:r>
          </a:p>
          <a:p>
            <a:pPr>
              <a:lnSpc>
                <a:spcPts val="2400"/>
              </a:lnSpc>
              <a:buNone/>
            </a:pPr>
            <a:r>
              <a:rPr lang="en-US" sz="2800" u="sng" dirty="0" err="1" smtClean="0">
                <a:latin typeface="Angsana New" pitchFamily="18" charset="-34"/>
                <a:cs typeface="Angsana New" pitchFamily="18" charset="-34"/>
              </a:rPr>
              <a:t>Pervaginal</a:t>
            </a:r>
            <a:r>
              <a:rPr lang="en-US" sz="2800" u="sng" dirty="0" smtClean="0">
                <a:latin typeface="Angsana New" pitchFamily="18" charset="-34"/>
                <a:cs typeface="Angsana New" pitchFamily="18" charset="-34"/>
              </a:rPr>
              <a:t> Examination</a:t>
            </a:r>
          </a:p>
          <a:p>
            <a:pPr>
              <a:lnSpc>
                <a:spcPts val="2400"/>
              </a:lnSpc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MIUB</a:t>
            </a:r>
          </a:p>
          <a:p>
            <a:pPr>
              <a:lnSpc>
                <a:spcPts val="2400"/>
              </a:lnSpc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Vagina : mucosa Discharge  Lesion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(blood stain discharge)</a:t>
            </a:r>
          </a:p>
          <a:p>
            <a:pPr>
              <a:lnSpc>
                <a:spcPts val="2400"/>
              </a:lnSpc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Cervix : Cervical </a:t>
            </a:r>
            <a:r>
              <a:rPr lang="en-US" sz="2400" dirty="0" err="1" smtClean="0">
                <a:latin typeface="Angsana New" pitchFamily="18" charset="-34"/>
                <a:cs typeface="Angsana New" pitchFamily="18" charset="-34"/>
              </a:rPr>
              <a:t>os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clean Motion tenderness  Lesion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(Cervical  close </a:t>
            </a:r>
            <a:r>
              <a:rPr lang="en-US" sz="24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os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,clean no tenderness)</a:t>
            </a:r>
          </a:p>
          <a:p>
            <a:pPr>
              <a:lnSpc>
                <a:spcPts val="2400"/>
              </a:lnSpc>
              <a:buNone/>
            </a:pPr>
            <a:r>
              <a:rPr lang="en-US" sz="2400" dirty="0" err="1" smtClean="0">
                <a:latin typeface="Angsana New" pitchFamily="18" charset="-34"/>
                <a:cs typeface="Angsana New" pitchFamily="18" charset="-34"/>
              </a:rPr>
              <a:t>Uterrus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: size Shape Av Consistency Tenderness Mass</a:t>
            </a:r>
          </a:p>
          <a:p>
            <a:pPr>
              <a:lnSpc>
                <a:spcPts val="2400"/>
              </a:lnSpc>
              <a:buNone/>
            </a:pP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(slightly enlarge 6-8 weeks, globular shape </a:t>
            </a:r>
            <a:r>
              <a:rPr lang="en-US" sz="24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anteverse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,firm consistency, mild tenderness) mass 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คลำได้ไม่ชัดเจน</a:t>
            </a:r>
            <a:endParaRPr lang="en-US" sz="24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ts val="2400"/>
              </a:lnSpc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Adnexa : mass Tenderness 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ปกติ 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ovary 2*3 cm both)</a:t>
            </a:r>
          </a:p>
          <a:p>
            <a:pPr>
              <a:lnSpc>
                <a:spcPts val="2400"/>
              </a:lnSpc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Cul-de-sac : bulging Nodule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(No bulging)</a:t>
            </a:r>
          </a:p>
          <a:p>
            <a:pPr>
              <a:lnSpc>
                <a:spcPts val="2400"/>
              </a:lnSpc>
              <a:buNone/>
            </a:pP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RV   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Normal</a:t>
            </a:r>
            <a:r>
              <a:rPr lang="th-TH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lnSpc>
                <a:spcPts val="2400"/>
              </a:lnSpc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PR : blood </a:t>
            </a:r>
            <a:r>
              <a:rPr lang="en-US" sz="2400" dirty="0" err="1" smtClean="0">
                <a:latin typeface="Angsana New" pitchFamily="18" charset="-34"/>
                <a:cs typeface="Angsana New" pitchFamily="18" charset="-34"/>
              </a:rPr>
              <a:t>Melaena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Sphincter tone </a:t>
            </a:r>
            <a:r>
              <a:rPr lang="en-US" sz="2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(Normal)</a:t>
            </a:r>
          </a:p>
          <a:p>
            <a:pPr>
              <a:lnSpc>
                <a:spcPts val="2400"/>
              </a:lnSpc>
              <a:buNone/>
            </a:pP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ts val="2400"/>
              </a:lnSpc>
              <a:buNone/>
            </a:pP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ts val="2400"/>
              </a:lnSpc>
              <a:buNone/>
            </a:pPr>
            <a:endParaRPr lang="en-US" sz="2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sz="3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ให้กลุ่มนิสิตร่วมกันวิเคราะห์กำหนดปัญหาของผู้ป่วย และการวินิจฉัยแยกโรคตามลำดับความน่าจะเป็นจากมากไปน้อย</a:t>
            </a:r>
            <a:r>
              <a:rPr lang="th-TH" dirty="0" smtClean="0">
                <a:solidFill>
                  <a:schemeClr val="tx1"/>
                </a:solidFill>
              </a:rPr>
              <a:t/>
            </a:r>
            <a:br>
              <a:rPr lang="th-TH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>
                <a:latin typeface="Angsana New" pitchFamily="18" charset="-34"/>
                <a:cs typeface="Angsana New" pitchFamily="18" charset="-34"/>
              </a:rPr>
              <a:t>Problems list</a:t>
            </a:r>
          </a:p>
          <a:p>
            <a:pPr marL="514350" indent="-514350">
              <a:buClr>
                <a:schemeClr val="tx1"/>
              </a:buClr>
              <a:buSzPct val="100000"/>
              <a:buAutoNum type="arabicPeriod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Heavy menstrual bleeding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menorrhagia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with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rogressive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dysmenorrhea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4 months PTA</a:t>
            </a:r>
          </a:p>
          <a:p>
            <a:pPr marL="514350" indent="-514350">
              <a:buClr>
                <a:schemeClr val="tx1"/>
              </a:buClr>
              <a:buSzPct val="100000"/>
              <a:buFont typeface="Arial" pitchFamily="34" charset="0"/>
              <a:buAutoNum type="arabicPeriod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Abdominal Discomfort 4 months PTA</a:t>
            </a:r>
          </a:p>
          <a:p>
            <a:pPr marL="514350" indent="-514350">
              <a:buClr>
                <a:schemeClr val="tx1"/>
              </a:buClr>
              <a:buSzPct val="100000"/>
              <a:buAutoNum type="arabicPeriod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Slightly enlargement of uterus with tenderness </a:t>
            </a:r>
          </a:p>
          <a:p>
            <a:pPr marL="514350" indent="-514350">
              <a:buClr>
                <a:schemeClr val="tx1"/>
              </a:buClr>
              <a:buSzPct val="100000"/>
              <a:buAutoNum type="arabicPeriod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Tenderness at 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suprapubic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area</a:t>
            </a:r>
          </a:p>
          <a:p>
            <a:pPr marL="514350" indent="-514350">
              <a:buClr>
                <a:schemeClr val="tx1"/>
              </a:buClr>
              <a:buSzPct val="100000"/>
              <a:buAutoNum type="arabicPeriod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History of 1 year injected contraceptive use 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7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year PTA</a:t>
            </a:r>
          </a:p>
          <a:p>
            <a:pPr marL="514350" indent="-514350">
              <a:buClr>
                <a:schemeClr val="tx1"/>
              </a:buClr>
              <a:buSzPct val="100000"/>
              <a:buAutoNum type="arabicPeriod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BMI = 24.73 Overweight 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627</TotalTime>
  <Words>835</Words>
  <Application>Microsoft Office PowerPoint</Application>
  <PresentationFormat>On-screen Show (4:3)</PresentationFormat>
  <Paragraphs>114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ตรงกลาง</vt:lpstr>
      <vt:lpstr>Technic</vt:lpstr>
      <vt:lpstr>AUB (Abnormal Uterine Bleeding)</vt:lpstr>
      <vt:lpstr>Slide 2</vt:lpstr>
      <vt:lpstr>1.ให้กลุ่มนิสิตแพทย์ร่วมกันวิเคราะห์และแจ้งการซักประวัติที่สำคัญ ที่เกี่ยวข้องกับปัญหาของผู้ป่วยเพื่อให้ได้แนวทางการวินิจฉัย </vt:lpstr>
      <vt:lpstr>1.ให้กลุ่มนิสิตแพทย์ร่วมกันวิเคราะห์และแจ้งการซักประวัติที่สำคัญ ที่เกี่ยวข้องกับปัญหาของผู้ป่วยเพื่อให้ได้แนวทางการวินิจฉัย </vt:lpstr>
      <vt:lpstr>1.ให้กลุ่มนิสิตแพทย์ร่วมกันวิเคราะห์และแจ้งการซักประวัติที่สำคัญ ที่เกี่ยวข้องกับปัญหาของผู้ป่วยเพื่อให้ได้แนวทางการวินิจฉัย </vt:lpstr>
      <vt:lpstr>Slide 6</vt:lpstr>
      <vt:lpstr>2.ภายหลังจากได้ประวัติเพิ่มเติม ให้กลุ่มนิสิตร่วมกันวิเคราะห์และแจ้งการตรวจร่างกายที่สำคัญ ที่เกี่ยวข้องกับปัญหาของผู้ป่วยเพื่อให้ได้แนวทางในการวินิจฉัย </vt:lpstr>
      <vt:lpstr>Slide 8</vt:lpstr>
      <vt:lpstr>3.ให้กลุ่มนิสิตร่วมกันวิเคราะห์กำหนดปัญหาของผู้ป่วย และการวินิจฉัยแยกโรคตามลำดับความน่าจะเป็นจากมากไปน้อย </vt:lpstr>
      <vt:lpstr>Differential diagnosis</vt:lpstr>
      <vt:lpstr>4.ให้กลุ่มนิสิตร่วมกันวิเคราะห์เลือกใช้วิธีการตรวจสืบค้น เช่นการตรวจทางห้องปฏิบัติการและการตรวจเพิ่มเติมอื่นๆ เฉพาะที่เหมาะสมเพื่อวินิจฉัยโรค </vt:lpstr>
      <vt:lpstr>5.ให้กลุ่มนิสิตร่วมกันกำหนดแนวทางการรักษา การติดตามป้องกัน การฟื้นฟูสุขภาพ ที่ถูกต้องและเหมาะสมสำหรับผู้ป่วย </vt:lpstr>
      <vt:lpstr>6.ให้กลุ่มนิสิตร่วมกันให้คำปรึกษา แนะนำผู้ป่วยก่อนการรักษา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pawin</cp:lastModifiedBy>
  <cp:revision>60</cp:revision>
  <dcterms:created xsi:type="dcterms:W3CDTF">2015-12-04T02:09:33Z</dcterms:created>
  <dcterms:modified xsi:type="dcterms:W3CDTF">2015-12-27T13:48:34Z</dcterms:modified>
</cp:coreProperties>
</file>