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5" r:id="rId3"/>
    <p:sldId id="267" r:id="rId4"/>
    <p:sldId id="268" r:id="rId5"/>
    <p:sldId id="279" r:id="rId6"/>
    <p:sldId id="278" r:id="rId7"/>
    <p:sldId id="269" r:id="rId8"/>
    <p:sldId id="275" r:id="rId9"/>
    <p:sldId id="270" r:id="rId10"/>
    <p:sldId id="271" r:id="rId11"/>
    <p:sldId id="272" r:id="rId12"/>
    <p:sldId id="276" r:id="rId13"/>
    <p:sldId id="273" r:id="rId14"/>
    <p:sldId id="274" r:id="rId15"/>
    <p:sldId id="294" r:id="rId16"/>
    <p:sldId id="257" r:id="rId17"/>
    <p:sldId id="258" r:id="rId18"/>
    <p:sldId id="277" r:id="rId19"/>
    <p:sldId id="259" r:id="rId20"/>
    <p:sldId id="260" r:id="rId21"/>
    <p:sldId id="261" r:id="rId22"/>
    <p:sldId id="296" r:id="rId23"/>
    <p:sldId id="266" r:id="rId24"/>
    <p:sldId id="281" r:id="rId25"/>
    <p:sldId id="280" r:id="rId26"/>
    <p:sldId id="263" r:id="rId27"/>
    <p:sldId id="262" r:id="rId28"/>
    <p:sldId id="264" r:id="rId29"/>
    <p:sldId id="265" r:id="rId30"/>
    <p:sldId id="322" r:id="rId31"/>
    <p:sldId id="297" r:id="rId32"/>
    <p:sldId id="282" r:id="rId33"/>
    <p:sldId id="310" r:id="rId34"/>
    <p:sldId id="311" r:id="rId35"/>
    <p:sldId id="312" r:id="rId36"/>
    <p:sldId id="313" r:id="rId37"/>
    <p:sldId id="317" r:id="rId38"/>
    <p:sldId id="316" r:id="rId39"/>
    <p:sldId id="315" r:id="rId40"/>
    <p:sldId id="314" r:id="rId41"/>
    <p:sldId id="319" r:id="rId42"/>
    <p:sldId id="320" r:id="rId43"/>
    <p:sldId id="323" r:id="rId44"/>
    <p:sldId id="321" r:id="rId45"/>
    <p:sldId id="318" r:id="rId46"/>
    <p:sldId id="291" r:id="rId47"/>
    <p:sldId id="284" r:id="rId48"/>
    <p:sldId id="285" r:id="rId49"/>
    <p:sldId id="286" r:id="rId50"/>
    <p:sldId id="287" r:id="rId51"/>
    <p:sldId id="288" r:id="rId52"/>
    <p:sldId id="289" r:id="rId53"/>
    <p:sldId id="290" r:id="rId54"/>
    <p:sldId id="324" r:id="rId55"/>
    <p:sldId id="283" r:id="rId56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FEF3F5E4-8165-4B3F-AACF-FD30985AB4B4}">
          <p14:sldIdLst>
            <p14:sldId id="256"/>
            <p14:sldId id="295"/>
            <p14:sldId id="267"/>
            <p14:sldId id="268"/>
            <p14:sldId id="279"/>
            <p14:sldId id="278"/>
            <p14:sldId id="269"/>
            <p14:sldId id="275"/>
            <p14:sldId id="270"/>
            <p14:sldId id="271"/>
            <p14:sldId id="272"/>
            <p14:sldId id="276"/>
            <p14:sldId id="273"/>
            <p14:sldId id="274"/>
            <p14:sldId id="294"/>
            <p14:sldId id="257"/>
            <p14:sldId id="258"/>
            <p14:sldId id="277"/>
            <p14:sldId id="259"/>
            <p14:sldId id="260"/>
            <p14:sldId id="261"/>
            <p14:sldId id="296"/>
            <p14:sldId id="266"/>
            <p14:sldId id="281"/>
            <p14:sldId id="280"/>
            <p14:sldId id="263"/>
            <p14:sldId id="262"/>
            <p14:sldId id="264"/>
            <p14:sldId id="265"/>
            <p14:sldId id="297"/>
            <p14:sldId id="282"/>
            <p14:sldId id="310"/>
            <p14:sldId id="311"/>
            <p14:sldId id="312"/>
            <p14:sldId id="313"/>
            <p14:sldId id="317"/>
            <p14:sldId id="316"/>
            <p14:sldId id="315"/>
            <p14:sldId id="314"/>
            <p14:sldId id="319"/>
            <p14:sldId id="320"/>
            <p14:sldId id="321"/>
            <p14:sldId id="318"/>
            <p14:sldId id="291"/>
            <p14:sldId id="284"/>
            <p14:sldId id="285"/>
            <p14:sldId id="286"/>
            <p14:sldId id="287"/>
            <p14:sldId id="288"/>
            <p14:sldId id="289"/>
            <p14:sldId id="290"/>
            <p14:sldId id="28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5" autoAdjust="0"/>
    <p:restoredTop sz="99821" autoAdjust="0"/>
  </p:normalViewPr>
  <p:slideViewPr>
    <p:cSldViewPr>
      <p:cViewPr>
        <p:scale>
          <a:sx n="70" d="100"/>
          <a:sy n="70" d="100"/>
        </p:scale>
        <p:origin x="-129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B45B-D3B1-493B-8F98-493CABD7D68C}" type="datetimeFigureOut">
              <a:rPr lang="th-TH" smtClean="0"/>
              <a:pPr/>
              <a:t>18/08/58</a:t>
            </a:fld>
            <a:endParaRPr lang="th-TH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FD0145D-8460-43A4-8652-4D03C692385C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B45B-D3B1-493B-8F98-493CABD7D68C}" type="datetimeFigureOut">
              <a:rPr lang="th-TH" smtClean="0"/>
              <a:pPr/>
              <a:t>18/08/58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0145D-8460-43A4-8652-4D03C692385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FD0145D-8460-43A4-8652-4D03C692385C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B45B-D3B1-493B-8F98-493CABD7D68C}" type="datetimeFigureOut">
              <a:rPr lang="th-TH" smtClean="0"/>
              <a:pPr/>
              <a:t>18/08/58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892970" y="1151930"/>
            <a:ext cx="7358063" cy="2321719"/>
          </a:xfrm>
          <a:prstGeom prst="rect">
            <a:avLst/>
          </a:prstGeom>
        </p:spPr>
        <p:txBody>
          <a:bodyPr lIns="64291" tIns="32146" rIns="64291" bIns="32146" anchor="b"/>
          <a:lstStyle/>
          <a:p>
            <a:pPr lvl="0">
              <a:defRPr sz="1800"/>
            </a:pPr>
            <a:r>
              <a:rPr sz="5600"/>
              <a:t>Title Text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892970" y="3536156"/>
            <a:ext cx="7358063" cy="794742"/>
          </a:xfrm>
          <a:prstGeom prst="rect">
            <a:avLst/>
          </a:prstGeom>
        </p:spPr>
        <p:txBody>
          <a:bodyPr lIns="64291" tIns="32146" rIns="64291" bIns="32146" anchor="t"/>
          <a:lstStyle>
            <a:lvl1pPr marL="0" indent="0" algn="ctr">
              <a:spcBef>
                <a:spcPts val="0"/>
              </a:spcBef>
              <a:buSzTx/>
              <a:buNone/>
              <a:defRPr sz="2200"/>
            </a:lvl1pPr>
            <a:lvl2pPr marL="0" indent="160721" algn="ctr">
              <a:spcBef>
                <a:spcPts val="0"/>
              </a:spcBef>
              <a:buSzTx/>
              <a:buNone/>
              <a:defRPr sz="2200"/>
            </a:lvl2pPr>
            <a:lvl3pPr marL="0" indent="321440" algn="ctr">
              <a:spcBef>
                <a:spcPts val="0"/>
              </a:spcBef>
              <a:buSzTx/>
              <a:buNone/>
              <a:defRPr sz="2200"/>
            </a:lvl3pPr>
            <a:lvl4pPr marL="0" indent="482161" algn="ctr">
              <a:spcBef>
                <a:spcPts val="0"/>
              </a:spcBef>
              <a:buSzTx/>
              <a:buNone/>
              <a:defRPr sz="2200"/>
            </a:lvl4pPr>
            <a:lvl5pPr marL="0" indent="642882" algn="ctr">
              <a:spcBef>
                <a:spcPts val="0"/>
              </a:spcBef>
              <a:buSzTx/>
              <a:buNone/>
              <a:defRPr sz="2200"/>
            </a:lvl5pPr>
          </a:lstStyle>
          <a:p>
            <a:pPr lvl="0">
              <a:defRPr sz="1800"/>
            </a:pPr>
            <a:r>
              <a:rPr sz="2200"/>
              <a:t>Body Level One</a:t>
            </a:r>
          </a:p>
          <a:p>
            <a:pPr lvl="1">
              <a:defRPr sz="1800"/>
            </a:pPr>
            <a:r>
              <a:rPr sz="2200"/>
              <a:t>Body Level Two</a:t>
            </a:r>
          </a:p>
          <a:p>
            <a:pPr lvl="2">
              <a:defRPr sz="1800"/>
            </a:pPr>
            <a:r>
              <a:rPr sz="2200"/>
              <a:t>Body Level Three</a:t>
            </a:r>
          </a:p>
          <a:p>
            <a:pPr lvl="3">
              <a:defRPr sz="1800"/>
            </a:pPr>
            <a:r>
              <a:rPr sz="2200"/>
              <a:t>Body Level Four</a:t>
            </a:r>
          </a:p>
          <a:p>
            <a:pPr lvl="4">
              <a:defRPr sz="1800"/>
            </a:pPr>
            <a:r>
              <a:rPr sz="2200"/>
              <a:t>Body Level Five</a:t>
            </a:r>
          </a:p>
        </p:txBody>
      </p:sp>
    </p:spTree>
    <p:extLst>
      <p:ext uri="{BB962C8B-B14F-4D97-AF65-F5344CB8AC3E}">
        <p14:creationId xmlns="" xmlns:p14="http://schemas.microsoft.com/office/powerpoint/2010/main" val="358006648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B45B-D3B1-493B-8F98-493CABD7D68C}" type="datetimeFigureOut">
              <a:rPr lang="th-TH" smtClean="0"/>
              <a:pPr/>
              <a:t>18/08/58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FD0145D-8460-43A4-8652-4D03C692385C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B45B-D3B1-493B-8F98-493CABD7D68C}" type="datetimeFigureOut">
              <a:rPr lang="th-TH" smtClean="0"/>
              <a:pPr/>
              <a:t>18/08/58</a:t>
            </a:fld>
            <a:endParaRPr lang="th-TH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FD0145D-8460-43A4-8652-4D03C692385C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569B45B-D3B1-493B-8F98-493CABD7D68C}" type="datetimeFigureOut">
              <a:rPr lang="th-TH" smtClean="0"/>
              <a:pPr/>
              <a:t>18/08/58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0145D-8460-43A4-8652-4D03C692385C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B45B-D3B1-493B-8F98-493CABD7D68C}" type="datetimeFigureOut">
              <a:rPr lang="th-TH" smtClean="0"/>
              <a:pPr/>
              <a:t>18/08/58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th-TH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FD0145D-8460-43A4-8652-4D03C692385C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B45B-D3B1-493B-8F98-493CABD7D68C}" type="datetimeFigureOut">
              <a:rPr lang="th-TH" smtClean="0"/>
              <a:pPr/>
              <a:t>18/08/58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FD0145D-8460-43A4-8652-4D03C692385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B45B-D3B1-493B-8F98-493CABD7D68C}" type="datetimeFigureOut">
              <a:rPr lang="th-TH" smtClean="0"/>
              <a:pPr/>
              <a:t>18/08/58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FD0145D-8460-43A4-8652-4D03C692385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FD0145D-8460-43A4-8652-4D03C692385C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B45B-D3B1-493B-8F98-493CABD7D68C}" type="datetimeFigureOut">
              <a:rPr lang="th-TH" smtClean="0"/>
              <a:pPr/>
              <a:t>18/08/58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FD0145D-8460-43A4-8652-4D03C692385C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569B45B-D3B1-493B-8F98-493CABD7D68C}" type="datetimeFigureOut">
              <a:rPr lang="th-TH" smtClean="0"/>
              <a:pPr/>
              <a:t>18/08/58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569B45B-D3B1-493B-8F98-493CABD7D68C}" type="datetimeFigureOut">
              <a:rPr lang="th-TH" smtClean="0"/>
              <a:pPr/>
              <a:t>18/08/58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th-TH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FD0145D-8460-43A4-8652-4D03C692385C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5877272"/>
            <a:ext cx="7232848" cy="528464"/>
          </a:xfrm>
        </p:spPr>
        <p:txBody>
          <a:bodyPr>
            <a:normAutofit/>
          </a:bodyPr>
          <a:lstStyle/>
          <a:p>
            <a:r>
              <a:rPr lang="en-US" sz="2000" dirty="0" smtClean="0"/>
              <a:t>Facilitator: </a:t>
            </a:r>
            <a:r>
              <a:rPr lang="en-US" sz="2000" dirty="0" err="1" smtClean="0"/>
              <a:t>Pawin</a:t>
            </a:r>
            <a:r>
              <a:rPr lang="en-US" sz="2000" dirty="0" smtClean="0"/>
              <a:t> </a:t>
            </a:r>
            <a:r>
              <a:rPr lang="en-US" sz="2000" dirty="0" err="1" smtClean="0"/>
              <a:t>puapornpong</a:t>
            </a:r>
            <a:endParaRPr lang="th-TH" sz="2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Case study 25</a:t>
            </a:r>
            <a:endParaRPr lang="th-TH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Obstetric and Gynecologic History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h-TH" dirty="0" smtClean="0">
                <a:latin typeface="Times New Roman"/>
                <a:cs typeface="Times New Roman"/>
              </a:rPr>
              <a:t>G</a:t>
            </a:r>
            <a:r>
              <a:rPr lang="en-US" dirty="0" smtClean="0">
                <a:latin typeface="Times New Roman"/>
                <a:cs typeface="Times New Roman"/>
              </a:rPr>
              <a:t>2</a:t>
            </a:r>
            <a:r>
              <a:rPr lang="th-TH" dirty="0" smtClean="0">
                <a:latin typeface="Times New Roman"/>
                <a:cs typeface="Times New Roman"/>
              </a:rPr>
              <a:t>P</a:t>
            </a:r>
            <a:r>
              <a:rPr lang="en-US" dirty="0" smtClean="0">
                <a:latin typeface="Times New Roman"/>
                <a:cs typeface="Times New Roman"/>
              </a:rPr>
              <a:t>0</a:t>
            </a:r>
            <a:r>
              <a:rPr lang="th-TH" dirty="0" smtClean="0">
                <a:latin typeface="Times New Roman"/>
                <a:cs typeface="Times New Roman"/>
              </a:rPr>
              <a:t>A</a:t>
            </a:r>
            <a:r>
              <a:rPr lang="en-US" dirty="0" smtClean="0">
                <a:latin typeface="Times New Roman"/>
                <a:cs typeface="Times New Roman"/>
              </a:rPr>
              <a:t>1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th-TH" dirty="0" smtClean="0">
                <a:latin typeface="Times New Roman"/>
                <a:cs typeface="Times New Roman"/>
              </a:rPr>
              <a:t>GA </a:t>
            </a:r>
            <a:r>
              <a:rPr lang="en-US" dirty="0" smtClean="0">
                <a:latin typeface="Times New Roman"/>
                <a:cs typeface="Times New Roman"/>
              </a:rPr>
              <a:t>30+1</a:t>
            </a:r>
            <a:r>
              <a:rPr lang="th-TH" dirty="0" smtClean="0">
                <a:latin typeface="Times New Roman"/>
                <a:cs typeface="Times New Roman"/>
              </a:rPr>
              <a:t> </a:t>
            </a:r>
            <a:r>
              <a:rPr lang="th-TH" dirty="0">
                <a:latin typeface="Times New Roman"/>
                <a:cs typeface="Times New Roman"/>
              </a:rPr>
              <a:t>week by </a:t>
            </a:r>
            <a:r>
              <a:rPr lang="th-TH" dirty="0" smtClean="0">
                <a:latin typeface="Times New Roman"/>
                <a:cs typeface="Times New Roman"/>
              </a:rPr>
              <a:t>date</a:t>
            </a:r>
            <a:endParaRPr lang="th-TH" dirty="0">
              <a:latin typeface="Times New Roman"/>
              <a:cs typeface="Times New Roman"/>
            </a:endParaRPr>
          </a:p>
          <a:p>
            <a:r>
              <a:rPr lang="en-US" dirty="0" smtClean="0">
                <a:latin typeface="Times New Roman"/>
                <a:cs typeface="Times New Roman"/>
              </a:rPr>
              <a:t>G1/2552</a:t>
            </a:r>
            <a:r>
              <a:rPr lang="th-TH" dirty="0" smtClean="0">
                <a:latin typeface="Times New Roman"/>
                <a:cs typeface="Times New Roman"/>
              </a:rPr>
              <a:t> </a:t>
            </a:r>
            <a:r>
              <a:rPr lang="th-TH" dirty="0">
                <a:latin typeface="Times New Roman"/>
                <a:cs typeface="Times New Roman"/>
              </a:rPr>
              <a:t>: </a:t>
            </a:r>
            <a:r>
              <a:rPr lang="en-US" dirty="0" smtClean="0">
                <a:latin typeface="Times New Roman"/>
                <a:cs typeface="Times New Roman"/>
              </a:rPr>
              <a:t>Abortion at GA 2 month </a:t>
            </a:r>
            <a:r>
              <a:rPr lang="th-TH" dirty="0" smtClean="0">
                <a:latin typeface="Times New Roman"/>
                <a:cs typeface="Times New Roman"/>
              </a:rPr>
              <a:t>ไม่ทราบว่าแท้งครบหรือไม่ แต่ทำ </a:t>
            </a:r>
            <a:r>
              <a:rPr lang="en-US" dirty="0" smtClean="0">
                <a:latin typeface="Times New Roman"/>
                <a:cs typeface="Times New Roman"/>
              </a:rPr>
              <a:t>D&amp;C</a:t>
            </a:r>
            <a:endParaRPr lang="th-TH" dirty="0">
              <a:latin typeface="Times New Roman"/>
              <a:cs typeface="Times New Roman"/>
            </a:endParaRPr>
          </a:p>
          <a:p>
            <a:r>
              <a:rPr lang="th-TH" dirty="0">
                <a:latin typeface="Times New Roman"/>
                <a:cs typeface="Times New Roman"/>
              </a:rPr>
              <a:t>LMP </a:t>
            </a:r>
            <a:r>
              <a:rPr lang="en-US" dirty="0">
                <a:latin typeface="Times New Roman"/>
                <a:cs typeface="Times New Roman"/>
              </a:rPr>
              <a:t>7</a:t>
            </a:r>
            <a:r>
              <a:rPr lang="th-TH" dirty="0" smtClean="0">
                <a:latin typeface="Times New Roman"/>
                <a:cs typeface="Times New Roman"/>
              </a:rPr>
              <a:t>/</a:t>
            </a:r>
            <a:r>
              <a:rPr lang="en-US" dirty="0" smtClean="0">
                <a:latin typeface="Times New Roman"/>
                <a:cs typeface="Times New Roman"/>
              </a:rPr>
              <a:t>12</a:t>
            </a:r>
            <a:r>
              <a:rPr lang="th-TH" dirty="0" smtClean="0">
                <a:latin typeface="Times New Roman"/>
                <a:cs typeface="Times New Roman"/>
              </a:rPr>
              <a:t>/</a:t>
            </a:r>
            <a:r>
              <a:rPr lang="en-US" dirty="0" smtClean="0">
                <a:latin typeface="Times New Roman"/>
                <a:cs typeface="Times New Roman"/>
              </a:rPr>
              <a:t>57</a:t>
            </a:r>
            <a:r>
              <a:rPr lang="th-TH" dirty="0" smtClean="0">
                <a:latin typeface="Times New Roman"/>
                <a:cs typeface="Times New Roman"/>
              </a:rPr>
              <a:t>, </a:t>
            </a:r>
            <a:r>
              <a:rPr lang="th-TH" dirty="0">
                <a:latin typeface="Times New Roman"/>
                <a:cs typeface="Times New Roman"/>
              </a:rPr>
              <a:t>EDC </a:t>
            </a:r>
            <a:r>
              <a:rPr lang="en-US" dirty="0" smtClean="0">
                <a:latin typeface="Times New Roman"/>
                <a:cs typeface="Times New Roman"/>
              </a:rPr>
              <a:t>14</a:t>
            </a:r>
            <a:r>
              <a:rPr lang="th-TH" dirty="0" smtClean="0">
                <a:latin typeface="Times New Roman"/>
                <a:cs typeface="Times New Roman"/>
              </a:rPr>
              <a:t>/</a:t>
            </a:r>
            <a:r>
              <a:rPr lang="en-US" dirty="0" smtClean="0">
                <a:latin typeface="Times New Roman"/>
                <a:cs typeface="Times New Roman"/>
              </a:rPr>
              <a:t>09</a:t>
            </a:r>
            <a:r>
              <a:rPr lang="th-TH" dirty="0" smtClean="0">
                <a:latin typeface="Times New Roman"/>
                <a:cs typeface="Times New Roman"/>
              </a:rPr>
              <a:t>/</a:t>
            </a:r>
            <a:r>
              <a:rPr lang="en-US" dirty="0" smtClean="0">
                <a:latin typeface="Times New Roman"/>
                <a:cs typeface="Times New Roman"/>
              </a:rPr>
              <a:t>58</a:t>
            </a:r>
            <a:endParaRPr lang="th-TH" dirty="0">
              <a:latin typeface="Times New Roman"/>
              <a:cs typeface="Times New Roman"/>
            </a:endParaRPr>
          </a:p>
          <a:p>
            <a:r>
              <a:rPr lang="th-TH" dirty="0">
                <a:latin typeface="Times New Roman"/>
                <a:cs typeface="Times New Roman"/>
              </a:rPr>
              <a:t>Menarche </a:t>
            </a:r>
            <a:r>
              <a:rPr lang="en-US" dirty="0" smtClean="0">
                <a:latin typeface="Times New Roman"/>
                <a:cs typeface="Times New Roman"/>
              </a:rPr>
              <a:t>12</a:t>
            </a:r>
            <a:r>
              <a:rPr lang="th-TH" dirty="0" smtClean="0">
                <a:latin typeface="Times New Roman"/>
                <a:cs typeface="Times New Roman"/>
              </a:rPr>
              <a:t> </a:t>
            </a:r>
            <a:r>
              <a:rPr lang="th-TH" dirty="0">
                <a:latin typeface="Times New Roman"/>
                <a:cs typeface="Times New Roman"/>
              </a:rPr>
              <a:t>ปี</a:t>
            </a:r>
          </a:p>
          <a:p>
            <a:r>
              <a:rPr lang="th-TH" dirty="0">
                <a:latin typeface="Times New Roman"/>
                <a:cs typeface="Times New Roman"/>
              </a:rPr>
              <a:t>ปฏิเสธประวัติโรคติดต่อทางเพศสัมพันธ์</a:t>
            </a:r>
          </a:p>
          <a:p>
            <a:r>
              <a:rPr lang="th-TH" dirty="0">
                <a:latin typeface="Times New Roman"/>
                <a:cs typeface="Times New Roman"/>
              </a:rPr>
              <a:t>ปฏิเสธประวัติตกขาวผิดปกติและเลือดออกผิดปกติทางช่องคลอด</a:t>
            </a:r>
          </a:p>
          <a:p>
            <a:r>
              <a:rPr lang="th-TH" dirty="0">
                <a:latin typeface="Times New Roman"/>
                <a:cs typeface="Times New Roman"/>
              </a:rPr>
              <a:t>ปฏิเสธประวัติก้อนผิดปกติในอุ้งเชิงกราน</a:t>
            </a:r>
          </a:p>
          <a:p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7264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Obstetric and Gynecologic History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No </a:t>
            </a:r>
            <a:r>
              <a:rPr lang="th-TH" dirty="0" smtClean="0">
                <a:latin typeface="Times New Roman"/>
                <a:cs typeface="Times New Roman"/>
              </a:rPr>
              <a:t>Previous Contraception</a:t>
            </a:r>
          </a:p>
          <a:p>
            <a:r>
              <a:rPr lang="th-TH" dirty="0" smtClean="0">
                <a:latin typeface="Times New Roman"/>
                <a:cs typeface="Times New Roman"/>
              </a:rPr>
              <a:t>ANC </a:t>
            </a:r>
            <a:r>
              <a:rPr lang="th-TH" dirty="0">
                <a:latin typeface="Times New Roman"/>
                <a:cs typeface="Times New Roman"/>
              </a:rPr>
              <a:t>History</a:t>
            </a:r>
          </a:p>
          <a:p>
            <a:pPr lvl="1"/>
            <a:r>
              <a:rPr lang="th-TH" dirty="0">
                <a:latin typeface="Times New Roman"/>
                <a:cs typeface="Times New Roman"/>
              </a:rPr>
              <a:t>First ANC ที่</a:t>
            </a:r>
            <a:r>
              <a:rPr lang="th-TH" dirty="0" smtClean="0">
                <a:latin typeface="Times New Roman"/>
                <a:cs typeface="Times New Roman"/>
              </a:rPr>
              <a:t>คลินิก </a:t>
            </a:r>
            <a:r>
              <a:rPr lang="en-US" dirty="0">
                <a:latin typeface="Times New Roman"/>
                <a:cs typeface="Times New Roman"/>
              </a:rPr>
              <a:t>7</a:t>
            </a:r>
            <a:r>
              <a:rPr lang="th-TH" dirty="0" smtClean="0">
                <a:latin typeface="Times New Roman"/>
                <a:cs typeface="Times New Roman"/>
              </a:rPr>
              <a:t> ครั้ง </a:t>
            </a:r>
            <a:endParaRPr lang="th-TH" dirty="0">
              <a:latin typeface="Times New Roman"/>
              <a:cs typeface="Times New Roman"/>
            </a:endParaRPr>
          </a:p>
          <a:p>
            <a:pPr lvl="1"/>
            <a:r>
              <a:rPr lang="th-TH" dirty="0">
                <a:latin typeface="Times New Roman"/>
                <a:cs typeface="Times New Roman"/>
              </a:rPr>
              <a:t>First ANC GA</a:t>
            </a:r>
            <a:r>
              <a:rPr lang="th-TH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6+3</a:t>
            </a:r>
            <a:r>
              <a:rPr lang="th-TH" dirty="0" smtClean="0">
                <a:latin typeface="Times New Roman"/>
                <a:cs typeface="Times New Roman"/>
              </a:rPr>
              <a:t> </a:t>
            </a:r>
            <a:r>
              <a:rPr lang="th-TH" dirty="0">
                <a:latin typeface="Times New Roman"/>
                <a:cs typeface="Times New Roman"/>
              </a:rPr>
              <a:t>week by date, First U/S </a:t>
            </a:r>
            <a:r>
              <a:rPr lang="en-US" dirty="0">
                <a:latin typeface="Times New Roman"/>
                <a:cs typeface="Times New Roman"/>
              </a:rPr>
              <a:t>4</a:t>
            </a:r>
            <a:r>
              <a:rPr lang="th-TH" dirty="0" smtClean="0">
                <a:latin typeface="Times New Roman"/>
                <a:cs typeface="Times New Roman"/>
              </a:rPr>
              <a:t>/</a:t>
            </a:r>
            <a:r>
              <a:rPr lang="en-US" dirty="0" smtClean="0">
                <a:latin typeface="Times New Roman"/>
                <a:cs typeface="Times New Roman"/>
              </a:rPr>
              <a:t>02</a:t>
            </a:r>
            <a:r>
              <a:rPr lang="th-TH" dirty="0" smtClean="0">
                <a:latin typeface="Times New Roman"/>
                <a:cs typeface="Times New Roman"/>
              </a:rPr>
              <a:t>/5</a:t>
            </a:r>
            <a:r>
              <a:rPr lang="en-US" dirty="0">
                <a:latin typeface="Times New Roman"/>
                <a:cs typeface="Times New Roman"/>
              </a:rPr>
              <a:t>8</a:t>
            </a:r>
            <a:r>
              <a:rPr lang="th-TH" dirty="0" smtClean="0">
                <a:latin typeface="Times New Roman"/>
                <a:cs typeface="Times New Roman"/>
              </a:rPr>
              <a:t> </a:t>
            </a:r>
            <a:r>
              <a:rPr lang="th-TH" dirty="0">
                <a:latin typeface="Times New Roman"/>
                <a:cs typeface="Times New Roman"/>
              </a:rPr>
              <a:t>GA </a:t>
            </a:r>
            <a:r>
              <a:rPr lang="en-US" dirty="0">
                <a:latin typeface="Times New Roman"/>
                <a:cs typeface="Times New Roman"/>
              </a:rPr>
              <a:t>8</a:t>
            </a:r>
            <a:r>
              <a:rPr lang="th-TH" dirty="0" smtClean="0">
                <a:latin typeface="Times New Roman"/>
                <a:cs typeface="Times New Roman"/>
              </a:rPr>
              <a:t> week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th-TH" dirty="0" smtClean="0">
                <a:latin typeface="Times New Roman"/>
                <a:cs typeface="Times New Roman"/>
              </a:rPr>
              <a:t>(ไม่มีผลแนบมาด้วย)</a:t>
            </a:r>
            <a:endParaRPr lang="th-TH" dirty="0">
              <a:latin typeface="Times New Roman"/>
              <a:cs typeface="Times New Roman"/>
            </a:endParaRPr>
          </a:p>
          <a:p>
            <a:pPr lvl="1"/>
            <a:r>
              <a:rPr lang="th-TH" dirty="0" smtClean="0">
                <a:latin typeface="Times New Roman"/>
                <a:cs typeface="Times New Roman"/>
              </a:rPr>
              <a:t>ไปฝากครรภ์ตามนัดสม่ำเสมอ</a:t>
            </a:r>
          </a:p>
        </p:txBody>
      </p:sp>
    </p:spTree>
    <p:extLst>
      <p:ext uri="{BB962C8B-B14F-4D97-AF65-F5344CB8AC3E}">
        <p14:creationId xmlns="" xmlns:p14="http://schemas.microsoft.com/office/powerpoint/2010/main" val="147493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Obstetric and Gynecologic </a:t>
            </a:r>
            <a:r>
              <a:rPr lang="en-US" dirty="0" smtClean="0"/>
              <a:t>History </a:t>
            </a:r>
            <a:r>
              <a:rPr lang="en-US" dirty="0"/>
              <a:t>(cont.)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dirty="0" smtClean="0">
                <a:latin typeface="Times New Roman"/>
                <a:cs typeface="Times New Roman"/>
              </a:rPr>
              <a:t>ANC </a:t>
            </a:r>
            <a:r>
              <a:rPr lang="th-TH" dirty="0">
                <a:latin typeface="Times New Roman"/>
                <a:cs typeface="Times New Roman"/>
              </a:rPr>
              <a:t>History</a:t>
            </a:r>
          </a:p>
          <a:p>
            <a:pPr lvl="1"/>
            <a:r>
              <a:rPr lang="th-TH" dirty="0" smtClean="0">
                <a:latin typeface="Times New Roman"/>
                <a:cs typeface="Times New Roman"/>
              </a:rPr>
              <a:t>ระหว่าง</a:t>
            </a:r>
            <a:r>
              <a:rPr lang="th-TH" dirty="0">
                <a:latin typeface="Times New Roman"/>
                <a:cs typeface="Times New Roman"/>
              </a:rPr>
              <a:t>ฝาก</a:t>
            </a:r>
            <a:r>
              <a:rPr lang="th-TH" dirty="0" smtClean="0">
                <a:latin typeface="Times New Roman"/>
                <a:cs typeface="Times New Roman"/>
              </a:rPr>
              <a:t>ครรภ์ครั้งล่าสุด(ครั้งที่</a:t>
            </a:r>
            <a:r>
              <a:rPr lang="en-US" dirty="0" smtClean="0">
                <a:latin typeface="Times New Roman"/>
                <a:cs typeface="Times New Roman"/>
              </a:rPr>
              <a:t>7</a:t>
            </a:r>
            <a:r>
              <a:rPr lang="th-TH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GA </a:t>
            </a:r>
            <a:r>
              <a:rPr lang="en-US" dirty="0">
                <a:latin typeface="Times New Roman"/>
                <a:cs typeface="Times New Roman"/>
              </a:rPr>
              <a:t>29 </a:t>
            </a:r>
            <a:r>
              <a:rPr lang="en-US" dirty="0" smtClean="0">
                <a:latin typeface="Times New Roman"/>
                <a:cs typeface="Times New Roman"/>
              </a:rPr>
              <a:t>week</a:t>
            </a:r>
            <a:r>
              <a:rPr lang="th-TH" dirty="0" smtClean="0">
                <a:latin typeface="Times New Roman"/>
                <a:cs typeface="Times New Roman"/>
              </a:rPr>
              <a:t>)</a:t>
            </a:r>
          </a:p>
          <a:p>
            <a:pPr lvl="2"/>
            <a:r>
              <a:rPr lang="th-TH" dirty="0" smtClean="0">
                <a:latin typeface="Times New Roman"/>
                <a:cs typeface="Times New Roman"/>
              </a:rPr>
              <a:t>บวมตามแขนขา</a:t>
            </a:r>
            <a:endParaRPr lang="en-US" dirty="0" smtClean="0">
              <a:latin typeface="Times New Roman"/>
              <a:cs typeface="Times New Roman"/>
            </a:endParaRPr>
          </a:p>
          <a:p>
            <a:pPr lvl="2"/>
            <a:r>
              <a:rPr lang="th-TH" dirty="0" smtClean="0">
                <a:latin typeface="Times New Roman"/>
                <a:cs typeface="Times New Roman"/>
              </a:rPr>
              <a:t>ความดัน</a:t>
            </a:r>
            <a:r>
              <a:rPr lang="en-US" dirty="0" smtClean="0">
                <a:latin typeface="Times New Roman"/>
                <a:cs typeface="Times New Roman"/>
              </a:rPr>
              <a:t> 159/94 mmHg</a:t>
            </a:r>
          </a:p>
          <a:p>
            <a:pPr lvl="2"/>
            <a:r>
              <a:rPr lang="en-US" dirty="0" smtClean="0">
                <a:latin typeface="Times New Roman"/>
                <a:cs typeface="Times New Roman"/>
              </a:rPr>
              <a:t>Urinalysis </a:t>
            </a:r>
            <a:r>
              <a:rPr lang="th-TH" dirty="0" smtClean="0">
                <a:latin typeface="Times New Roman"/>
                <a:cs typeface="Times New Roman"/>
              </a:rPr>
              <a:t>พบ </a:t>
            </a:r>
            <a:r>
              <a:rPr lang="en-US" dirty="0" smtClean="0">
                <a:latin typeface="Times New Roman"/>
                <a:cs typeface="Times New Roman"/>
              </a:rPr>
              <a:t>protein 4+</a:t>
            </a:r>
            <a:endParaRPr lang="th-TH" dirty="0" smtClean="0">
              <a:latin typeface="Times New Roman"/>
              <a:cs typeface="Times New Roman"/>
            </a:endParaRPr>
          </a:p>
          <a:p>
            <a:pPr lvl="2"/>
            <a:r>
              <a:rPr lang="th-TH" dirty="0" smtClean="0">
                <a:latin typeface="Times New Roman"/>
                <a:cs typeface="Times New Roman"/>
              </a:rPr>
              <a:t>แพทย์ให้ </a:t>
            </a:r>
            <a:r>
              <a:rPr lang="en-US" dirty="0" err="1">
                <a:latin typeface="Times New Roman"/>
                <a:cs typeface="Times New Roman"/>
              </a:rPr>
              <a:t>Aldromet</a:t>
            </a:r>
            <a:r>
              <a:rPr lang="en-US" dirty="0">
                <a:latin typeface="Times New Roman"/>
                <a:cs typeface="Times New Roman"/>
              </a:rPr>
              <a:t> (250) 1 tab </a:t>
            </a:r>
            <a:r>
              <a:rPr lang="en-US" dirty="0" err="1">
                <a:latin typeface="Times New Roman"/>
                <a:cs typeface="Times New Roman"/>
              </a:rPr>
              <a:t>po</a:t>
            </a:r>
            <a:r>
              <a:rPr lang="en-US" dirty="0">
                <a:latin typeface="Times New Roman"/>
                <a:cs typeface="Times New Roman"/>
              </a:rPr>
              <a:t> bid </a:t>
            </a:r>
            <a:r>
              <a:rPr lang="en-US" dirty="0" smtClean="0">
                <a:latin typeface="Times New Roman"/>
                <a:cs typeface="Times New Roman"/>
              </a:rPr>
              <a:t>pc</a:t>
            </a:r>
            <a:endParaRPr lang="th-TH" dirty="0">
              <a:latin typeface="Times New Roman"/>
              <a:cs typeface="Times New Roman"/>
            </a:endParaRPr>
          </a:p>
          <a:p>
            <a:pPr lvl="1"/>
            <a:r>
              <a:rPr lang="th-TH" dirty="0">
                <a:latin typeface="Times New Roman"/>
                <a:cs typeface="Times New Roman"/>
              </a:rPr>
              <a:t>Total Weight Gain </a:t>
            </a:r>
            <a:r>
              <a:rPr lang="en-US" dirty="0" smtClean="0">
                <a:latin typeface="Times New Roman"/>
                <a:cs typeface="Times New Roman"/>
              </a:rPr>
              <a:t>16</a:t>
            </a:r>
            <a:r>
              <a:rPr lang="th-TH" dirty="0" smtClean="0">
                <a:latin typeface="Times New Roman"/>
                <a:cs typeface="Times New Roman"/>
              </a:rPr>
              <a:t> </a:t>
            </a:r>
            <a:r>
              <a:rPr lang="th-TH" dirty="0">
                <a:latin typeface="Times New Roman"/>
                <a:cs typeface="Times New Roman"/>
              </a:rPr>
              <a:t>kg height </a:t>
            </a:r>
            <a:r>
              <a:rPr lang="th-TH" dirty="0" smtClean="0">
                <a:latin typeface="Times New Roman"/>
                <a:cs typeface="Times New Roman"/>
              </a:rPr>
              <a:t>1</a:t>
            </a:r>
            <a:r>
              <a:rPr lang="en-US" dirty="0" smtClean="0">
                <a:latin typeface="Times New Roman"/>
                <a:cs typeface="Times New Roman"/>
              </a:rPr>
              <a:t>6</a:t>
            </a:r>
            <a:r>
              <a:rPr lang="th-TH" dirty="0" smtClean="0">
                <a:latin typeface="Times New Roman"/>
                <a:cs typeface="Times New Roman"/>
              </a:rPr>
              <a:t>0cm weight</a:t>
            </a:r>
            <a:r>
              <a:rPr lang="en-US" dirty="0" smtClean="0">
                <a:latin typeface="Times New Roman"/>
                <a:cs typeface="Times New Roman"/>
              </a:rPr>
              <a:t> 61</a:t>
            </a:r>
            <a:r>
              <a:rPr lang="th-TH" dirty="0" smtClean="0">
                <a:latin typeface="Times New Roman"/>
                <a:cs typeface="Times New Roman"/>
              </a:rPr>
              <a:t> </a:t>
            </a:r>
            <a:r>
              <a:rPr lang="th-TH" dirty="0">
                <a:latin typeface="Times New Roman"/>
                <a:cs typeface="Times New Roman"/>
              </a:rPr>
              <a:t>BMI </a:t>
            </a:r>
            <a:r>
              <a:rPr lang="th-TH" dirty="0" smtClean="0">
                <a:latin typeface="Times New Roman"/>
                <a:cs typeface="Times New Roman"/>
              </a:rPr>
              <a:t>2</a:t>
            </a:r>
            <a:r>
              <a:rPr lang="en-US" dirty="0" smtClean="0">
                <a:latin typeface="Times New Roman"/>
                <a:cs typeface="Times New Roman"/>
              </a:rPr>
              <a:t>3</a:t>
            </a:r>
            <a:endParaRPr lang="th-TH" dirty="0">
              <a:latin typeface="Times New Roman"/>
              <a:cs typeface="Times New Roman"/>
            </a:endParaRPr>
          </a:p>
          <a:p>
            <a:pPr lvl="1"/>
            <a:r>
              <a:rPr lang="th-TH" dirty="0">
                <a:latin typeface="Times New Roman"/>
                <a:cs typeface="Times New Roman"/>
              </a:rPr>
              <a:t>TT ครบ 2 </a:t>
            </a:r>
            <a:r>
              <a:rPr lang="th-TH" dirty="0" smtClean="0">
                <a:latin typeface="Times New Roman"/>
                <a:cs typeface="Times New Roman"/>
              </a:rPr>
              <a:t>เข็ม</a:t>
            </a:r>
            <a:endParaRPr lang="th-TH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79832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ANC Laboratory Investigation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Hb</a:t>
            </a:r>
            <a:r>
              <a:rPr lang="en-US" dirty="0"/>
              <a:t> </a:t>
            </a:r>
            <a:r>
              <a:rPr lang="en-US" dirty="0" smtClean="0"/>
              <a:t>11.1 </a:t>
            </a:r>
            <a:r>
              <a:rPr lang="en-US" dirty="0"/>
              <a:t>g/</a:t>
            </a:r>
            <a:r>
              <a:rPr lang="en-US" dirty="0" err="1"/>
              <a:t>dL</a:t>
            </a:r>
            <a:r>
              <a:rPr lang="en-US" dirty="0"/>
              <a:t> </a:t>
            </a:r>
            <a:r>
              <a:rPr lang="en-US" dirty="0" err="1"/>
              <a:t>Hct</a:t>
            </a:r>
            <a:r>
              <a:rPr lang="en-US" dirty="0"/>
              <a:t> </a:t>
            </a:r>
            <a:r>
              <a:rPr lang="en-US" dirty="0" smtClean="0"/>
              <a:t>31.5% </a:t>
            </a:r>
            <a:r>
              <a:rPr lang="en-US" dirty="0"/>
              <a:t>MCV </a:t>
            </a:r>
            <a:r>
              <a:rPr lang="en-US" dirty="0" smtClean="0"/>
              <a:t>84 OF/DCIP </a:t>
            </a:r>
            <a:r>
              <a:rPr lang="en-US" dirty="0" err="1" smtClean="0"/>
              <a:t>Neg</a:t>
            </a:r>
            <a:endParaRPr lang="en-US" dirty="0"/>
          </a:p>
          <a:p>
            <a:r>
              <a:rPr lang="en-US" dirty="0"/>
              <a:t>Blood Group </a:t>
            </a:r>
            <a:r>
              <a:rPr lang="en-US" dirty="0" smtClean="0"/>
              <a:t>A </a:t>
            </a:r>
            <a:r>
              <a:rPr lang="en-US" dirty="0"/>
              <a:t>Rh</a:t>
            </a:r>
            <a:r>
              <a:rPr lang="en-US" dirty="0" smtClean="0"/>
              <a:t>+</a:t>
            </a:r>
          </a:p>
          <a:p>
            <a:r>
              <a:rPr lang="en-US" dirty="0" smtClean="0"/>
              <a:t>Blood </a:t>
            </a:r>
            <a:r>
              <a:rPr lang="en-US" dirty="0"/>
              <a:t>Serology: </a:t>
            </a:r>
            <a:r>
              <a:rPr lang="en-US" dirty="0" err="1"/>
              <a:t>HbsAg</a:t>
            </a:r>
            <a:r>
              <a:rPr lang="en-US" dirty="0"/>
              <a:t> </a:t>
            </a:r>
            <a:r>
              <a:rPr lang="en-US" dirty="0" err="1"/>
              <a:t>Neg</a:t>
            </a:r>
            <a:r>
              <a:rPr lang="en-US" dirty="0"/>
              <a:t>, Anti-HIV </a:t>
            </a:r>
            <a:r>
              <a:rPr lang="en-US" dirty="0" err="1"/>
              <a:t>Neg</a:t>
            </a:r>
            <a:r>
              <a:rPr lang="en-US" dirty="0"/>
              <a:t>, VDRL </a:t>
            </a:r>
            <a:r>
              <a:rPr lang="en-US" dirty="0" err="1"/>
              <a:t>Neg</a:t>
            </a:r>
            <a:endParaRPr lang="en-US" dirty="0"/>
          </a:p>
          <a:p>
            <a:r>
              <a:rPr lang="en-US" dirty="0"/>
              <a:t>Potential DM: </a:t>
            </a:r>
            <a:r>
              <a:rPr lang="en-US" dirty="0" smtClean="0"/>
              <a:t>GCT </a:t>
            </a:r>
            <a:r>
              <a:rPr lang="en-US" dirty="0" smtClean="0">
                <a:solidFill>
                  <a:srgbClr val="008000"/>
                </a:solidFill>
              </a:rPr>
              <a:t>145</a:t>
            </a:r>
            <a:r>
              <a:rPr lang="en-US" dirty="0" smtClean="0"/>
              <a:t> OGTT 81,166,132,95 &gt;&gt; no GDM</a:t>
            </a:r>
            <a:endParaRPr lang="en-US" dirty="0"/>
          </a:p>
          <a:p>
            <a:r>
              <a:rPr lang="en-US" dirty="0"/>
              <a:t>Urine protein/sugar: </a:t>
            </a:r>
            <a:r>
              <a:rPr lang="en-US" dirty="0" smtClean="0">
                <a:solidFill>
                  <a:srgbClr val="FF0000"/>
                </a:solidFill>
              </a:rPr>
              <a:t>protein 4+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1237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ANC 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Previous abortion S/P D&amp;C</a:t>
            </a:r>
          </a:p>
          <a:p>
            <a:r>
              <a:rPr lang="en-US" dirty="0" smtClean="0"/>
              <a:t>Excessive weight gain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5504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Examination  </a:t>
            </a:r>
            <a:endParaRPr lang="th-TH" dirty="0"/>
          </a:p>
        </p:txBody>
      </p:sp>
    </p:spTree>
    <p:extLst>
      <p:ext uri="{BB962C8B-B14F-4D97-AF65-F5344CB8AC3E}">
        <p14:creationId xmlns="" xmlns:p14="http://schemas.microsoft.com/office/powerpoint/2010/main" val="360640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Examination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General Appearance: </a:t>
            </a:r>
            <a:r>
              <a:rPr lang="en-US" dirty="0" smtClean="0">
                <a:solidFill>
                  <a:srgbClr val="FF0000"/>
                </a:solidFill>
              </a:rPr>
              <a:t>A Thai pregnant female</a:t>
            </a:r>
            <a:r>
              <a:rPr lang="en-US" dirty="0" smtClean="0"/>
              <a:t>, good consciousness</a:t>
            </a:r>
          </a:p>
          <a:p>
            <a:r>
              <a:rPr lang="en-US" dirty="0" smtClean="0"/>
              <a:t>Vital sign: BT 37.2 </a:t>
            </a:r>
            <a:r>
              <a:rPr lang="en-US" dirty="0" smtClean="0">
                <a:latin typeface="Times New Roman"/>
                <a:cs typeface="Times New Roman"/>
              </a:rPr>
              <a:t>ºc </a:t>
            </a:r>
            <a:r>
              <a:rPr lang="en-US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BP 182/102 mmHg (Repeat 174/107)  </a:t>
            </a:r>
            <a:r>
              <a:rPr lang="en-US" dirty="0" smtClean="0">
                <a:latin typeface="Times New Roman"/>
                <a:cs typeface="Times New Roman"/>
              </a:rPr>
              <a:t>PR 86 /min RR 22/min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HEENT: not pale conjunctiva, </a:t>
            </a:r>
            <a:r>
              <a:rPr lang="en-US" dirty="0" err="1" smtClean="0">
                <a:latin typeface="Times New Roman"/>
                <a:cs typeface="Times New Roman"/>
              </a:rPr>
              <a:t>anicteric</a:t>
            </a:r>
            <a:r>
              <a:rPr lang="en-US" dirty="0" smtClean="0">
                <a:latin typeface="Times New Roman"/>
                <a:cs typeface="Times New Roman"/>
              </a:rPr>
              <a:t> sclera, no thyroid gland enlargement, eye ground (</a:t>
            </a:r>
            <a:r>
              <a:rPr lang="th-TH" dirty="0" smtClean="0">
                <a:latin typeface="Times New Roman"/>
                <a:cs typeface="Times New Roman"/>
              </a:rPr>
              <a:t>ไม่ได้ตรวจ</a:t>
            </a:r>
            <a:r>
              <a:rPr lang="en-US" dirty="0" smtClean="0">
                <a:latin typeface="Times New Roman"/>
                <a:cs typeface="Times New Roman"/>
              </a:rPr>
              <a:t>)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Heart: normal S1S2, no murmur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Lungs: clear both lungs, no adventitious sound, no </a:t>
            </a:r>
            <a:r>
              <a:rPr lang="en-US" dirty="0" err="1" smtClean="0">
                <a:latin typeface="Times New Roman"/>
                <a:cs typeface="Times New Roman"/>
              </a:rPr>
              <a:t>crepitation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Examination (cont.)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Abdomen: soft, not tender,</a:t>
            </a:r>
          </a:p>
          <a:p>
            <a:pPr lvl="1">
              <a:buNone/>
            </a:pPr>
            <a:r>
              <a:rPr lang="en-US" dirty="0" smtClean="0"/>
              <a:t>   </a:t>
            </a:r>
            <a:r>
              <a:rPr lang="en-US" dirty="0" err="1" smtClean="0"/>
              <a:t>Fundal</a:t>
            </a:r>
            <a:r>
              <a:rPr lang="en-US" dirty="0" smtClean="0"/>
              <a:t> height – 2/4 above umbilicus</a:t>
            </a:r>
          </a:p>
          <a:p>
            <a:pPr lvl="1">
              <a:buNone/>
            </a:pPr>
            <a:r>
              <a:rPr lang="en-US" dirty="0" smtClean="0"/>
              <a:t>   Large part – Left			FHR 145 </a:t>
            </a:r>
            <a:r>
              <a:rPr lang="en-US" dirty="0" err="1" smtClean="0"/>
              <a:t>bpm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   Lie – Longitudinal		Presentation – Vertex</a:t>
            </a:r>
          </a:p>
          <a:p>
            <a:pPr marL="442913" lvl="1" indent="-273050">
              <a:buNone/>
            </a:pPr>
            <a:r>
              <a:rPr lang="en-US" dirty="0" smtClean="0"/>
              <a:t>	Engagement – No			Fetal movement – Positive</a:t>
            </a:r>
          </a:p>
          <a:p>
            <a:pPr marL="442913" lvl="1" indent="-273050">
              <a:buNone/>
            </a:pPr>
            <a:r>
              <a:rPr lang="en-US" dirty="0" smtClean="0"/>
              <a:t>	EFW – 1300 gm by U/S		</a:t>
            </a:r>
            <a:r>
              <a:rPr lang="en-US" dirty="0" err="1" smtClean="0"/>
              <a:t>Ut</a:t>
            </a:r>
            <a:r>
              <a:rPr lang="en-US" dirty="0" smtClean="0"/>
              <a:t> contraction – Yes</a:t>
            </a:r>
          </a:p>
          <a:p>
            <a:pPr marL="442913" lvl="1" indent="-273050">
              <a:buNone/>
            </a:pPr>
            <a:r>
              <a:rPr lang="en-US" dirty="0" smtClean="0"/>
              <a:t>	Interval &gt; 10 min (16.30 )</a:t>
            </a:r>
          </a:p>
          <a:p>
            <a:pPr marL="168593" indent="-273050"/>
            <a:r>
              <a:rPr lang="en-US" dirty="0" smtClean="0"/>
              <a:t>Liver and spleen:</a:t>
            </a:r>
            <a:r>
              <a:rPr lang="th-TH" dirty="0" smtClean="0"/>
              <a:t> ไม่ได้ตรวจ</a:t>
            </a:r>
            <a:endParaRPr lang="en-US" dirty="0" smtClean="0"/>
          </a:p>
          <a:p>
            <a:pPr marL="442913" lvl="1" indent="-273050"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   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Examination (cont.)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PV :  </a:t>
            </a:r>
          </a:p>
          <a:p>
            <a:pPr marL="274320" lvl="1" indent="0">
              <a:buNone/>
            </a:pPr>
            <a:r>
              <a:rPr lang="en-US" dirty="0" smtClean="0"/>
              <a:t>  Dilatation – </a:t>
            </a:r>
            <a:r>
              <a:rPr lang="en-US" dirty="0" err="1" smtClean="0"/>
              <a:t>os</a:t>
            </a:r>
            <a:r>
              <a:rPr lang="en-US" dirty="0" smtClean="0"/>
              <a:t> closed 		Effacement –</a:t>
            </a:r>
          </a:p>
          <a:p>
            <a:pPr marL="442913" lvl="1" indent="-273050">
              <a:buNone/>
            </a:pPr>
            <a:r>
              <a:rPr lang="en-US" dirty="0" smtClean="0"/>
              <a:t>	Station - 				</a:t>
            </a:r>
            <a:r>
              <a:rPr lang="en-US" dirty="0" err="1" smtClean="0"/>
              <a:t>Consistensy</a:t>
            </a:r>
            <a:r>
              <a:rPr lang="en-US" dirty="0" smtClean="0"/>
              <a:t>  - Medium</a:t>
            </a:r>
          </a:p>
          <a:p>
            <a:pPr marL="442913" lvl="1" indent="-273050">
              <a:buNone/>
            </a:pPr>
            <a:r>
              <a:rPr lang="en-US" dirty="0" smtClean="0"/>
              <a:t>	Position – Posterior		Fetal position – </a:t>
            </a:r>
          </a:p>
          <a:p>
            <a:pPr marL="442913" lvl="1" indent="-273050">
              <a:buNone/>
            </a:pPr>
            <a:r>
              <a:rPr lang="en-US" dirty="0" smtClean="0"/>
              <a:t>	Membrane – Intact		Amniotic fluid –</a:t>
            </a:r>
          </a:p>
          <a:p>
            <a:pPr marL="442913" lvl="1" indent="-273050">
              <a:buNone/>
            </a:pPr>
            <a:r>
              <a:rPr lang="en-US" dirty="0" smtClean="0"/>
              <a:t>	</a:t>
            </a:r>
            <a:r>
              <a:rPr lang="en-US" dirty="0" err="1" smtClean="0"/>
              <a:t>Pelvimetry</a:t>
            </a:r>
            <a:r>
              <a:rPr lang="en-US" dirty="0" smtClean="0"/>
              <a:t> - Adequate </a:t>
            </a:r>
          </a:p>
          <a:p>
            <a:pPr>
              <a:buNone/>
            </a:pPr>
            <a:r>
              <a:rPr lang="en-US" dirty="0" smtClean="0"/>
              <a:t>   </a:t>
            </a:r>
            <a:endParaRPr lang="th-TH" dirty="0"/>
          </a:p>
        </p:txBody>
      </p:sp>
    </p:spTree>
    <p:extLst>
      <p:ext uri="{BB962C8B-B14F-4D97-AF65-F5344CB8AC3E}">
        <p14:creationId xmlns="" xmlns:p14="http://schemas.microsoft.com/office/powerpoint/2010/main" val="304196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Physical Examination (cont.)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Speculum: Membrane leakage: No</a:t>
            </a:r>
          </a:p>
          <a:p>
            <a:r>
              <a:rPr lang="en-US" dirty="0" smtClean="0"/>
              <a:t>Extremities: </a:t>
            </a:r>
            <a:r>
              <a:rPr lang="en-US" dirty="0" smtClean="0">
                <a:solidFill>
                  <a:srgbClr val="FF0000"/>
                </a:solidFill>
              </a:rPr>
              <a:t>pitting edema 2+</a:t>
            </a:r>
          </a:p>
          <a:p>
            <a:r>
              <a:rPr lang="en-US" dirty="0" err="1" smtClean="0"/>
              <a:t>Neuro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DTR 3+</a:t>
            </a:r>
            <a:endParaRPr lang="th-TH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 taking</a:t>
            </a:r>
            <a:endParaRPr lang="th-TH" dirty="0"/>
          </a:p>
        </p:txBody>
      </p:sp>
    </p:spTree>
    <p:extLst>
      <p:ext uri="{BB962C8B-B14F-4D97-AF65-F5344CB8AC3E}">
        <p14:creationId xmlns="" xmlns:p14="http://schemas.microsoft.com/office/powerpoint/2010/main" val="4198778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Transabdominal</a:t>
            </a:r>
            <a:r>
              <a:rPr lang="en-US" dirty="0"/>
              <a:t> </a:t>
            </a:r>
            <a:r>
              <a:rPr lang="en-US" dirty="0" err="1"/>
              <a:t>sonography</a:t>
            </a:r>
            <a:r>
              <a:rPr lang="en-US" dirty="0"/>
              <a:t> </a:t>
            </a:r>
            <a:r>
              <a:rPr lang="en-US" dirty="0" smtClean="0"/>
              <a:t>Bedside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Single living fetus</a:t>
            </a:r>
          </a:p>
          <a:p>
            <a:pPr lvl="2"/>
            <a:r>
              <a:rPr lang="en-US" dirty="0" smtClean="0"/>
              <a:t>	BPD 	7.48 cm, 29+3 wk</a:t>
            </a:r>
          </a:p>
          <a:p>
            <a:pPr lvl="2"/>
            <a:r>
              <a:rPr lang="en-US" dirty="0" smtClean="0"/>
              <a:t>	HC 	27.2 cm, 29+3 wk</a:t>
            </a:r>
          </a:p>
          <a:p>
            <a:pPr lvl="2"/>
            <a:r>
              <a:rPr lang="en-US" dirty="0" smtClean="0"/>
              <a:t>	AC	23.3 cm, 27+4 wk</a:t>
            </a:r>
          </a:p>
          <a:p>
            <a:pPr lvl="2"/>
            <a:r>
              <a:rPr lang="en-US" dirty="0" smtClean="0"/>
              <a:t>	FL	5.74 cm, 30+1 wk</a:t>
            </a:r>
          </a:p>
          <a:p>
            <a:pPr lvl="1"/>
            <a:r>
              <a:rPr lang="en-US" dirty="0" smtClean="0"/>
              <a:t>EFW  1300 gm</a:t>
            </a:r>
          </a:p>
          <a:p>
            <a:pPr lvl="1"/>
            <a:r>
              <a:rPr lang="en-US" dirty="0" smtClean="0"/>
              <a:t>AFI  13.2 cm</a:t>
            </a:r>
          </a:p>
          <a:p>
            <a:pPr lvl="1"/>
            <a:r>
              <a:rPr lang="en-US" dirty="0" smtClean="0"/>
              <a:t>Placenta: Posterior – middle, no visible retro placental blood clot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Transabdominal</a:t>
            </a:r>
            <a:r>
              <a:rPr lang="en-US" dirty="0"/>
              <a:t> </a:t>
            </a:r>
            <a:r>
              <a:rPr lang="en-US" dirty="0" err="1"/>
              <a:t>sonography</a:t>
            </a:r>
            <a:r>
              <a:rPr lang="en-US" dirty="0"/>
              <a:t> Bedside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en-US" dirty="0" smtClean="0"/>
              <a:t>Normal </a:t>
            </a:r>
            <a:r>
              <a:rPr lang="en-US" dirty="0"/>
              <a:t>skull and Brain</a:t>
            </a:r>
          </a:p>
          <a:p>
            <a:pPr lvl="1"/>
            <a:r>
              <a:rPr lang="en-US" dirty="0"/>
              <a:t>4 cardiac chambers</a:t>
            </a:r>
          </a:p>
          <a:p>
            <a:pPr lvl="1"/>
            <a:r>
              <a:rPr lang="en-US" dirty="0"/>
              <a:t>Continue spine, no seen mass</a:t>
            </a:r>
          </a:p>
          <a:p>
            <a:pPr lvl="1"/>
            <a:r>
              <a:rPr lang="en-US" dirty="0"/>
              <a:t>Stomach, Liver, Bowel, Bladder were </a:t>
            </a:r>
            <a:r>
              <a:rPr lang="en-US" dirty="0" smtClean="0"/>
              <a:t>seen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th-TH" dirty="0"/>
          </a:p>
        </p:txBody>
      </p:sp>
    </p:spTree>
    <p:extLst>
      <p:ext uri="{BB962C8B-B14F-4D97-AF65-F5344CB8AC3E}">
        <p14:creationId xmlns="" xmlns:p14="http://schemas.microsoft.com/office/powerpoint/2010/main" val="3074380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lists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Arms and legs swelling 1 week PTA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ANC investigation : protein 4+ (4 days PTA)</a:t>
            </a:r>
            <a:endParaRPr lang="th-TH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Hypertension (</a:t>
            </a:r>
            <a:r>
              <a:rPr lang="en-US" dirty="0" smtClean="0">
                <a:latin typeface="Times New Roman"/>
                <a:cs typeface="Times New Roman"/>
              </a:rPr>
              <a:t>BP 182/102 mmHg</a:t>
            </a:r>
            <a:r>
              <a:rPr lang="en-US" dirty="0"/>
              <a:t>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Hyperreflexia</a:t>
            </a:r>
            <a:r>
              <a:rPr lang="en-US" dirty="0" smtClean="0"/>
              <a:t> (DTR 3+)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ANC risk : </a:t>
            </a:r>
            <a:r>
              <a:rPr lang="en-US" dirty="0"/>
              <a:t>Previous abortion S/P D&amp;</a:t>
            </a:r>
            <a:r>
              <a:rPr lang="en-US" dirty="0" smtClean="0"/>
              <a:t>C, Excessive </a:t>
            </a:r>
            <a:r>
              <a:rPr lang="en-US" dirty="0"/>
              <a:t>weight </a:t>
            </a:r>
            <a:r>
              <a:rPr lang="en-US" dirty="0" smtClean="0"/>
              <a:t>gain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Differential diagnosis 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Preeclampsia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Gestational Hypertension</a:t>
            </a:r>
          </a:p>
          <a:p>
            <a:pPr marL="514350" indent="-514350">
              <a:buFont typeface="+mj-lt"/>
              <a:buAutoNum type="arabicPeriod"/>
            </a:pPr>
            <a:endParaRPr lang="th-TH" dirty="0"/>
          </a:p>
        </p:txBody>
      </p:sp>
    </p:spTree>
    <p:extLst>
      <p:ext uri="{BB962C8B-B14F-4D97-AF65-F5344CB8AC3E}">
        <p14:creationId xmlns="" xmlns:p14="http://schemas.microsoft.com/office/powerpoint/2010/main" val="266401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 Investigation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CBC</a:t>
            </a:r>
          </a:p>
          <a:p>
            <a:r>
              <a:rPr lang="en-US" dirty="0" smtClean="0"/>
              <a:t>Urinalysis </a:t>
            </a:r>
          </a:p>
          <a:p>
            <a:r>
              <a:rPr lang="en-US" dirty="0" smtClean="0"/>
              <a:t>BUN/Cr </a:t>
            </a:r>
          </a:p>
          <a:p>
            <a:r>
              <a:rPr lang="en-US" dirty="0" smtClean="0"/>
              <a:t>AST/ALT</a:t>
            </a:r>
          </a:p>
          <a:p>
            <a:r>
              <a:rPr lang="en-US" dirty="0" smtClean="0"/>
              <a:t>Uric acid</a:t>
            </a:r>
          </a:p>
          <a:p>
            <a:r>
              <a:rPr lang="en-US" dirty="0" smtClean="0"/>
              <a:t>Coagulation </a:t>
            </a:r>
            <a:endParaRPr lang="en-US" dirty="0"/>
          </a:p>
          <a:p>
            <a:pPr lvl="1"/>
            <a:endParaRPr lang="en-US" dirty="0" smtClean="0"/>
          </a:p>
          <a:p>
            <a:endParaRPr lang="th-TH" dirty="0"/>
          </a:p>
        </p:txBody>
      </p:sp>
    </p:spTree>
    <p:extLst>
      <p:ext uri="{BB962C8B-B14F-4D97-AF65-F5344CB8AC3E}">
        <p14:creationId xmlns="" xmlns:p14="http://schemas.microsoft.com/office/powerpoint/2010/main" val="386365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-2" y="-1"/>
          <a:ext cx="9144000" cy="68580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762000">
                <a:tc gridSpan="4"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CBC</a:t>
                      </a:r>
                      <a:endParaRPr lang="th-TH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Hb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11.1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Neutrophil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76.6</a:t>
                      </a:r>
                      <a:endParaRPr lang="th-TH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Hct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31.5</a:t>
                      </a:r>
                      <a:endParaRPr lang="th-TH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Lymphocyte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16.1</a:t>
                      </a:r>
                      <a:endParaRPr lang="th-TH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 dirty="0" smtClean="0"/>
                        <a:t>RBC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3.55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Monocyte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6.6</a:t>
                      </a:r>
                      <a:endParaRPr lang="th-TH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 dirty="0" smtClean="0"/>
                        <a:t>MCV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88.7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Eosinophil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</a:t>
                      </a:r>
                      <a:endParaRPr lang="th-TH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 dirty="0" smtClean="0"/>
                        <a:t>MCH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31.3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Basophil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</a:t>
                      </a:r>
                      <a:endParaRPr lang="th-TH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 dirty="0" smtClean="0"/>
                        <a:t>MCHC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35.2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Platelets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261000</a:t>
                      </a:r>
                      <a:endParaRPr lang="th-TH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 dirty="0" smtClean="0"/>
                        <a:t>RDW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MPV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11.0</a:t>
                      </a:r>
                      <a:endParaRPr lang="th-TH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 dirty="0" smtClean="0"/>
                        <a:t>WBC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13200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857250">
                <a:tc gridSpan="4"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Urine Analysis</a:t>
                      </a:r>
                      <a:endParaRPr lang="th-TH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  <a:tr h="857250">
                <a:tc>
                  <a:txBody>
                    <a:bodyPr/>
                    <a:lstStyle/>
                    <a:p>
                      <a:r>
                        <a:rPr lang="en-US" dirty="0" smtClean="0"/>
                        <a:t>Color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Yellow 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Glucose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Neg</a:t>
                      </a:r>
                      <a:endParaRPr lang="th-TH" dirty="0"/>
                    </a:p>
                  </a:txBody>
                  <a:tcPr/>
                </a:tc>
              </a:tr>
              <a:tr h="857250">
                <a:tc>
                  <a:txBody>
                    <a:bodyPr/>
                    <a:lstStyle/>
                    <a:p>
                      <a:r>
                        <a:rPr lang="en-US" dirty="0" smtClean="0"/>
                        <a:t>Transparency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Clear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Ketone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Neg</a:t>
                      </a:r>
                      <a:endParaRPr lang="th-TH" dirty="0"/>
                    </a:p>
                  </a:txBody>
                  <a:tcPr/>
                </a:tc>
              </a:tr>
              <a:tr h="85725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Sp.Gr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1.020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Urobilinogen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Neg</a:t>
                      </a:r>
                      <a:endParaRPr lang="th-TH" dirty="0"/>
                    </a:p>
                  </a:txBody>
                  <a:tcPr/>
                </a:tc>
              </a:tr>
              <a:tr h="857250">
                <a:tc>
                  <a:txBody>
                    <a:bodyPr/>
                    <a:lstStyle/>
                    <a:p>
                      <a:r>
                        <a:rPr lang="en-US" dirty="0" smtClean="0"/>
                        <a:t>pH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Bilirubin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Neg</a:t>
                      </a:r>
                      <a:endParaRPr lang="th-TH" dirty="0"/>
                    </a:p>
                  </a:txBody>
                  <a:tcPr/>
                </a:tc>
              </a:tr>
              <a:tr h="857250">
                <a:tc>
                  <a:txBody>
                    <a:bodyPr/>
                    <a:lstStyle/>
                    <a:p>
                      <a:r>
                        <a:rPr lang="en-US" dirty="0" smtClean="0"/>
                        <a:t>Leukocytes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Neg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Erythrocytes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1+</a:t>
                      </a:r>
                      <a:endParaRPr lang="th-TH" dirty="0"/>
                    </a:p>
                  </a:txBody>
                  <a:tcPr/>
                </a:tc>
              </a:tr>
              <a:tr h="857250">
                <a:tc>
                  <a:txBody>
                    <a:bodyPr/>
                    <a:lstStyle/>
                    <a:p>
                      <a:r>
                        <a:rPr lang="en-US" dirty="0" smtClean="0"/>
                        <a:t>Nitrite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Neg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WBC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0-1</a:t>
                      </a:r>
                      <a:endParaRPr lang="th-TH" dirty="0"/>
                    </a:p>
                  </a:txBody>
                  <a:tcPr/>
                </a:tc>
              </a:tr>
              <a:tr h="857250">
                <a:tc>
                  <a:txBody>
                    <a:bodyPr/>
                    <a:lstStyle/>
                    <a:p>
                      <a:r>
                        <a:rPr lang="en-US" dirty="0" smtClean="0"/>
                        <a:t>Protein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3+ (500 mg/</a:t>
                      </a:r>
                      <a:r>
                        <a:rPr lang="en-US" dirty="0" err="1" smtClean="0"/>
                        <a:t>dL</a:t>
                      </a:r>
                      <a:r>
                        <a:rPr lang="en-US" dirty="0" smtClean="0"/>
                        <a:t>)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RBC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0-1</a:t>
                      </a:r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BUN/Cr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BUN 	18.4	mg/</a:t>
            </a:r>
            <a:r>
              <a:rPr lang="en-US" dirty="0" err="1" smtClean="0"/>
              <a:t>dL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Cr		1.0	mg/</a:t>
            </a:r>
            <a:r>
              <a:rPr lang="en-US" dirty="0" err="1" smtClean="0">
                <a:solidFill>
                  <a:srgbClr val="FF0000"/>
                </a:solidFill>
              </a:rPr>
              <a:t>dL</a:t>
            </a:r>
            <a:endParaRPr lang="th-TH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AST/ALT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AST		23	U/L</a:t>
            </a:r>
          </a:p>
          <a:p>
            <a:r>
              <a:rPr lang="en-US" dirty="0" smtClean="0"/>
              <a:t>ALT 	19	U/L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 smtClean="0">
                <a:latin typeface="Georgia"/>
                <a:cs typeface="Georgia"/>
              </a:rPr>
              <a:t>ประวัติ</a:t>
            </a:r>
            <a:endParaRPr lang="en-US" dirty="0">
              <a:latin typeface="Georgia"/>
              <a:cs typeface="Georg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>
                <a:latin typeface="Times New Roman"/>
                <a:cs typeface="Times New Roman"/>
              </a:rPr>
              <a:t>Case </a:t>
            </a:r>
            <a:r>
              <a:rPr lang="th-TH" dirty="0" smtClean="0">
                <a:latin typeface="Times New Roman"/>
                <a:cs typeface="Times New Roman"/>
              </a:rPr>
              <a:t>ผู้หญิง</a:t>
            </a:r>
            <a:r>
              <a:rPr lang="th-TH" dirty="0">
                <a:latin typeface="Times New Roman"/>
                <a:cs typeface="Times New Roman"/>
              </a:rPr>
              <a:t>อายุ </a:t>
            </a:r>
            <a:r>
              <a:rPr lang="en-US" dirty="0" smtClean="0">
                <a:latin typeface="Times New Roman"/>
                <a:cs typeface="Times New Roman"/>
              </a:rPr>
              <a:t>27</a:t>
            </a:r>
            <a:r>
              <a:rPr lang="th-TH" dirty="0" smtClean="0">
                <a:latin typeface="Times New Roman"/>
                <a:cs typeface="Times New Roman"/>
              </a:rPr>
              <a:t> ปี </a:t>
            </a:r>
            <a:r>
              <a:rPr lang="en-US" dirty="0" smtClean="0">
                <a:latin typeface="Times New Roman"/>
                <a:cs typeface="Times New Roman"/>
              </a:rPr>
              <a:t>G2P0A1 GA30+1week</a:t>
            </a:r>
            <a:r>
              <a:rPr lang="th-TH" dirty="0" smtClean="0">
                <a:latin typeface="Times New Roman"/>
                <a:cs typeface="Times New Roman"/>
              </a:rPr>
              <a:t> </a:t>
            </a:r>
            <a:r>
              <a:rPr lang="th-TH" dirty="0">
                <a:latin typeface="Times New Roman"/>
                <a:cs typeface="Times New Roman"/>
              </a:rPr>
              <a:t>เชื้อ</a:t>
            </a:r>
            <a:r>
              <a:rPr lang="th-TH" dirty="0" smtClean="0">
                <a:latin typeface="Times New Roman"/>
                <a:cs typeface="Times New Roman"/>
              </a:rPr>
              <a:t>ชาติไทย </a:t>
            </a:r>
            <a:r>
              <a:rPr lang="th-TH" dirty="0">
                <a:latin typeface="Times New Roman"/>
                <a:cs typeface="Times New Roman"/>
              </a:rPr>
              <a:t>สัญชาติไทย </a:t>
            </a:r>
            <a:r>
              <a:rPr lang="th-TH" dirty="0" smtClean="0">
                <a:latin typeface="Times New Roman"/>
                <a:cs typeface="Times New Roman"/>
              </a:rPr>
              <a:t>ศาสนาพุทธ อาชีพรับจ้าง </a:t>
            </a:r>
            <a:r>
              <a:rPr lang="th-TH" dirty="0">
                <a:latin typeface="Times New Roman"/>
                <a:cs typeface="Times New Roman"/>
              </a:rPr>
              <a:t>ภูมิลำเนา </a:t>
            </a:r>
            <a:r>
              <a:rPr lang="th-TH" dirty="0" smtClean="0">
                <a:latin typeface="Times New Roman"/>
                <a:cs typeface="Times New Roman"/>
              </a:rPr>
              <a:t>จ.นครนายก </a:t>
            </a:r>
            <a:r>
              <a:rPr lang="th-TH" dirty="0">
                <a:latin typeface="Times New Roman"/>
                <a:cs typeface="Times New Roman"/>
              </a:rPr>
              <a:t>สิทธิการ</a:t>
            </a:r>
            <a:r>
              <a:rPr lang="th-TH" dirty="0" smtClean="0">
                <a:latin typeface="Times New Roman"/>
                <a:cs typeface="Times New Roman"/>
              </a:rPr>
              <a:t>รักษาประกันสุขภาพถ้วยหน้า(ส่งตัว)</a:t>
            </a:r>
            <a:endParaRPr lang="th-TH" dirty="0">
              <a:latin typeface="Times New Roman"/>
              <a:cs typeface="Times New Roman"/>
            </a:endParaRPr>
          </a:p>
          <a:p>
            <a:r>
              <a:rPr lang="th-TH" dirty="0">
                <a:latin typeface="Times New Roman"/>
                <a:cs typeface="Times New Roman"/>
              </a:rPr>
              <a:t>Chief Complaint </a:t>
            </a:r>
            <a:r>
              <a:rPr lang="th-TH" dirty="0" smtClean="0">
                <a:latin typeface="Times New Roman"/>
                <a:cs typeface="Times New Roman"/>
              </a:rPr>
              <a:t>แขนขาบวมมากขึ้น 1สัปดาห์ก่อนมาโรงพยาบาล</a:t>
            </a:r>
            <a:endParaRPr lang="th-TH" dirty="0">
              <a:latin typeface="Times New Roman"/>
              <a:cs typeface="Times New Roman"/>
            </a:endParaRPr>
          </a:p>
          <a:p>
            <a:r>
              <a:rPr lang="th-TH" dirty="0" smtClean="0">
                <a:latin typeface="Times New Roman"/>
                <a:cs typeface="Times New Roman"/>
              </a:rPr>
              <a:t>ประวัติได้จากผู้ป่วยและสมุดฝากครรภ์ เชื่อถือได้</a:t>
            </a: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1537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Uric acid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Uric acid 	8.4</a:t>
            </a:r>
            <a:endParaRPr lang="th-TH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lvl="0">
              <a:defRPr sz="1800"/>
            </a:pPr>
            <a:r>
              <a:rPr lang="en-US" sz="3600" dirty="0" smtClean="0"/>
              <a:t>Discussion</a:t>
            </a:r>
            <a:endParaRPr sz="3600" dirty="0"/>
          </a:p>
        </p:txBody>
      </p:sp>
      <p:sp>
        <p:nvSpPr>
          <p:cNvPr id="33" name="Shape 33"/>
          <p:cNvSpPr>
            <a:spLocks noGrp="1"/>
          </p:cNvSpPr>
          <p:nvPr>
            <p:ph sz="quarter" idx="1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pPr lvl="0" algn="l"/>
            <a:r>
              <a:rPr lang="th-TH" dirty="0">
                <a:latin typeface="+mj-lt"/>
              </a:rPr>
              <a:t>	จากประวัติของผู้ป่วยพบมีความดันโลหิตสูงมากกว่า 160 </a:t>
            </a:r>
            <a:r>
              <a:rPr lang="en-US" dirty="0">
                <a:latin typeface="+mj-lt"/>
              </a:rPr>
              <a:t>mmHg </a:t>
            </a:r>
            <a:r>
              <a:rPr lang="th-TH" dirty="0">
                <a:latin typeface="+mj-lt"/>
              </a:rPr>
              <a:t>ในการตรวจมากกว่า 1 ครั้ง โดยพบหลังจากสัปดาห์ที่ 20 ของการตั้งครรภ์ ซึ่งเข้าได้กับเกณฑ์การวินิจฉัยโรค </a:t>
            </a:r>
            <a:r>
              <a:rPr lang="en-US" dirty="0">
                <a:latin typeface="+mj-lt"/>
              </a:rPr>
              <a:t>Severe preeclampsia </a:t>
            </a:r>
            <a:r>
              <a:rPr lang="th-TH" dirty="0">
                <a:latin typeface="+mj-lt"/>
              </a:rPr>
              <a:t>นอกจากนี้ผลการตรวจทางห้องปฏิบัติพบ </a:t>
            </a:r>
            <a:r>
              <a:rPr lang="en-US" dirty="0">
                <a:latin typeface="+mj-lt"/>
              </a:rPr>
              <a:t>Urine protein 3+ </a:t>
            </a:r>
            <a:r>
              <a:rPr lang="th-TH" dirty="0">
                <a:latin typeface="+mj-lt"/>
              </a:rPr>
              <a:t>จากเดิมตอนทำ </a:t>
            </a:r>
            <a:r>
              <a:rPr lang="en-US" dirty="0">
                <a:latin typeface="+mj-lt"/>
              </a:rPr>
              <a:t>ANC </a:t>
            </a:r>
            <a:r>
              <a:rPr lang="th-TH" dirty="0">
                <a:latin typeface="+mj-lt"/>
              </a:rPr>
              <a:t>เคยตรวจได้ </a:t>
            </a:r>
            <a:r>
              <a:rPr lang="en-US" dirty="0">
                <a:latin typeface="+mj-lt"/>
              </a:rPr>
              <a:t>Urine protein 4+ </a:t>
            </a:r>
            <a:r>
              <a:rPr lang="th-TH" dirty="0">
                <a:latin typeface="+mj-lt"/>
              </a:rPr>
              <a:t>และผลตรวจปัสสาวะใน 24 ชั่วโมงพบ </a:t>
            </a:r>
            <a:r>
              <a:rPr lang="en-US" dirty="0">
                <a:latin typeface="+mj-lt"/>
              </a:rPr>
              <a:t>Urine protein excretion 4666.20 mg </a:t>
            </a:r>
            <a:r>
              <a:rPr lang="th-TH" dirty="0">
                <a:latin typeface="+mj-lt"/>
              </a:rPr>
              <a:t>ซึ่งแม้ว่ายังไม่เข้าตามเกณฑ์การวินิจฉัยของ </a:t>
            </a:r>
            <a:r>
              <a:rPr lang="en-US" dirty="0">
                <a:latin typeface="+mj-lt"/>
              </a:rPr>
              <a:t>Severe preeclampsia </a:t>
            </a:r>
            <a:r>
              <a:rPr lang="th-TH" dirty="0">
                <a:latin typeface="+mj-lt"/>
              </a:rPr>
              <a:t>แต่มีความใกล้เคียง จึงทำให้ข้อมูลดังกล่าวสนับสนุนโรค </a:t>
            </a:r>
            <a:r>
              <a:rPr lang="en-US" dirty="0">
                <a:latin typeface="+mj-lt"/>
              </a:rPr>
              <a:t>Severe preeclampsia </a:t>
            </a:r>
            <a:r>
              <a:rPr lang="th-TH" dirty="0">
                <a:latin typeface="+mj-lt"/>
              </a:rPr>
              <a:t>มากยิ่งขึ้นในผู้ป่วยรายนี้</a:t>
            </a:r>
            <a:endParaRPr dirty="0"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6589306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Definite</a:t>
            </a:r>
            <a:r>
              <a:rPr lang="en-US" dirty="0" smtClean="0"/>
              <a:t> Diagnosis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Severe Preeclampsia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89854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th-TH" dirty="0"/>
          </a:p>
        </p:txBody>
      </p:sp>
    </p:spTree>
    <p:extLst>
      <p:ext uri="{BB962C8B-B14F-4D97-AF65-F5344CB8AC3E}">
        <p14:creationId xmlns="" xmlns:p14="http://schemas.microsoft.com/office/powerpoint/2010/main" val="274403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Management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defRPr sz="1800"/>
            </a:pPr>
            <a:r>
              <a:rPr lang="en-US" sz="2400" dirty="0" smtClean="0"/>
              <a:t>Admit &amp; Close monitoring</a:t>
            </a:r>
          </a:p>
          <a:p>
            <a:pPr lvl="0">
              <a:defRPr sz="1800"/>
            </a:pPr>
            <a:r>
              <a:rPr lang="en-US" sz="2400" dirty="0" smtClean="0"/>
              <a:t>Counseling patient</a:t>
            </a:r>
          </a:p>
          <a:p>
            <a:pPr lvl="0">
              <a:defRPr sz="1800"/>
            </a:pPr>
            <a:r>
              <a:rPr lang="en-US" sz="2400" dirty="0" smtClean="0"/>
              <a:t>Lab investigation : CBC,UA,BUN/</a:t>
            </a:r>
            <a:r>
              <a:rPr lang="en-US" sz="2400" dirty="0" err="1" smtClean="0"/>
              <a:t>Creatinine,LFT,Uric</a:t>
            </a:r>
            <a:r>
              <a:rPr lang="en-US" sz="2400" dirty="0" smtClean="0"/>
              <a:t> acid</a:t>
            </a:r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="" xmlns:p14="http://schemas.microsoft.com/office/powerpoint/2010/main" val="1472795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Management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11150" lvl="0" indent="-311150" defTabSz="408940">
              <a:spcBef>
                <a:spcPts val="2900"/>
              </a:spcBef>
              <a:defRPr sz="1800"/>
            </a:pPr>
            <a:r>
              <a:rPr lang="en-US" sz="2400" dirty="0" smtClean="0"/>
              <a:t>Prevent seizure: Use magnesium sulfate</a:t>
            </a:r>
          </a:p>
          <a:p>
            <a:pPr marL="311150" lvl="0" indent="-311150" defTabSz="408940">
              <a:spcBef>
                <a:spcPts val="2900"/>
              </a:spcBef>
              <a:buNone/>
              <a:defRPr sz="1800"/>
            </a:pPr>
            <a:r>
              <a:rPr lang="en-US" sz="2400" dirty="0" smtClean="0"/>
              <a:t>1.Loading dose: 5 g iv rate &lt;1g/min.</a:t>
            </a:r>
          </a:p>
          <a:p>
            <a:pPr marL="311150" lvl="0" indent="-311150" defTabSz="408940">
              <a:spcBef>
                <a:spcPts val="2900"/>
              </a:spcBef>
              <a:buNone/>
              <a:defRPr sz="1800"/>
            </a:pPr>
            <a:r>
              <a:rPr lang="en-US" sz="2400" dirty="0" smtClean="0"/>
              <a:t>2.Maintenance dose: drip 2 g/hr 24hrs (1-1.5 g/hr in abnormal renal function or U/O &lt;30ml/hr)</a:t>
            </a:r>
          </a:p>
          <a:p>
            <a:pPr marL="311150" lvl="0" indent="-311150" defTabSz="408940">
              <a:spcBef>
                <a:spcPts val="2900"/>
              </a:spcBef>
              <a:buNone/>
              <a:defRPr sz="1800"/>
            </a:pPr>
            <a:r>
              <a:rPr lang="en-US" sz="2400" dirty="0" smtClean="0"/>
              <a:t>3.C/S : continuous during </a:t>
            </a:r>
            <a:r>
              <a:rPr lang="en-US" sz="2400" dirty="0" err="1" smtClean="0"/>
              <a:t>Sx</a:t>
            </a:r>
            <a:r>
              <a:rPr lang="en-US" sz="2400" dirty="0" smtClean="0"/>
              <a:t>.</a:t>
            </a:r>
          </a:p>
          <a:p>
            <a:pPr marL="311150" lvl="0" indent="-311150" defTabSz="408940">
              <a:spcBef>
                <a:spcPts val="2900"/>
              </a:spcBef>
              <a:buNone/>
              <a:defRPr sz="1800"/>
            </a:pPr>
            <a:r>
              <a:rPr lang="en-US" sz="2400" dirty="0" smtClean="0"/>
              <a:t>4.Observe: U/O &gt;30ml/</a:t>
            </a:r>
            <a:r>
              <a:rPr lang="en-US" sz="2400" dirty="0" err="1" smtClean="0"/>
              <a:t>hr,DTR</a:t>
            </a:r>
            <a:r>
              <a:rPr lang="en-US" sz="2400" dirty="0" smtClean="0"/>
              <a:t> 1+ or </a:t>
            </a:r>
            <a:r>
              <a:rPr lang="en-US" sz="2400" dirty="0" err="1" smtClean="0"/>
              <a:t>more,RR</a:t>
            </a:r>
            <a:r>
              <a:rPr lang="en-US" sz="2400" dirty="0" smtClean="0"/>
              <a:t>&gt;12/min.</a:t>
            </a:r>
          </a:p>
          <a:p>
            <a:pPr marL="311150" lvl="0" indent="-311150" defTabSz="408940">
              <a:spcBef>
                <a:spcPts val="2900"/>
              </a:spcBef>
              <a:buNone/>
              <a:defRPr sz="1800"/>
            </a:pPr>
            <a:r>
              <a:rPr lang="en-US" sz="2400" dirty="0" smtClean="0"/>
              <a:t>5.Reversal agent: 10% calcium </a:t>
            </a:r>
            <a:r>
              <a:rPr lang="en-US" sz="2400" dirty="0" err="1" smtClean="0"/>
              <a:t>gluconate</a:t>
            </a:r>
            <a:r>
              <a:rPr lang="en-US" sz="2400" dirty="0" smtClean="0"/>
              <a:t> 10 ml(1g)</a:t>
            </a:r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="" xmlns:p14="http://schemas.microsoft.com/office/powerpoint/2010/main" val="36358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Management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marL="342264" lvl="0" indent="-342264" defTabSz="449833">
              <a:spcBef>
                <a:spcPts val="3200"/>
              </a:spcBef>
              <a:defRPr sz="1800"/>
            </a:pPr>
            <a:r>
              <a:rPr lang="en-US" sz="2400" dirty="0" smtClean="0"/>
              <a:t>Control blood pressure:</a:t>
            </a:r>
          </a:p>
          <a:p>
            <a:pPr marL="342264" lvl="0" indent="-342264" defTabSz="449833">
              <a:spcBef>
                <a:spcPts val="3200"/>
              </a:spcBef>
              <a:defRPr sz="1800"/>
            </a:pPr>
            <a:r>
              <a:rPr lang="en-US" sz="2400" dirty="0" smtClean="0"/>
              <a:t>-When: SBP&gt;160 or DBP&gt;110</a:t>
            </a:r>
          </a:p>
          <a:p>
            <a:pPr marL="342264" lvl="0" indent="-342264" defTabSz="449833">
              <a:spcBef>
                <a:spcPts val="3200"/>
              </a:spcBef>
              <a:defRPr sz="1800"/>
            </a:pPr>
            <a:r>
              <a:rPr lang="en-US" sz="2400" dirty="0" smtClean="0"/>
              <a:t>-Target BP: SBP130-150/DBP80-100</a:t>
            </a:r>
          </a:p>
          <a:p>
            <a:pPr marL="342264" lvl="0" indent="-342264" defTabSz="449833">
              <a:spcBef>
                <a:spcPts val="3200"/>
              </a:spcBef>
              <a:defRPr sz="1800"/>
            </a:pPr>
            <a:r>
              <a:rPr lang="en-US" sz="2400" dirty="0" smtClean="0"/>
              <a:t>-Drug:</a:t>
            </a:r>
          </a:p>
          <a:p>
            <a:pPr marL="342264" lvl="0" indent="-342264" defTabSz="449833">
              <a:spcBef>
                <a:spcPts val="3200"/>
              </a:spcBef>
              <a:defRPr sz="1800"/>
            </a:pPr>
            <a:r>
              <a:rPr lang="en-US" sz="2400" dirty="0" err="1" smtClean="0"/>
              <a:t>Hydralazine</a:t>
            </a:r>
            <a:r>
              <a:rPr lang="en-US" sz="2400" dirty="0" smtClean="0"/>
              <a:t> 5-10mg iv q 20-30min.</a:t>
            </a:r>
          </a:p>
          <a:p>
            <a:pPr marL="342264" lvl="0" indent="-342264" defTabSz="449833">
              <a:spcBef>
                <a:spcPts val="3200"/>
              </a:spcBef>
              <a:defRPr sz="1800"/>
            </a:pPr>
            <a:r>
              <a:rPr lang="en-US" sz="2400" dirty="0" err="1" smtClean="0"/>
              <a:t>Nicardipine</a:t>
            </a:r>
            <a:r>
              <a:rPr lang="en-US" sz="2400" dirty="0" smtClean="0"/>
              <a:t> 0.5-1mg iv q 15-20 or drip 5-10 mg/hr</a:t>
            </a:r>
          </a:p>
          <a:p>
            <a:pPr marL="342264" lvl="0" indent="-342264" defTabSz="449833">
              <a:spcBef>
                <a:spcPts val="3200"/>
              </a:spcBef>
              <a:defRPr sz="1800"/>
            </a:pPr>
            <a:r>
              <a:rPr lang="en-US" sz="2400" dirty="0" err="1" smtClean="0"/>
              <a:t>Labetalol</a:t>
            </a:r>
            <a:r>
              <a:rPr lang="en-US" sz="2400" dirty="0" smtClean="0"/>
              <a:t> 20,40,80,80mg iv q 10 (total&lt;220mg)</a:t>
            </a:r>
          </a:p>
          <a:p>
            <a:pPr marL="342264" lvl="0" indent="-342264" defTabSz="449833">
              <a:spcBef>
                <a:spcPts val="3200"/>
              </a:spcBef>
              <a:defRPr sz="1800"/>
            </a:pPr>
            <a:r>
              <a:rPr lang="en-US" sz="2400" dirty="0" smtClean="0"/>
              <a:t>Monitor BP q 5-10 min.</a:t>
            </a:r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="" xmlns:p14="http://schemas.microsoft.com/office/powerpoint/2010/main" val="36358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Management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defRPr sz="1800"/>
            </a:pPr>
            <a:r>
              <a:rPr lang="en-US" sz="2400" dirty="0"/>
              <a:t>GA 34wks or more : Terminate after use magnesium sulfate 4-6 </a:t>
            </a:r>
            <a:r>
              <a:rPr lang="en-US" sz="2400" dirty="0" err="1"/>
              <a:t>hr</a:t>
            </a:r>
            <a:endParaRPr lang="en-US" sz="2400" dirty="0"/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="" xmlns:p14="http://schemas.microsoft.com/office/powerpoint/2010/main" val="44615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Management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defRPr sz="1800"/>
            </a:pPr>
            <a:r>
              <a:rPr lang="en-US" sz="2400" dirty="0" smtClean="0"/>
              <a:t>GA 32+0 to 33+6 wks : </a:t>
            </a:r>
            <a:r>
              <a:rPr lang="en-US" sz="2400" dirty="0" err="1" smtClean="0"/>
              <a:t>Evaluate,Observe</a:t>
            </a:r>
            <a:r>
              <a:rPr lang="en-US" sz="2400" dirty="0" smtClean="0"/>
              <a:t> for severe </a:t>
            </a:r>
            <a:r>
              <a:rPr lang="en-US" sz="2400" dirty="0" err="1" smtClean="0"/>
              <a:t>complication,Use</a:t>
            </a:r>
            <a:r>
              <a:rPr lang="en-US" sz="2400" dirty="0" smtClean="0"/>
              <a:t> corticosteroid 48 hrs then terminate</a:t>
            </a:r>
          </a:p>
          <a:p>
            <a:pPr lvl="0">
              <a:defRPr sz="1800"/>
            </a:pPr>
            <a:r>
              <a:rPr lang="en-US" sz="2400" dirty="0" smtClean="0"/>
              <a:t>Terminate before 48 hr-corticosteroid: uncontrollable severe </a:t>
            </a:r>
            <a:r>
              <a:rPr lang="en-US" sz="2400" dirty="0" err="1" smtClean="0"/>
              <a:t>hypertension,Eclampsia,Pulmonary</a:t>
            </a:r>
            <a:r>
              <a:rPr lang="en-US" sz="2400" dirty="0" smtClean="0"/>
              <a:t> </a:t>
            </a:r>
            <a:r>
              <a:rPr lang="en-US" sz="2400" dirty="0" err="1" smtClean="0"/>
              <a:t>edema,Abruptio</a:t>
            </a:r>
            <a:r>
              <a:rPr lang="en-US" sz="2400" dirty="0" smtClean="0"/>
              <a:t> </a:t>
            </a:r>
            <a:r>
              <a:rPr lang="en-US" sz="2400" dirty="0" err="1" smtClean="0"/>
              <a:t>placentae,DIC,Evidence</a:t>
            </a:r>
            <a:r>
              <a:rPr lang="en-US" sz="2400" dirty="0" smtClean="0"/>
              <a:t> of non reassuring fetal </a:t>
            </a:r>
            <a:r>
              <a:rPr lang="en-US" sz="2400" dirty="0" err="1" smtClean="0"/>
              <a:t>status,Intapratum</a:t>
            </a:r>
            <a:r>
              <a:rPr lang="en-US" sz="2400" dirty="0" smtClean="0"/>
              <a:t> fetal demise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44615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Management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defRPr sz="1800"/>
            </a:pPr>
            <a:r>
              <a:rPr lang="en-US" sz="2400" dirty="0" smtClean="0"/>
              <a:t>GA less than 32wks: </a:t>
            </a:r>
            <a:r>
              <a:rPr lang="en-US" sz="2400" dirty="0" err="1" smtClean="0"/>
              <a:t>Evaluate,Observe,use</a:t>
            </a:r>
            <a:r>
              <a:rPr lang="en-US" sz="2400" dirty="0" smtClean="0"/>
              <a:t> corticosteroid 48 hrs</a:t>
            </a:r>
          </a:p>
          <a:p>
            <a:pPr lvl="0">
              <a:defRPr sz="1800"/>
            </a:pPr>
            <a:r>
              <a:rPr lang="en-US" sz="2400" dirty="0" smtClean="0"/>
              <a:t>Terminate: </a:t>
            </a:r>
            <a:r>
              <a:rPr lang="en-US" sz="2400" dirty="0" err="1" smtClean="0"/>
              <a:t>PPROM,Labor,Low</a:t>
            </a:r>
            <a:r>
              <a:rPr lang="en-US" sz="2400" dirty="0" smtClean="0"/>
              <a:t> </a:t>
            </a:r>
            <a:r>
              <a:rPr lang="en-US" sz="2400" dirty="0" err="1" smtClean="0"/>
              <a:t>plt</a:t>
            </a:r>
            <a:r>
              <a:rPr lang="en-US" sz="2400" dirty="0" smtClean="0"/>
              <a:t>. </a:t>
            </a:r>
            <a:r>
              <a:rPr lang="en-US" sz="2400" dirty="0" err="1" smtClean="0"/>
              <a:t>count,Persistent</a:t>
            </a:r>
            <a:r>
              <a:rPr lang="en-US" sz="2400" dirty="0" smtClean="0"/>
              <a:t> abnormal hepatic </a:t>
            </a:r>
            <a:r>
              <a:rPr lang="en-US" sz="2400" dirty="0" err="1" smtClean="0"/>
              <a:t>enz</a:t>
            </a:r>
            <a:r>
              <a:rPr lang="en-US" sz="2400" dirty="0" smtClean="0"/>
              <a:t>. </a:t>
            </a:r>
            <a:r>
              <a:rPr lang="en-US" sz="2400" dirty="0" err="1" smtClean="0"/>
              <a:t>concentration,Fetal</a:t>
            </a:r>
            <a:r>
              <a:rPr lang="en-US" sz="2400" dirty="0" smtClean="0"/>
              <a:t> growth </a:t>
            </a:r>
            <a:r>
              <a:rPr lang="en-US" sz="2400" dirty="0" err="1" smtClean="0"/>
              <a:t>restriction,Severe</a:t>
            </a:r>
            <a:r>
              <a:rPr lang="en-US" sz="2400" dirty="0" smtClean="0"/>
              <a:t> </a:t>
            </a:r>
            <a:r>
              <a:rPr lang="en-US" sz="2400" dirty="0" err="1" smtClean="0"/>
              <a:t>oligohydramnios,Reversed</a:t>
            </a:r>
            <a:r>
              <a:rPr lang="en-US" sz="2400" dirty="0" smtClean="0"/>
              <a:t> EDF of umbilical </a:t>
            </a:r>
            <a:r>
              <a:rPr lang="en-US" sz="2400" dirty="0" err="1" smtClean="0"/>
              <a:t>artery,Renal</a:t>
            </a:r>
            <a:r>
              <a:rPr lang="en-US" sz="2400" dirty="0" smtClean="0"/>
              <a:t> dysfunction</a:t>
            </a:r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="" xmlns:p14="http://schemas.microsoft.com/office/powerpoint/2010/main" val="44615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Present </a:t>
            </a:r>
            <a:r>
              <a:rPr lang="en-US" dirty="0" smtClean="0"/>
              <a:t>Illness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1 </a:t>
            </a:r>
            <a:r>
              <a:rPr lang="th-TH" dirty="0" smtClean="0">
                <a:latin typeface="Times New Roman"/>
                <a:cs typeface="Times New Roman"/>
              </a:rPr>
              <a:t>สัปดาห์ก่อนมาโรงพยาบาล ผู้ป่วยสังเกตว่าเริ่มมีแขนขาบวม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th-TH" dirty="0" smtClean="0">
                <a:latin typeface="Times New Roman"/>
                <a:cs typeface="Times New Roman"/>
              </a:rPr>
              <a:t>ไม่มี</a:t>
            </a:r>
            <a:r>
              <a:rPr lang="th-TH" dirty="0">
                <a:latin typeface="Times New Roman"/>
                <a:cs typeface="Times New Roman"/>
              </a:rPr>
              <a:t>ปวดศีรษะ ไม่มีตาพร่ามัว ไม่มีจุกแน่นที่ลิ้นปี่ ไม่มีคลื่นไส้อาเจียน ไม่มีหายใจลำบากหรือนอนราบไม่ได้ ไม่มีชัก ปัสสาวะอุจจาระ</a:t>
            </a:r>
            <a:r>
              <a:rPr lang="th-TH" dirty="0" smtClean="0">
                <a:latin typeface="Times New Roman"/>
                <a:cs typeface="Times New Roman"/>
              </a:rPr>
              <a:t>ปกติ</a:t>
            </a:r>
            <a:endParaRPr lang="th-TH" dirty="0">
              <a:latin typeface="Times New Roman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737" y="1826481"/>
            <a:ext cx="1846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9511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Management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defRPr sz="1800"/>
            </a:pPr>
            <a:r>
              <a:rPr lang="en-US" sz="2400" dirty="0"/>
              <a:t>GA less than Fetal viability: Terminate after use Magnesium sulfate 4-6 </a:t>
            </a:r>
            <a:r>
              <a:rPr lang="en-US" sz="2400" dirty="0" err="1"/>
              <a:t>hrs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44615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Management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defRPr sz="1800"/>
            </a:pPr>
            <a:r>
              <a:rPr lang="en-US" sz="2400" dirty="0"/>
              <a:t>Postpartum care: </a:t>
            </a:r>
          </a:p>
          <a:p>
            <a:pPr lvl="0">
              <a:defRPr sz="1800"/>
            </a:pPr>
            <a:r>
              <a:rPr lang="en-US" sz="2400" dirty="0" smtClean="0"/>
              <a:t>Control fluid</a:t>
            </a:r>
          </a:p>
          <a:p>
            <a:pPr lvl="0">
              <a:defRPr sz="1800"/>
            </a:pPr>
            <a:r>
              <a:rPr lang="en-US" sz="2400" dirty="0" smtClean="0"/>
              <a:t>Magnesium sulfate</a:t>
            </a:r>
          </a:p>
          <a:p>
            <a:pPr lvl="0">
              <a:defRPr sz="1800"/>
            </a:pPr>
            <a:r>
              <a:rPr lang="en-US" sz="2400" dirty="0" smtClean="0"/>
              <a:t>F/U abnormal lab investigation</a:t>
            </a:r>
          </a:p>
          <a:p>
            <a:pPr lvl="0">
              <a:defRPr sz="1800"/>
            </a:pPr>
            <a:r>
              <a:rPr lang="en-US" sz="2400" dirty="0" smtClean="0"/>
              <a:t>Postpartum hemorrhage</a:t>
            </a:r>
          </a:p>
          <a:p>
            <a:pPr lvl="0">
              <a:defRPr sz="1800"/>
            </a:pPr>
            <a:r>
              <a:rPr lang="en-US" sz="2400" dirty="0" smtClean="0"/>
              <a:t>F/U BP &amp; episiotomy wound 1 wk</a:t>
            </a:r>
          </a:p>
          <a:p>
            <a:pPr lvl="0">
              <a:defRPr sz="1800"/>
            </a:pPr>
            <a:r>
              <a:rPr lang="en-US" sz="2400" dirty="0" smtClean="0"/>
              <a:t>Respiratory depression in new born</a:t>
            </a:r>
          </a:p>
          <a:p>
            <a:pPr lvl="0">
              <a:defRPr sz="1800"/>
            </a:pP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318340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Management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373340" indent="-373340" defTabSz="490677">
              <a:spcBef>
                <a:spcPts val="3500"/>
              </a:spcBef>
              <a:defRPr sz="1800"/>
            </a:pPr>
            <a:r>
              <a:rPr lang="en-US" sz="2400" dirty="0"/>
              <a:t>Stage of parturition: </a:t>
            </a:r>
          </a:p>
          <a:p>
            <a:pPr marL="373379" lvl="0" indent="-373379" defTabSz="490727">
              <a:spcBef>
                <a:spcPts val="3500"/>
              </a:spcBef>
              <a:defRPr sz="1800"/>
            </a:pPr>
            <a:r>
              <a:rPr lang="en-US" sz="2400" dirty="0" smtClean="0"/>
              <a:t>1.Iv fluid: only prevent dehydration (aware pulmonary edema)</a:t>
            </a:r>
          </a:p>
          <a:p>
            <a:pPr marL="373379" lvl="0" indent="-373379" defTabSz="490727">
              <a:spcBef>
                <a:spcPts val="3500"/>
              </a:spcBef>
              <a:defRPr sz="1800"/>
            </a:pPr>
            <a:r>
              <a:rPr lang="en-US" sz="2400" dirty="0" smtClean="0"/>
              <a:t>2.Observe complication in maternal: impending </a:t>
            </a:r>
            <a:r>
              <a:rPr lang="en-US" sz="2400" dirty="0" err="1" smtClean="0"/>
              <a:t>eclampsia</a:t>
            </a:r>
            <a:r>
              <a:rPr lang="en-US" sz="2400" dirty="0" smtClean="0"/>
              <a:t>(</a:t>
            </a:r>
            <a:r>
              <a:rPr lang="en-US" sz="2400" dirty="0" err="1" smtClean="0"/>
              <a:t>headache,blurred</a:t>
            </a:r>
            <a:r>
              <a:rPr lang="en-US" sz="2400" dirty="0" smtClean="0"/>
              <a:t> </a:t>
            </a:r>
            <a:r>
              <a:rPr lang="en-US" sz="2400" dirty="0" err="1" smtClean="0"/>
              <a:t>vision,dyspepsia,magnesium</a:t>
            </a:r>
            <a:r>
              <a:rPr lang="en-US" sz="2400" dirty="0" smtClean="0"/>
              <a:t> </a:t>
            </a:r>
            <a:r>
              <a:rPr lang="en-US" sz="2400" dirty="0" err="1" smtClean="0"/>
              <a:t>toxicity,heart</a:t>
            </a:r>
            <a:r>
              <a:rPr lang="en-US" sz="2400" dirty="0" smtClean="0"/>
              <a:t> failure)</a:t>
            </a:r>
          </a:p>
          <a:p>
            <a:pPr marL="373379" lvl="0" indent="-373379" defTabSz="490727">
              <a:spcBef>
                <a:spcPts val="3500"/>
              </a:spcBef>
              <a:defRPr sz="1800"/>
            </a:pPr>
            <a:r>
              <a:rPr lang="en-US" sz="2400" dirty="0" smtClean="0"/>
              <a:t>3.Pain control: Epidural block</a:t>
            </a:r>
          </a:p>
          <a:p>
            <a:pPr marL="373379" lvl="0" indent="-373379" defTabSz="490727">
              <a:spcBef>
                <a:spcPts val="3500"/>
              </a:spcBef>
              <a:defRPr sz="1800"/>
            </a:pPr>
            <a:r>
              <a:rPr lang="en-US" sz="2400" dirty="0" smtClean="0"/>
              <a:t>4.Observe fetal: Birth </a:t>
            </a:r>
            <a:r>
              <a:rPr lang="en-US" sz="2400" dirty="0" err="1" smtClean="0"/>
              <a:t>asphyxia,HR</a:t>
            </a:r>
            <a:r>
              <a:rPr lang="en-US" sz="2400" dirty="0" smtClean="0"/>
              <a:t>,</a:t>
            </a:r>
          </a:p>
          <a:p>
            <a:pPr marL="373379" lvl="0" indent="-373379" defTabSz="490727">
              <a:spcBef>
                <a:spcPts val="3500"/>
              </a:spcBef>
              <a:defRPr sz="1800"/>
            </a:pPr>
            <a:r>
              <a:rPr lang="en-US" sz="2400" dirty="0" smtClean="0"/>
              <a:t>5.Shortened second stage (</a:t>
            </a:r>
            <a:r>
              <a:rPr lang="en-US" sz="2400" dirty="0" err="1" smtClean="0"/>
              <a:t>ex.Forceps</a:t>
            </a:r>
            <a:r>
              <a:rPr lang="en-US" sz="2400" dirty="0" smtClean="0"/>
              <a:t> extraction)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318340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Prevention 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defRPr sz="1800"/>
            </a:pPr>
            <a:r>
              <a:rPr lang="en-US" sz="2800" dirty="0" smtClean="0"/>
              <a:t>Low dose aspirin 60-80mg in high risk patient</a:t>
            </a:r>
          </a:p>
          <a:p>
            <a:pPr lvl="0">
              <a:defRPr sz="1800"/>
            </a:pPr>
            <a:r>
              <a:rPr lang="en-US" sz="2800" dirty="0" smtClean="0"/>
              <a:t>Calcium, </a:t>
            </a:r>
            <a:r>
              <a:rPr lang="en-US" sz="2800" dirty="0" err="1" smtClean="0"/>
              <a:t>Vit.C</a:t>
            </a:r>
            <a:r>
              <a:rPr lang="en-US" sz="2800" dirty="0" smtClean="0"/>
              <a:t>, </a:t>
            </a:r>
            <a:r>
              <a:rPr lang="en-US" sz="2800" dirty="0" err="1" smtClean="0"/>
              <a:t>Vit.E</a:t>
            </a:r>
            <a:r>
              <a:rPr lang="en-US" sz="2800" dirty="0" smtClean="0"/>
              <a:t>, Fish oil &gt;&gt; low effect &gt;&gt; not </a:t>
            </a:r>
            <a:r>
              <a:rPr lang="en-US" sz="2800" dirty="0" err="1" smtClean="0"/>
              <a:t>recommentation</a:t>
            </a:r>
            <a:endParaRPr lang="en-US" sz="2800" dirty="0" smtClean="0"/>
          </a:p>
          <a:p>
            <a:endParaRPr lang="th-TH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Complication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93339" indent="-293339" defTabSz="385533">
              <a:spcBef>
                <a:spcPts val="2699"/>
              </a:spcBef>
              <a:defRPr sz="1800"/>
            </a:pPr>
            <a:r>
              <a:rPr lang="en-US" sz="2400" dirty="0"/>
              <a:t>1.Stroke</a:t>
            </a:r>
          </a:p>
          <a:p>
            <a:pPr marL="293339" indent="-293339" defTabSz="385533">
              <a:spcBef>
                <a:spcPts val="2699"/>
              </a:spcBef>
              <a:defRPr sz="1800"/>
            </a:pPr>
            <a:r>
              <a:rPr lang="en-US" sz="2400" dirty="0"/>
              <a:t>2.Heart failure and Pulmonary edema</a:t>
            </a:r>
          </a:p>
          <a:p>
            <a:pPr marL="293339" indent="-293339" defTabSz="385533">
              <a:spcBef>
                <a:spcPts val="2699"/>
              </a:spcBef>
              <a:defRPr sz="1800"/>
            </a:pPr>
            <a:r>
              <a:rPr lang="en-US" sz="2400" dirty="0"/>
              <a:t>3.</a:t>
            </a:r>
            <a:r>
              <a:rPr lang="th-TH" sz="2400" dirty="0"/>
              <a:t>รกลอกตัวก่อนกำหนด</a:t>
            </a:r>
          </a:p>
          <a:p>
            <a:pPr marL="293339" indent="-293339" defTabSz="385533">
              <a:spcBef>
                <a:spcPts val="2699"/>
              </a:spcBef>
              <a:defRPr sz="1800"/>
            </a:pPr>
            <a:r>
              <a:rPr lang="th-TH" sz="2400" dirty="0"/>
              <a:t>4.</a:t>
            </a:r>
            <a:r>
              <a:rPr lang="en-US" sz="2400" dirty="0"/>
              <a:t>Acute kidney injury</a:t>
            </a:r>
          </a:p>
          <a:p>
            <a:pPr marL="293339" indent="-293339" defTabSz="385533">
              <a:spcBef>
                <a:spcPts val="2699"/>
              </a:spcBef>
              <a:defRPr sz="1800"/>
            </a:pPr>
            <a:r>
              <a:rPr lang="en-US" sz="2400" dirty="0"/>
              <a:t>5.Electrolyte </a:t>
            </a:r>
            <a:r>
              <a:rPr lang="en-US" sz="2400" dirty="0" smtClean="0"/>
              <a:t>imbalance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303412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Complication (cont.)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93339" indent="-293339" defTabSz="385533">
              <a:spcBef>
                <a:spcPts val="2699"/>
              </a:spcBef>
              <a:defRPr sz="1800"/>
            </a:pPr>
            <a:r>
              <a:rPr lang="en-US" sz="2400" dirty="0" smtClean="0"/>
              <a:t>6.Consumptive </a:t>
            </a:r>
            <a:r>
              <a:rPr lang="en-US" sz="2400" dirty="0"/>
              <a:t>coagulopathy</a:t>
            </a:r>
          </a:p>
          <a:p>
            <a:pPr marL="293339" indent="-293339" defTabSz="385533">
              <a:spcBef>
                <a:spcPts val="2699"/>
              </a:spcBef>
              <a:defRPr sz="1800"/>
            </a:pPr>
            <a:r>
              <a:rPr lang="en-US" sz="2400" dirty="0"/>
              <a:t>7.Retinal detachment</a:t>
            </a:r>
          </a:p>
          <a:p>
            <a:pPr marL="293339" indent="-293339" defTabSz="385533">
              <a:spcBef>
                <a:spcPts val="2699"/>
              </a:spcBef>
              <a:defRPr sz="1800"/>
            </a:pPr>
            <a:r>
              <a:rPr lang="en-US" sz="2400" dirty="0"/>
              <a:t>8.Liver symptom</a:t>
            </a:r>
          </a:p>
          <a:p>
            <a:pPr marL="293339" indent="-293339" defTabSz="385533">
              <a:spcBef>
                <a:spcPts val="2699"/>
              </a:spcBef>
              <a:defRPr sz="1800"/>
            </a:pPr>
            <a:r>
              <a:rPr lang="en-US" sz="2400" dirty="0"/>
              <a:t>9.Fetal death</a:t>
            </a:r>
          </a:p>
        </p:txBody>
      </p:sp>
    </p:spTree>
    <p:extLst>
      <p:ext uri="{BB962C8B-B14F-4D97-AF65-F5344CB8AC3E}">
        <p14:creationId xmlns="" xmlns:p14="http://schemas.microsoft.com/office/powerpoint/2010/main" val="318340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Progression</a:t>
            </a:r>
            <a:endParaRPr lang="th-TH" dirty="0"/>
          </a:p>
        </p:txBody>
      </p:sp>
    </p:spTree>
    <p:extLst>
      <p:ext uri="{BB962C8B-B14F-4D97-AF65-F5344CB8AC3E}">
        <p14:creationId xmlns="" xmlns:p14="http://schemas.microsoft.com/office/powerpoint/2010/main" val="173218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75117069"/>
              </p:ext>
            </p:extLst>
          </p:nvPr>
        </p:nvGraphicFramePr>
        <p:xfrm>
          <a:off x="0" y="0"/>
          <a:ext cx="9143999" cy="6858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134751"/>
                <a:gridCol w="818078"/>
                <a:gridCol w="435429"/>
                <a:gridCol w="382649"/>
                <a:gridCol w="356260"/>
                <a:gridCol w="1134753"/>
                <a:gridCol w="4882079"/>
              </a:tblGrid>
              <a:tr h="534637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Date/ Time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vital sign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DTR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/>
                      </a:endParaRPr>
                    </a:p>
                  </a:txBody>
                  <a:tcPr marL="3515" marR="3515" marT="3515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Urine </a:t>
                      </a:r>
                      <a:r>
                        <a:rPr lang="en-US" sz="2000" u="none" strike="noStrike" dirty="0" err="1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Outout</a:t>
                      </a:r>
                      <a:r>
                        <a:rPr lang="en-US" sz="2000" u="none" strike="noStrike" dirty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 (</a:t>
                      </a:r>
                      <a:r>
                        <a:rPr lang="en-US" sz="2000" u="none" strike="noStrike" dirty="0" smtClean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ml)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Assessment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64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BP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RR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PR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60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6/7/2558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14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16:30</a:t>
                      </a:r>
                    </a:p>
                    <a:p>
                      <a:pPr algn="ctr" fontAlgn="b"/>
                      <a:endParaRPr lang="en-US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/>
                      </a:endParaRPr>
                    </a:p>
                    <a:p>
                      <a:pPr algn="ctr" fontAlgn="b"/>
                      <a:endParaRPr lang="en-US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/>
                      </a:endParaRPr>
                    </a:p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182/102</a:t>
                      </a:r>
                    </a:p>
                    <a:p>
                      <a:pPr algn="ctr" fontAlgn="b"/>
                      <a:endParaRPr lang="en-US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/>
                      </a:endParaRPr>
                    </a:p>
                    <a:p>
                      <a:pPr algn="ctr" fontAlgn="b"/>
                      <a:endParaRPr lang="en-US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/>
                      </a:endParaRPr>
                    </a:p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22</a:t>
                      </a:r>
                    </a:p>
                    <a:p>
                      <a:pPr algn="ctr" fontAlgn="b"/>
                      <a:endParaRPr lang="en-US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/>
                      </a:endParaRPr>
                    </a:p>
                    <a:p>
                      <a:pPr algn="ctr" fontAlgn="b"/>
                      <a:endParaRPr lang="en-US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/>
                      </a:endParaRPr>
                    </a:p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88</a:t>
                      </a:r>
                    </a:p>
                    <a:p>
                      <a:pPr algn="ctr" fontAlgn="b"/>
                      <a:endParaRPr lang="en-US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/>
                      </a:endParaRPr>
                    </a:p>
                    <a:p>
                      <a:pPr algn="ctr" fontAlgn="b"/>
                      <a:endParaRPr lang="en-US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/>
                      </a:endParaRPr>
                    </a:p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3</a:t>
                      </a:r>
                      <a:r>
                        <a:rPr lang="en-US" sz="2000" u="none" strike="noStrike" dirty="0" smtClean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+</a:t>
                      </a:r>
                    </a:p>
                    <a:p>
                      <a:pPr algn="ctr" fontAlgn="b"/>
                      <a:endParaRPr lang="en-US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/>
                      </a:endParaRPr>
                    </a:p>
                    <a:p>
                      <a:pPr algn="ctr" fontAlgn="b"/>
                      <a:endParaRPr lang="en-US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/>
                      </a:endParaRPr>
                    </a:p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cs typeface="TH Sarabun New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- </a:t>
                      </a:r>
                      <a:r>
                        <a:rPr lang="en-US" sz="2000" b="0" u="none" strike="noStrike" dirty="0" smtClean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No </a:t>
                      </a:r>
                      <a:r>
                        <a:rPr lang="en-US" sz="2000" b="0" u="none" strike="noStrike" dirty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uterine </a:t>
                      </a:r>
                      <a:r>
                        <a:rPr lang="en-US" sz="2000" u="none" strike="noStrike" dirty="0" smtClean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contraction</a:t>
                      </a:r>
                    </a:p>
                    <a:p>
                      <a:pPr algn="l" fontAlgn="b"/>
                      <a:r>
                        <a:rPr lang="en-US" sz="2000" u="none" strike="noStrike" dirty="0" smtClean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- FHR</a:t>
                      </a:r>
                      <a:r>
                        <a:rPr lang="en-US" sz="2000" u="none" strike="noStrike" baseline="0" dirty="0" smtClean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 130 </a:t>
                      </a:r>
                      <a:r>
                        <a:rPr lang="en-US" sz="2000" u="none" strike="noStrike" dirty="0" smtClean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bpm </a:t>
                      </a:r>
                    </a:p>
                    <a:p>
                      <a:pPr algn="l" fontAlgn="b"/>
                      <a:r>
                        <a:rPr lang="en-US" sz="2000" u="none" strike="noStrike" dirty="0" smtClean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- </a:t>
                      </a:r>
                      <a:r>
                        <a:rPr lang="th-TH" sz="2000" u="none" strike="noStrike" dirty="0" smtClean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บวม</a:t>
                      </a:r>
                      <a:r>
                        <a:rPr lang="th-TH" sz="2000" u="none" strike="noStrike" dirty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ที่มือและเท้า ไม่มี ปวดศีรษะ ตาพร่ามัว </a:t>
                      </a:r>
                      <a:endParaRPr lang="en-US" sz="2000" u="none" strike="noStrike" dirty="0" smtClean="0">
                        <a:effectLst/>
                        <a:latin typeface="TH Sarabun New" panose="020B0500040200020003" pitchFamily="34" charset="-34"/>
                        <a:cs typeface="TH Sarabun New"/>
                      </a:endParaRPr>
                    </a:p>
                    <a:p>
                      <a:pPr algn="l" fontAlgn="b"/>
                      <a:r>
                        <a:rPr lang="en-US" sz="2000" u="none" strike="noStrike" baseline="0" dirty="0" smtClean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  </a:t>
                      </a:r>
                      <a:r>
                        <a:rPr lang="th-TH" sz="2000" u="none" strike="noStrike" dirty="0" smtClean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จุกแน่นลิ้น</a:t>
                      </a:r>
                      <a:r>
                        <a:rPr lang="th-TH" sz="2000" u="none" strike="noStrike" dirty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ปี่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7166"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/>
                      </a:endParaRPr>
                    </a:p>
                  </a:txBody>
                  <a:tcPr marL="3515" marR="3515" marT="3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cs typeface="TH Sarabun New"/>
                      </a:endParaRPr>
                    </a:p>
                  </a:txBody>
                  <a:tcPr marL="3515" marR="3515" marT="3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cs typeface="TH Sarabun New"/>
                      </a:endParaRPr>
                    </a:p>
                  </a:txBody>
                  <a:tcPr marL="3515" marR="3515" marT="3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cs typeface="TH Sarabun New"/>
                      </a:endParaRPr>
                    </a:p>
                  </a:txBody>
                  <a:tcPr marL="3515" marR="3515" marT="3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cs typeface="TH Sarabun New"/>
                      </a:endParaRPr>
                    </a:p>
                  </a:txBody>
                  <a:tcPr marL="3515" marR="3515" marT="3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- Admit </a:t>
                      </a:r>
                      <a:r>
                        <a:rPr lang="en-US" sz="2000" u="none" strike="noStrike" dirty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LR </a:t>
                      </a:r>
                      <a:r>
                        <a:rPr lang="th-TH" sz="2000" u="none" strike="noStrike" baseline="0" dirty="0" smtClean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         </a:t>
                      </a:r>
                      <a:r>
                        <a:rPr lang="en-US" sz="2000" u="none" strike="noStrike" baseline="0" dirty="0" smtClean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- </a:t>
                      </a:r>
                      <a:r>
                        <a:rPr lang="en-US" sz="2000" u="none" strike="noStrike" dirty="0" smtClean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NPO</a:t>
                      </a:r>
                    </a:p>
                    <a:p>
                      <a:pPr algn="l" fontAlgn="b"/>
                      <a:r>
                        <a:rPr lang="en-US" sz="2000" u="none" strike="noStrike" dirty="0" smtClean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- On </a:t>
                      </a:r>
                      <a:r>
                        <a:rPr lang="en-US" sz="2000" u="none" strike="noStrike" dirty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LRS 1000 ml IV drip 50 </a:t>
                      </a:r>
                      <a:r>
                        <a:rPr lang="en-US" sz="2000" u="none" strike="noStrike" dirty="0" smtClean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ml/</a:t>
                      </a:r>
                      <a:r>
                        <a:rPr lang="en-US" sz="2000" u="none" strike="noStrike" dirty="0" err="1" smtClean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hr</a:t>
                      </a:r>
                      <a:endParaRPr lang="en-US" sz="2000" u="none" strike="noStrike" dirty="0" smtClean="0">
                        <a:effectLst/>
                        <a:latin typeface="TH Sarabun New" panose="020B0500040200020003" pitchFamily="34" charset="-34"/>
                        <a:cs typeface="TH Sarabun New"/>
                      </a:endParaRPr>
                    </a:p>
                    <a:p>
                      <a:pPr algn="l" fontAlgn="b"/>
                      <a:r>
                        <a:rPr lang="en-US" sz="2000" u="none" strike="noStrike" baseline="0" dirty="0" smtClean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- </a:t>
                      </a:r>
                      <a:r>
                        <a:rPr lang="en-US" sz="2000" u="none" strike="noStrike" dirty="0" smtClean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10</a:t>
                      </a:r>
                      <a:r>
                        <a:rPr lang="en-US" sz="2000" u="none" strike="noStrike" dirty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% MgSO4 10 g IV slowly push in </a:t>
                      </a:r>
                      <a:r>
                        <a:rPr lang="en-US" sz="2000" u="none" strike="noStrike" dirty="0" smtClean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20</a:t>
                      </a:r>
                      <a:r>
                        <a:rPr lang="en-US" sz="2000" u="none" strike="noStrike" baseline="0" dirty="0" smtClean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 </a:t>
                      </a:r>
                      <a:r>
                        <a:rPr lang="en-US" sz="2000" u="none" strike="noStrike" dirty="0" err="1" smtClean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mins</a:t>
                      </a:r>
                      <a:r>
                        <a:rPr lang="en-US" sz="2000" u="none" strike="noStrike" dirty="0" smtClean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 then </a:t>
                      </a:r>
                    </a:p>
                    <a:p>
                      <a:pPr algn="l" fontAlgn="b"/>
                      <a:r>
                        <a:rPr lang="en-US" sz="2000" u="none" strike="noStrike" dirty="0" smtClean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       - 50</a:t>
                      </a:r>
                      <a:r>
                        <a:rPr lang="en-US" sz="2000" u="none" strike="noStrike" dirty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% MgSO4 + 5%D/W 1000ml iv </a:t>
                      </a:r>
                      <a:r>
                        <a:rPr lang="en-US" sz="2000" u="none" strike="noStrike" dirty="0" smtClean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/>
                      </a:r>
                      <a:br>
                        <a:rPr lang="en-US" sz="2000" u="none" strike="noStrike" dirty="0" smtClean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</a:br>
                      <a:r>
                        <a:rPr lang="en-US" sz="2000" u="none" strike="noStrike" dirty="0" smtClean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         drip 50 </a:t>
                      </a:r>
                      <a:r>
                        <a:rPr lang="en-US" sz="2000" u="none" strike="noStrike" dirty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ml/</a:t>
                      </a:r>
                      <a:r>
                        <a:rPr lang="en-US" sz="2000" u="none" strike="noStrike" dirty="0" err="1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hr</a:t>
                      </a:r>
                      <a:r>
                        <a:rPr lang="en-US" sz="2000" u="none" strike="noStrike" dirty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 (1g/</a:t>
                      </a:r>
                      <a:r>
                        <a:rPr lang="en-US" sz="2000" u="none" strike="noStrike" dirty="0" err="1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hr</a:t>
                      </a:r>
                      <a:r>
                        <a:rPr lang="en-US" sz="2000" u="none" strike="noStrike" dirty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) </a:t>
                      </a:r>
                      <a:endParaRPr lang="en-US" sz="2000" u="none" strike="noStrike" dirty="0" smtClean="0">
                        <a:effectLst/>
                        <a:latin typeface="TH Sarabun New" panose="020B0500040200020003" pitchFamily="34" charset="-34"/>
                        <a:cs typeface="TH Sarabun New"/>
                      </a:endParaRPr>
                    </a:p>
                    <a:p>
                      <a:pPr algn="l" fontAlgn="b"/>
                      <a:r>
                        <a:rPr lang="en-US" sz="2000" u="none" strike="noStrike" dirty="0" smtClean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- Retain </a:t>
                      </a:r>
                      <a:r>
                        <a:rPr lang="en-US" sz="2000" u="none" strike="noStrike" dirty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Foley's </a:t>
                      </a:r>
                      <a:r>
                        <a:rPr lang="en-US" sz="2000" u="none" strike="noStrike" dirty="0" smtClean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catheter</a:t>
                      </a:r>
                      <a:r>
                        <a:rPr lang="en-US" sz="2000" u="none" strike="noStrike" baseline="0" dirty="0" smtClean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 </a:t>
                      </a:r>
                    </a:p>
                    <a:p>
                      <a:pPr algn="l" fontAlgn="b"/>
                      <a:r>
                        <a:rPr lang="en-US" sz="2000" u="none" strike="noStrike" baseline="0" dirty="0" smtClean="0">
                          <a:effectLst/>
                          <a:latin typeface="TH Sarabun New" panose="020B0500040200020003" pitchFamily="34" charset="-34"/>
                          <a:cs typeface="TH Sarabun New"/>
                          <a:sym typeface="Wingdings" panose="05000000000000000000" pitchFamily="2" charset="2"/>
                        </a:rPr>
                        <a:t>      </a:t>
                      </a:r>
                      <a:r>
                        <a:rPr lang="en-US" sz="2000" u="none" strike="noStrike" dirty="0" smtClean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record </a:t>
                      </a:r>
                      <a:r>
                        <a:rPr lang="en-US" sz="2000" u="none" strike="noStrike" dirty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urine output q 1 </a:t>
                      </a:r>
                      <a:r>
                        <a:rPr lang="en-US" sz="2000" u="none" strike="noStrike" dirty="0" err="1" smtClean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hr</a:t>
                      </a:r>
                      <a:r>
                        <a:rPr lang="en-US" sz="2000" u="none" strike="noStrike" baseline="0" dirty="0" smtClean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 </a:t>
                      </a:r>
                      <a:r>
                        <a:rPr lang="en-US" sz="2000" u="none" strike="noStrike" dirty="0" smtClean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Keep </a:t>
                      </a:r>
                      <a:r>
                        <a:rPr lang="en-US" sz="2000" u="none" strike="noStrike" dirty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&gt; 30 ml/</a:t>
                      </a:r>
                      <a:r>
                        <a:rPr lang="en-US" sz="2000" u="none" strike="noStrike" dirty="0" err="1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hr</a:t>
                      </a:r>
                      <a:r>
                        <a:rPr lang="en-US" sz="2000" u="none" strike="noStrike" dirty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 </a:t>
                      </a:r>
                      <a:endParaRPr lang="en-US" sz="2000" u="none" strike="noStrike" dirty="0" smtClean="0">
                        <a:effectLst/>
                        <a:latin typeface="TH Sarabun New" panose="020B0500040200020003" pitchFamily="34" charset="-34"/>
                        <a:cs typeface="TH Sarabun New"/>
                      </a:endParaRPr>
                    </a:p>
                    <a:p>
                      <a:pPr algn="l" fontAlgn="b"/>
                      <a:r>
                        <a:rPr lang="en-US" sz="2000" u="none" strike="noStrike" dirty="0" smtClean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- </a:t>
                      </a:r>
                      <a:r>
                        <a:rPr lang="en-US" sz="2000" u="none" strike="noStrike" dirty="0" err="1" smtClean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CBC,Bun,Cr,Uric</a:t>
                      </a:r>
                      <a:r>
                        <a:rPr lang="en-US" sz="2000" u="none" strike="noStrike" dirty="0" smtClean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 </a:t>
                      </a:r>
                      <a:r>
                        <a:rPr lang="en-US" sz="2000" u="none" strike="noStrike" dirty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acid, AST, ALT, </a:t>
                      </a:r>
                      <a:endParaRPr lang="en-US" sz="2000" u="none" strike="noStrike" dirty="0" smtClean="0">
                        <a:effectLst/>
                        <a:latin typeface="TH Sarabun New" panose="020B0500040200020003" pitchFamily="34" charset="-34"/>
                        <a:cs typeface="TH Sarabun New"/>
                      </a:endParaRPr>
                    </a:p>
                    <a:p>
                      <a:pPr algn="l" fontAlgn="b"/>
                      <a:r>
                        <a:rPr lang="en-US" sz="2000" u="none" strike="noStrike" dirty="0" smtClean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   PT</a:t>
                      </a:r>
                      <a:r>
                        <a:rPr lang="en-US" sz="2000" u="none" strike="noStrike" dirty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, PTT, INR, UA, Urine strip 3+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16078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55912333"/>
              </p:ext>
            </p:extLst>
          </p:nvPr>
        </p:nvGraphicFramePr>
        <p:xfrm>
          <a:off x="1" y="-2"/>
          <a:ext cx="9144000" cy="6858001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210615"/>
                <a:gridCol w="952624"/>
                <a:gridCol w="103444"/>
                <a:gridCol w="347784"/>
                <a:gridCol w="79628"/>
                <a:gridCol w="358328"/>
                <a:gridCol w="119443"/>
                <a:gridCol w="278699"/>
                <a:gridCol w="245672"/>
                <a:gridCol w="670055"/>
                <a:gridCol w="4777708"/>
              </a:tblGrid>
              <a:tr h="385345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Date/ Time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vital sign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DTR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15" marR="3515" marT="3515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15" marR="3515" marT="3515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Urine </a:t>
                      </a:r>
                      <a:r>
                        <a:rPr lang="en-US" sz="1800" u="none" strike="noStrike" dirty="0" smtClean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Output </a:t>
                      </a:r>
                      <a:r>
                        <a:rPr lang="en-US" sz="1800" u="none" strike="noStrike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(</a:t>
                      </a:r>
                      <a:r>
                        <a:rPr lang="en-US" sz="1800" u="none" strike="noStrike" dirty="0" smtClean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ml)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Assessment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41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BP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RR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PR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41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6/7/2558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255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18:00</a:t>
                      </a:r>
                    </a:p>
                    <a:p>
                      <a:pPr algn="ctr" fontAlgn="b"/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166/103</a:t>
                      </a:r>
                    </a:p>
                    <a:p>
                      <a:pPr algn="ctr" fontAlgn="b"/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20</a:t>
                      </a:r>
                    </a:p>
                    <a:p>
                      <a:pPr algn="ctr" fontAlgn="b"/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88</a:t>
                      </a:r>
                    </a:p>
                    <a:p>
                      <a:pPr algn="ctr" fontAlgn="b"/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3+ </a:t>
                      </a:r>
                      <a:endParaRPr lang="en-US" sz="1800" u="none" strike="noStrike" dirty="0" smtClean="0"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  <a:p>
                      <a:pPr algn="ctr" fontAlgn="b"/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150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-</a:t>
                      </a:r>
                      <a:r>
                        <a:rPr lang="en-US" sz="1800" u="none" strike="noStrike" baseline="0" dirty="0" smtClean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 </a:t>
                      </a:r>
                      <a:r>
                        <a:rPr lang="pl-PL" sz="1800" u="none" strike="noStrike" dirty="0" smtClean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GA </a:t>
                      </a:r>
                      <a:r>
                        <a:rPr lang="pl-PL" sz="1800" u="none" strike="noStrike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29 week by U/S, EFW 1300 g AFI </a:t>
                      </a:r>
                      <a:r>
                        <a:rPr lang="pl-PL" sz="1800" u="none" strike="noStrike" dirty="0" smtClean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13.2</a:t>
                      </a:r>
                      <a:r>
                        <a:rPr lang="en-US" sz="1800" u="none" strike="noStrike" dirty="0" smtClean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/>
                      </a:r>
                      <a:br>
                        <a:rPr lang="en-US" sz="1800" u="none" strike="noStrike" dirty="0" smtClean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</a:br>
                      <a:r>
                        <a:rPr lang="en-US" sz="1800" u="none" strike="noStrike" dirty="0" smtClean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  </a:t>
                      </a:r>
                      <a:r>
                        <a:rPr lang="en-US" sz="1800" u="none" strike="noStrike" dirty="0" smtClean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1800" u="none" strike="noStrike" baseline="0" dirty="0" smtClean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 </a:t>
                      </a:r>
                      <a:r>
                        <a:rPr lang="en-US" sz="1800" u="none" strike="noStrike" dirty="0" smtClean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Dexamethasone 6 mg IM q 12 </a:t>
                      </a:r>
                      <a:r>
                        <a:rPr lang="en-US" sz="1800" u="none" strike="noStrike" dirty="0" err="1" smtClean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hr</a:t>
                      </a:r>
                      <a:r>
                        <a:rPr lang="en-US" sz="1800" u="none" strike="noStrike" dirty="0" smtClean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 x IV dose 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55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19:00</a:t>
                      </a:r>
                      <a:endParaRPr lang="th-TH" sz="1800" u="none" strike="noStrike" dirty="0" smtClean="0"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  <a:p>
                      <a:pPr algn="ctr" fontAlgn="b"/>
                      <a:endParaRPr lang="th-TH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155/100</a:t>
                      </a:r>
                      <a:endParaRPr lang="th-TH" sz="1800" u="none" strike="noStrike" dirty="0" smtClean="0"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  <a:p>
                      <a:pPr algn="ctr" fontAlgn="b"/>
                      <a:endParaRPr lang="th-TH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22</a:t>
                      </a:r>
                      <a:endParaRPr lang="th-TH" sz="1800" u="none" strike="noStrike" dirty="0" smtClean="0"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  <a:p>
                      <a:pPr algn="ctr" fontAlgn="b"/>
                      <a:endParaRPr lang="th-TH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76</a:t>
                      </a:r>
                      <a:endParaRPr lang="th-TH" sz="1800" u="none" strike="noStrike" dirty="0" smtClean="0"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  <a:p>
                      <a:pPr algn="ctr" fontAlgn="b"/>
                      <a:endParaRPr lang="th-TH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3</a:t>
                      </a:r>
                      <a:r>
                        <a:rPr lang="en-US" sz="1800" u="none" strike="noStrike" dirty="0" smtClean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+</a:t>
                      </a:r>
                      <a:endParaRPr lang="th-TH" sz="1800" u="none" strike="noStrike" dirty="0" smtClean="0"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  <a:p>
                      <a:pPr algn="ctr" fontAlgn="b"/>
                      <a:endParaRPr lang="th-TH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  <a:p>
                      <a:pPr algn="ctr" fontAlgn="b"/>
                      <a:endParaRPr lang="th-TH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2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150</a:t>
                      </a:r>
                      <a:endParaRPr lang="th-TH" sz="1800" u="none" strike="noStrike" dirty="0" smtClean="0"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  <a:p>
                      <a:pPr algn="ctr" fontAlgn="b"/>
                      <a:endParaRPr lang="th-TH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baseline="0" dirty="0" smtClean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  <a:sym typeface="Wingdings" panose="05000000000000000000" pitchFamily="2" charset="2"/>
                        </a:rPr>
                        <a:t>  </a:t>
                      </a:r>
                      <a:r>
                        <a:rPr lang="en-US" sz="1800" u="none" strike="noStrike" dirty="0" smtClean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US" sz="1800" u="none" strike="noStrike" dirty="0" smtClean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Hydralazine </a:t>
                      </a:r>
                      <a:r>
                        <a:rPr lang="en-US" sz="1800" u="none" strike="noStrike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5 mg IV stat </a:t>
                      </a:r>
                      <a:endParaRPr lang="en-US" sz="1800" u="none" strike="noStrike" dirty="0" smtClean="0"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        - Observe </a:t>
                      </a:r>
                      <a:r>
                        <a:rPr lang="en-US" sz="1800" u="none" strike="noStrike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BP </a:t>
                      </a:r>
                      <a:r>
                        <a:rPr lang="en-US" sz="1800" u="none" strike="noStrike" dirty="0" smtClean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/>
                      </a:r>
                      <a:br>
                        <a:rPr lang="en-US" sz="1800" u="none" strike="noStrike" dirty="0" smtClean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</a:br>
                      <a:r>
                        <a:rPr lang="en-US" sz="1800" u="none" strike="noStrike" dirty="0" smtClean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            </a:t>
                      </a:r>
                      <a:r>
                        <a:rPr lang="en-US" sz="1800" u="none" strike="noStrike" dirty="0" smtClean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US" sz="1800" u="none" strike="noStrike" dirty="0" smtClean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(20</a:t>
                      </a:r>
                      <a:r>
                        <a:rPr lang="en-US" sz="1800" u="none" strike="noStrike" baseline="0" dirty="0" smtClean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 </a:t>
                      </a:r>
                      <a:r>
                        <a:rPr lang="en-US" sz="1800" u="none" strike="noStrike" baseline="0" dirty="0" err="1" smtClean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mins</a:t>
                      </a:r>
                      <a:r>
                        <a:rPr lang="en-US" sz="1800" u="none" strike="noStrike" baseline="0" dirty="0" smtClean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 =155/96</a:t>
                      </a:r>
                      <a:r>
                        <a:rPr lang="en-US" sz="1800" u="none" strike="noStrike" dirty="0" smtClean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) observe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77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19:30</a:t>
                      </a:r>
                    </a:p>
                    <a:p>
                      <a:pPr algn="r" fontAlgn="b"/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  <a:p>
                      <a:pPr algn="r" fontAlgn="b"/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 smtClean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  </a:t>
                      </a:r>
                      <a:r>
                        <a:rPr lang="en-US" sz="1800" u="none" strike="noStrike" dirty="0" smtClean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  <a:sym typeface="Wingdings" panose="05000000000000000000" pitchFamily="2" charset="2"/>
                        </a:rPr>
                        <a:t>- </a:t>
                      </a:r>
                      <a:r>
                        <a:rPr lang="en-US" sz="1800" u="none" strike="noStrike" dirty="0" smtClean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Off Mg</a:t>
                      </a:r>
                      <a:r>
                        <a:rPr lang="en-US" sz="1800" u="none" strike="noStrike" baseline="0" dirty="0" smtClean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 </a:t>
                      </a:r>
                      <a:r>
                        <a:rPr lang="th-TH" sz="1800" u="none" strike="noStrike" baseline="0" dirty="0" smtClean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เดิม</a:t>
                      </a:r>
                      <a:r>
                        <a:rPr lang="en-US" sz="1800" u="none" strike="noStrike" baseline="0" dirty="0" smtClean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, </a:t>
                      </a:r>
                      <a:r>
                        <a:rPr lang="en-US" sz="1800" u="none" strike="noStrike" dirty="0" smtClean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Off LRS</a:t>
                      </a:r>
                      <a:endParaRPr lang="th-TH" sz="1800" u="none" strike="noStrike" baseline="0" dirty="0" smtClean="0"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  <a:p>
                      <a:pPr algn="l" fontAlgn="b"/>
                      <a:r>
                        <a:rPr lang="th-TH" sz="1800" u="none" strike="noStrike" baseline="0" dirty="0" smtClean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      </a:t>
                      </a:r>
                      <a:r>
                        <a:rPr lang="en-US" sz="1800" u="none" strike="noStrike" baseline="0" dirty="0" smtClean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1800" u="none" strike="noStrike" baseline="0" dirty="0" smtClean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  50% </a:t>
                      </a:r>
                      <a:r>
                        <a:rPr lang="en-US" sz="1800" u="none" strike="noStrike" dirty="0" smtClean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MgSO</a:t>
                      </a:r>
                      <a:r>
                        <a:rPr lang="en-US" sz="1800" u="none" strike="noStrike" baseline="-25000" dirty="0" smtClean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4</a:t>
                      </a:r>
                      <a:r>
                        <a:rPr lang="en-US" sz="1800" u="none" strike="noStrike" dirty="0" smtClean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 </a:t>
                      </a:r>
                      <a:r>
                        <a:rPr lang="en-US" sz="1800" u="none" strike="noStrike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20 g + 5%DW(1000) </a:t>
                      </a:r>
                      <a:r>
                        <a:rPr lang="en-US" sz="1800" u="none" strike="noStrike" dirty="0" smtClean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/>
                      </a:r>
                      <a:br>
                        <a:rPr lang="en-US" sz="1800" u="none" strike="noStrike" dirty="0" smtClean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</a:br>
                      <a:r>
                        <a:rPr lang="en-US" sz="1800" u="none" strike="noStrike" dirty="0" smtClean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                 rate 100 ml/</a:t>
                      </a:r>
                      <a:r>
                        <a:rPr lang="en-US" sz="1800" u="none" strike="noStrike" dirty="0" err="1" smtClean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hr</a:t>
                      </a:r>
                      <a:endParaRPr lang="en-US" sz="1800" u="none" strike="noStrike" dirty="0" smtClean="0"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baseline="0" dirty="0" smtClean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 - </a:t>
                      </a:r>
                      <a:r>
                        <a:rPr lang="th-TH" sz="1800" u="none" strike="noStrike" dirty="0" smtClean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ตาม </a:t>
                      </a:r>
                      <a:r>
                        <a:rPr lang="en-US" sz="1800" u="none" strike="noStrike" dirty="0" smtClean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Protein 3+, </a:t>
                      </a:r>
                      <a:r>
                        <a:rPr lang="en-US" sz="1800" u="none" strike="noStrike" dirty="0" err="1" smtClean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Hct</a:t>
                      </a:r>
                      <a:r>
                        <a:rPr lang="en-US" sz="1800" u="none" strike="noStrike" dirty="0" smtClean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 31.5%, 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 smtClean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          Neutrophil 76.6%, Lymphocyte 16.1%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55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20:00</a:t>
                      </a:r>
                    </a:p>
                    <a:p>
                      <a:pPr algn="ctr" fontAlgn="b"/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160/100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  <a:p>
                      <a:pPr algn="ctr" fontAlgn="b"/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22</a:t>
                      </a:r>
                    </a:p>
                    <a:p>
                      <a:pPr algn="ctr" fontAlgn="b"/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80</a:t>
                      </a:r>
                    </a:p>
                    <a:p>
                      <a:pPr algn="ctr" fontAlgn="b"/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2</a:t>
                      </a:r>
                      <a:r>
                        <a:rPr lang="en-US" sz="1800" u="none" strike="noStrike" dirty="0" smtClean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+</a:t>
                      </a:r>
                    </a:p>
                    <a:p>
                      <a:pPr algn="ctr" fontAlgn="b"/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100</a:t>
                      </a:r>
                    </a:p>
                    <a:p>
                      <a:pPr algn="ctr" fontAlgn="b"/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 smtClean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- Uterine contraction: Interval&gt;10, </a:t>
                      </a:r>
                      <a:br>
                        <a:rPr lang="en-US" sz="1800" u="none" strike="noStrike" dirty="0" smtClean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</a:br>
                      <a:r>
                        <a:rPr lang="en-US" sz="1800" u="none" strike="noStrike" dirty="0" smtClean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   Duration 40, Intensity moderate, FHR 138</a:t>
                      </a:r>
                    </a:p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- Order</a:t>
                      </a:r>
                      <a:r>
                        <a:rPr lang="en-US" sz="1800" u="none" strike="noStrike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: Urine protein 24 </a:t>
                      </a:r>
                      <a:r>
                        <a:rPr lang="en-US" sz="1800" u="none" strike="noStrike" dirty="0" err="1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hr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05213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850359916"/>
              </p:ext>
            </p:extLst>
          </p:nvPr>
        </p:nvGraphicFramePr>
        <p:xfrm>
          <a:off x="1" y="0"/>
          <a:ext cx="9144000" cy="6858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210615"/>
                <a:gridCol w="1056068"/>
                <a:gridCol w="427412"/>
                <a:gridCol w="477771"/>
                <a:gridCol w="524372"/>
                <a:gridCol w="823809"/>
                <a:gridCol w="4623953"/>
              </a:tblGrid>
              <a:tr h="55909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Date/ Time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vital sign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DTR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15" marR="3515" marT="3515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Urine </a:t>
                      </a:r>
                      <a:r>
                        <a:rPr lang="en-US" sz="2000" u="none" strike="noStrike" dirty="0" smtClean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Output </a:t>
                      </a:r>
                      <a:r>
                        <a:rPr lang="en-US" sz="2000" u="none" strike="noStrike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(</a:t>
                      </a:r>
                      <a:r>
                        <a:rPr lang="en-US" sz="2000" u="none" strike="noStrike" dirty="0" smtClean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ml)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Assessment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9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BP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RR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PR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23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6/7/2558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598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21:00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160/100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20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82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3+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180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2000" u="none" strike="noStrike" dirty="0" smtClean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de-DE" sz="2000" u="none" strike="noStrike" dirty="0" smtClean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Hydralazine </a:t>
                      </a:r>
                      <a:r>
                        <a:rPr lang="de-DE" sz="2000" u="none" strike="noStrike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5 mg IV stat 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90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22:00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149/102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20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94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2-3</a:t>
                      </a:r>
                      <a:r>
                        <a:rPr lang="en-US" sz="2000" u="none" strike="noStrike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+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100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- Uterine </a:t>
                      </a:r>
                      <a:r>
                        <a:rPr lang="en-US" sz="2000" u="none" strike="noStrike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contraction: Interval 4, </a:t>
                      </a:r>
                      <a:r>
                        <a:rPr lang="en-US" sz="2000" u="none" strike="noStrike" dirty="0" smtClean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/>
                      </a:r>
                      <a:br>
                        <a:rPr lang="en-US" sz="2000" u="none" strike="noStrike" dirty="0" smtClean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</a:br>
                      <a:r>
                        <a:rPr lang="en-US" sz="2000" u="none" strike="noStrike" dirty="0" smtClean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  Duration </a:t>
                      </a:r>
                      <a:r>
                        <a:rPr lang="en-US" sz="2000" u="none" strike="noStrike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40, Intensity moderate, FHR 140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350"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15" marR="3515" marT="3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15" marR="3515" marT="3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15" marR="3515" marT="3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15" marR="3515" marT="3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15" marR="3515" marT="3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- PV </a:t>
                      </a:r>
                      <a:r>
                        <a:rPr lang="th-TH" sz="2000" u="none" strike="noStrike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ประเมิน </a:t>
                      </a:r>
                      <a:r>
                        <a:rPr lang="en-US" sz="2000" u="none" strike="noStrike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Progression of labor</a:t>
                      </a:r>
                      <a:endParaRPr lang="en-US" sz="2000" b="0" i="0" u="none" strike="noStrike" dirty="0">
                        <a:solidFill>
                          <a:srgbClr val="BF8F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73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23:00</a:t>
                      </a:r>
                      <a:endParaRPr lang="th-TH" sz="2000" u="none" strike="noStrike" dirty="0" smtClean="0"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  <a:p>
                      <a:pPr algn="ctr" fontAlgn="b"/>
                      <a:endParaRPr lang="th-TH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  <a:p>
                      <a:pPr algn="ctr" fontAlgn="b"/>
                      <a:endParaRPr lang="th-TH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149/97</a:t>
                      </a:r>
                      <a:endParaRPr lang="th-TH" sz="2000" u="none" strike="noStrike" dirty="0" smtClean="0"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  <a:p>
                      <a:pPr algn="ctr" fontAlgn="b"/>
                      <a:endParaRPr lang="th-TH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  <a:p>
                      <a:pPr algn="ctr" fontAlgn="b"/>
                      <a:endParaRPr lang="th-TH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20</a:t>
                      </a:r>
                      <a:endParaRPr lang="th-TH" sz="2000" u="none" strike="noStrike" dirty="0" smtClean="0"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  <a:p>
                      <a:pPr algn="ctr" fontAlgn="b"/>
                      <a:endParaRPr lang="th-TH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  <a:p>
                      <a:pPr algn="ctr" fontAlgn="b"/>
                      <a:endParaRPr lang="th-TH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88</a:t>
                      </a:r>
                      <a:endParaRPr lang="th-TH" sz="2000" u="none" strike="noStrike" dirty="0" smtClean="0"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  <a:p>
                      <a:pPr algn="ctr" fontAlgn="b"/>
                      <a:endParaRPr lang="th-TH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  <a:p>
                      <a:pPr algn="ctr" fontAlgn="b"/>
                      <a:endParaRPr lang="th-TH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3</a:t>
                      </a:r>
                      <a:r>
                        <a:rPr lang="en-US" sz="2000" u="none" strike="noStrike" dirty="0" smtClean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+</a:t>
                      </a:r>
                      <a:endParaRPr lang="th-TH" sz="2000" u="none" strike="noStrike" dirty="0" smtClean="0"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  <a:p>
                      <a:pPr algn="ctr" fontAlgn="b"/>
                      <a:endParaRPr lang="th-TH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  <a:p>
                      <a:pPr algn="ctr" fontAlgn="b"/>
                      <a:endParaRPr lang="th-TH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100</a:t>
                      </a:r>
                      <a:endParaRPr lang="th-TH" sz="2000" u="none" strike="noStrike" dirty="0" smtClean="0"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  <a:p>
                      <a:pPr algn="ctr" fontAlgn="b"/>
                      <a:endParaRPr lang="th-TH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  <a:p>
                      <a:pPr algn="ctr" fontAlgn="b"/>
                      <a:endParaRPr lang="th-TH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- NST </a:t>
                      </a:r>
                      <a:r>
                        <a:rPr lang="en-US" sz="2000" u="none" strike="noStrike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20 </a:t>
                      </a:r>
                      <a:r>
                        <a:rPr lang="en-US" sz="2000" u="none" strike="noStrike" dirty="0" err="1" smtClean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mins</a:t>
                      </a:r>
                      <a:endParaRPr lang="en-US" sz="2000" u="none" strike="noStrike" dirty="0" smtClean="0"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u="none" strike="noStrike" dirty="0" smtClean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- Uterine contraction: Interval 4:30'  </a:t>
                      </a:r>
                      <a:br>
                        <a:rPr lang="en-US" sz="2000" u="none" strike="noStrike" dirty="0" smtClean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</a:br>
                      <a:r>
                        <a:rPr lang="en-US" sz="2000" u="none" strike="noStrike" dirty="0" smtClean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  Duration 38, Intensity moderate, </a:t>
                      </a:r>
                      <a:br>
                        <a:rPr lang="en-US" sz="2000" u="none" strike="noStrike" dirty="0" smtClean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</a:br>
                      <a:r>
                        <a:rPr lang="en-US" sz="2000" u="none" strike="noStrike" dirty="0" smtClean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  FHR 116-134 </a:t>
                      </a:r>
                      <a:endParaRPr lang="en-US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5682"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15" marR="3515" marT="3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15" marR="3515" marT="3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15" marR="3515" marT="3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15" marR="3515" marT="3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15" marR="3515" marT="3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  <a:sym typeface="Wingdings" panose="05000000000000000000" pitchFamily="2" charset="2"/>
                        </a:rPr>
                        <a:t>-</a:t>
                      </a:r>
                      <a:r>
                        <a:rPr lang="en-US" sz="2000" u="none" strike="noStrike" baseline="0" dirty="0" smtClean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sz="2000" u="none" strike="noStrike" dirty="0" smtClean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Mg </a:t>
                      </a:r>
                      <a:r>
                        <a:rPr lang="en-US" sz="2000" u="none" strike="noStrike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level = 2.1 mg/</a:t>
                      </a:r>
                      <a:r>
                        <a:rPr lang="en-US" sz="2000" u="none" strike="noStrike" dirty="0" err="1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dL</a:t>
                      </a:r>
                      <a:r>
                        <a:rPr lang="en-US" sz="2000" u="none" strike="noStrike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 </a:t>
                      </a:r>
                      <a:endParaRPr lang="en-US" sz="2000" u="none" strike="noStrike" dirty="0" smtClean="0"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  <a:p>
                      <a:pPr algn="l" fontAlgn="b"/>
                      <a:r>
                        <a:rPr lang="en-US" sz="2000" u="none" strike="noStrike" dirty="0" smtClean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  <a:sym typeface="Wingdings" panose="05000000000000000000" pitchFamily="2" charset="2"/>
                        </a:rPr>
                        <a:t>        </a:t>
                      </a:r>
                      <a:r>
                        <a:rPr lang="en-US" sz="2000" u="none" strike="noStrike" dirty="0" smtClean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 </a:t>
                      </a:r>
                      <a:r>
                        <a:rPr lang="en-US" sz="2000" u="none" strike="noStrike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50% MgSO4 20 g + 5%DW(500) </a:t>
                      </a:r>
                      <a:r>
                        <a:rPr lang="en-US" sz="2000" u="none" strike="noStrike" dirty="0" smtClean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/>
                      </a:r>
                      <a:br>
                        <a:rPr lang="en-US" sz="2000" u="none" strike="noStrike" dirty="0" smtClean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</a:br>
                      <a:r>
                        <a:rPr lang="en-US" sz="2000" u="none" strike="noStrike" dirty="0" smtClean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              rate </a:t>
                      </a:r>
                      <a:r>
                        <a:rPr lang="en-US" sz="2000" u="none" strike="noStrike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65 ml/</a:t>
                      </a:r>
                      <a:r>
                        <a:rPr lang="en-US" sz="2000" u="none" strike="noStrike" dirty="0" err="1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hr</a:t>
                      </a:r>
                      <a:r>
                        <a:rPr lang="en-US" sz="2000" u="none" strike="noStrike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 (</a:t>
                      </a:r>
                      <a:r>
                        <a:rPr lang="en-US" sz="2000" u="none" strike="noStrike" dirty="0" smtClean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2.5g/</a:t>
                      </a:r>
                      <a:r>
                        <a:rPr lang="en-US" sz="2000" u="none" strike="noStrike" dirty="0" err="1" smtClean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hr</a:t>
                      </a:r>
                      <a:r>
                        <a:rPr lang="en-US" sz="2000" u="none" strike="noStrike" dirty="0" smtClean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)</a:t>
                      </a:r>
                    </a:p>
                    <a:p>
                      <a:pPr algn="l" fontAlgn="b"/>
                      <a:r>
                        <a:rPr lang="en-US" sz="2000" u="none" strike="noStrike" baseline="0" dirty="0" smtClean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        </a:t>
                      </a:r>
                      <a:r>
                        <a:rPr lang="en-US" sz="2000" u="none" strike="noStrike" baseline="0" dirty="0" smtClean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US" sz="2000" u="none" strike="noStrike" dirty="0" smtClean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F/U </a:t>
                      </a:r>
                      <a:r>
                        <a:rPr lang="en-US" sz="2000" u="none" strike="noStrike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Mg level </a:t>
                      </a:r>
                      <a:r>
                        <a:rPr lang="en-US" sz="2000" u="none" strike="noStrike" dirty="0" smtClean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(Morning)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350"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15" marR="3515" marT="3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15" marR="3515" marT="3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15" marR="3515" marT="3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15" marR="3515" marT="3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15" marR="3515" marT="351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- LRS </a:t>
                      </a:r>
                      <a:r>
                        <a:rPr lang="en-US" sz="2000" u="none" strike="noStrike" dirty="0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(1000) IV rate 30 ml/</a:t>
                      </a:r>
                      <a:r>
                        <a:rPr lang="en-US" sz="2000" u="none" strike="noStrike" dirty="0" err="1"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hr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28486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Present Illness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4 </a:t>
            </a:r>
            <a:r>
              <a:rPr lang="th-TH" dirty="0">
                <a:latin typeface="Times New Roman"/>
                <a:cs typeface="Times New Roman"/>
              </a:rPr>
              <a:t>วันก่อนมาโรงพยาบาล </a:t>
            </a:r>
            <a:r>
              <a:rPr lang="th-TH" dirty="0" smtClean="0">
                <a:latin typeface="Times New Roman"/>
                <a:cs typeface="Times New Roman"/>
              </a:rPr>
              <a:t>ไปพบแพทย์ตามนัดฝากครรภ์ พบว่ามีอาการบวมตามแขนขา มีความดันโลหิตสูง ผลตรวจปัสสาวะพบโปรตีนในปัสสาวะ แพทย์สงสัยภาวะครรภ์เป็นพิษ ให้ยา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Aldromet</a:t>
            </a:r>
            <a:r>
              <a:rPr lang="en-US" dirty="0" smtClean="0">
                <a:latin typeface="Times New Roman"/>
                <a:cs typeface="Times New Roman"/>
              </a:rPr>
              <a:t> (250) 1 tab </a:t>
            </a:r>
            <a:r>
              <a:rPr lang="en-US" dirty="0" err="1" smtClean="0">
                <a:latin typeface="Times New Roman"/>
                <a:cs typeface="Times New Roman"/>
              </a:rPr>
              <a:t>po</a:t>
            </a:r>
            <a:r>
              <a:rPr lang="en-US" dirty="0" smtClean="0">
                <a:latin typeface="Times New Roman"/>
                <a:cs typeface="Times New Roman"/>
              </a:rPr>
              <a:t> bid pc</a:t>
            </a:r>
            <a:r>
              <a:rPr lang="th-TH" dirty="0" smtClean="0">
                <a:latin typeface="Times New Roman"/>
                <a:cs typeface="Times New Roman"/>
              </a:rPr>
              <a:t> และนัดไปพบที่โรงพยาบาลนครนายก แต่ผู้ป่วยไม่ได้ไปตามนัด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35737" y="1826481"/>
            <a:ext cx="1846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8758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xmlns:mc="http://schemas.openxmlformats.org/markup-compatibility/2006" val="1235539597"/>
              </p:ext>
            </p:extLst>
          </p:nvPr>
        </p:nvGraphicFramePr>
        <p:xfrm>
          <a:off x="0" y="64583"/>
          <a:ext cx="9144000" cy="679341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129747"/>
                <a:gridCol w="816873"/>
                <a:gridCol w="463482"/>
                <a:gridCol w="29731"/>
                <a:gridCol w="480274"/>
                <a:gridCol w="370786"/>
                <a:gridCol w="966689"/>
                <a:gridCol w="4886418"/>
              </a:tblGrid>
              <a:tr h="52089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Date/ Time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vital sign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DTR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/>
                      </a:endParaRPr>
                    </a:p>
                  </a:txBody>
                  <a:tcPr marL="3515" marR="3515" marT="3515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Urine </a:t>
                      </a:r>
                      <a:r>
                        <a:rPr lang="en-US" sz="1800" u="none" strike="noStrike" dirty="0" smtClean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Output </a:t>
                      </a:r>
                      <a:r>
                        <a:rPr lang="en-US" sz="1800" u="none" strike="noStrike" dirty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(</a:t>
                      </a:r>
                      <a:r>
                        <a:rPr lang="en-US" sz="1800" u="none" strike="noStrike" dirty="0" smtClean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ml)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Assessment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11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BP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RR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PR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31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7/7/2558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endParaRPr lang="th-TH" sz="1400"/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8022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H Sarabun New" panose="020B0500040200020003" pitchFamily="34" charset="-34"/>
                          <a:cs typeface="TH Sarabun New"/>
                        </a:rPr>
                        <a:t>00:15</a:t>
                      </a:r>
                    </a:p>
                    <a:p>
                      <a:pPr algn="ctr"/>
                      <a:endParaRPr lang="en-US" sz="1800" dirty="0" smtClean="0">
                        <a:latin typeface="TH Sarabun New" panose="020B0500040200020003" pitchFamily="34" charset="-34"/>
                        <a:cs typeface="TH Sarabun New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H Sarabun New" panose="020B0500040200020003" pitchFamily="34" charset="-34"/>
                          <a:cs typeface="TH Sarabun New"/>
                        </a:rPr>
                        <a:t>141/93</a:t>
                      </a:r>
                    </a:p>
                    <a:p>
                      <a:pPr algn="ctr"/>
                      <a:endParaRPr lang="en-US" sz="1800" dirty="0" smtClean="0">
                        <a:latin typeface="TH Sarabun New" panose="020B0500040200020003" pitchFamily="34" charset="-34"/>
                        <a:cs typeface="TH Sarabun New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H Sarabun New" panose="020B0500040200020003" pitchFamily="34" charset="-34"/>
                          <a:cs typeface="TH Sarabun New"/>
                        </a:rPr>
                        <a:t>18</a:t>
                      </a:r>
                    </a:p>
                    <a:p>
                      <a:pPr algn="ctr"/>
                      <a:endParaRPr lang="en-US" sz="1800" dirty="0" smtClean="0">
                        <a:latin typeface="TH Sarabun New" panose="020B0500040200020003" pitchFamily="34" charset="-34"/>
                        <a:cs typeface="TH Sarabun New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H Sarabun New" panose="020B0500040200020003" pitchFamily="34" charset="-34"/>
                          <a:cs typeface="TH Sarabun New"/>
                        </a:rPr>
                        <a:t>76</a:t>
                      </a:r>
                    </a:p>
                    <a:p>
                      <a:pPr algn="ctr"/>
                      <a:endParaRPr lang="en-US" sz="1800" dirty="0" smtClean="0">
                        <a:latin typeface="TH Sarabun New" panose="020B0500040200020003" pitchFamily="34" charset="-34"/>
                        <a:cs typeface="TH Sarabun New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H Sarabun New" panose="020B0500040200020003" pitchFamily="34" charset="-34"/>
                          <a:cs typeface="TH Sarabun New"/>
                        </a:rPr>
                        <a:t>2+</a:t>
                      </a:r>
                    </a:p>
                    <a:p>
                      <a:pPr algn="ctr"/>
                      <a:endParaRPr lang="en-US" sz="1800" dirty="0" smtClean="0">
                        <a:latin typeface="TH Sarabun New" panose="020B0500040200020003" pitchFamily="34" charset="-34"/>
                        <a:cs typeface="TH Sarabun New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H Sarabun New" panose="020B0500040200020003" pitchFamily="34" charset="-34"/>
                          <a:cs typeface="TH Sarabun New"/>
                        </a:rPr>
                        <a:t>40</a:t>
                      </a:r>
                    </a:p>
                    <a:p>
                      <a:pPr algn="ctr"/>
                      <a:endParaRPr lang="en-US" sz="1800" dirty="0" smtClean="0">
                        <a:latin typeface="TH Sarabun New" panose="020B0500040200020003" pitchFamily="34" charset="-34"/>
                        <a:cs typeface="TH Sarabun New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- pt. </a:t>
                      </a:r>
                      <a:r>
                        <a:rPr lang="th-TH" sz="1800" u="none" strike="noStrike" dirty="0" smtClean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ปวดศีรษะเล็กน้อย ไม่มีตาพร่ามัว ไม่จุกแน่นลิ้นปี่</a:t>
                      </a:r>
                      <a:endParaRPr lang="th-TH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/>
                      </a:endParaRP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10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 - pitting edema 2+ </a:t>
                      </a: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3137">
                <a:tc gridSpan="7">
                  <a:txBody>
                    <a:bodyPr/>
                    <a:lstStyle/>
                    <a:p>
                      <a:pPr algn="ctr"/>
                      <a:endParaRPr lang="en-US" sz="1600" dirty="0">
                        <a:latin typeface="TH Sarabun New" panose="020B0500040200020003" pitchFamily="34" charset="-34"/>
                        <a:cs typeface="TH Sarabun New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10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- Mg = 2.1 mg/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dL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10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cs typeface="TH Sarabun New"/>
                          <a:sym typeface="Wingdings" panose="05000000000000000000" pitchFamily="2" charset="2"/>
                        </a:rPr>
                        <a:t>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50%MgSO4 20g+ 5%DW 5oo ml IV 65 ml/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hr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10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- LRS 1000 ml IV rate 30ml/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hr</a:t>
                      </a: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1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07:15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139/85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 smtClean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20</a:t>
                      </a: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74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 smtClean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2+</a:t>
                      </a: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H Sarabun New" panose="020B0500040200020003" pitchFamily="34" charset="-34"/>
                          <a:cs typeface="TH Sarabun New"/>
                        </a:rPr>
                        <a:t>30</a:t>
                      </a:r>
                      <a:endParaRPr lang="en-US" sz="1800" dirty="0">
                        <a:latin typeface="TH Sarabun New" panose="020B0500040200020003" pitchFamily="34" charset="-34"/>
                        <a:cs typeface="TH Sarabun New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10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- Dexamethasone 6 mg IV dose II</a:t>
                      </a: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92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08:05</a:t>
                      </a:r>
                    </a:p>
                    <a:p>
                      <a:pPr algn="ctr" fontAlgn="b"/>
                      <a:endParaRPr lang="en-US" sz="1800" u="none" strike="noStrike" dirty="0" smtClean="0">
                        <a:effectLst/>
                        <a:latin typeface="TH Sarabun New" panose="020B0500040200020003" pitchFamily="34" charset="-34"/>
                        <a:cs typeface="TH Sarabun New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139/92</a:t>
                      </a:r>
                    </a:p>
                    <a:p>
                      <a:pPr marL="0" marR="0" lvl="0" indent="0" algn="ctr" defTabSz="457200" rtl="0" eaLnBrk="1" fontAlgn="base" latinLnBrk="0" hangingPunct="0">
                        <a:lnSpc>
                          <a:spcPct val="10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20</a:t>
                      </a:r>
                    </a:p>
                    <a:p>
                      <a:pPr algn="ctr" fontAlgn="b"/>
                      <a:endParaRPr lang="en-US" sz="1800" u="none" strike="noStrike" dirty="0" smtClean="0">
                        <a:effectLst/>
                        <a:latin typeface="TH Sarabun New" panose="020B0500040200020003" pitchFamily="34" charset="-34"/>
                        <a:cs typeface="TH Sarabun New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78</a:t>
                      </a:r>
                    </a:p>
                    <a:p>
                      <a:pPr algn="ctr" fontAlgn="b"/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2</a:t>
                      </a:r>
                      <a:r>
                        <a:rPr lang="en-US" sz="1800" u="none" strike="noStrike" dirty="0" smtClean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+</a:t>
                      </a:r>
                    </a:p>
                    <a:p>
                      <a:pPr algn="ctr" fontAlgn="b"/>
                      <a:endParaRPr lang="en-US" sz="1800" u="none" strike="noStrike" dirty="0" smtClean="0">
                        <a:effectLst/>
                        <a:latin typeface="TH Sarabun New" panose="020B0500040200020003" pitchFamily="34" charset="-34"/>
                        <a:cs typeface="TH Sarabun New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25</a:t>
                      </a:r>
                    </a:p>
                    <a:p>
                      <a:pPr algn="ctr" fontAlgn="b"/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400"/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rotWithShape="1">
                      <a:blip r:embed="rId2"/>
                      <a:stretch>
                        <a:fillRect l="-87051" t="-453793" b="-131034"/>
                      </a:stretch>
                    </a:blipFill>
                  </a:tcPr>
                </a:tc>
              </a:tr>
              <a:tr h="711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09:00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141/92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H Sarabun New" panose="020B0500040200020003" pitchFamily="34" charset="-34"/>
                          <a:cs typeface="TH Sarabun New"/>
                        </a:rPr>
                        <a:t>18</a:t>
                      </a:r>
                      <a:endParaRPr lang="en-US" sz="1800" dirty="0">
                        <a:latin typeface="TH Sarabun New" panose="020B0500040200020003" pitchFamily="34" charset="-34"/>
                        <a:cs typeface="TH Sarabun New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H Sarabun New" panose="020B0500040200020003" pitchFamily="34" charset="-34"/>
                          <a:cs typeface="TH Sarabun New"/>
                        </a:rPr>
                        <a:t>76</a:t>
                      </a:r>
                      <a:endParaRPr lang="en-US" sz="1800" dirty="0">
                        <a:latin typeface="TH Sarabun New" panose="020B0500040200020003" pitchFamily="34" charset="-34"/>
                        <a:cs typeface="TH Sarabun New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 smtClean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2+</a:t>
                      </a: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H Sarabun New" panose="020B0500040200020003" pitchFamily="34" charset="-34"/>
                          <a:cs typeface="TH Sarabun New"/>
                        </a:rPr>
                        <a:t>25</a:t>
                      </a:r>
                      <a:endParaRPr lang="en-US" sz="1800" dirty="0">
                        <a:latin typeface="TH Sarabun New" panose="020B0500040200020003" pitchFamily="34" charset="-34"/>
                        <a:cs typeface="TH Sarabun New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400"/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rotWithShape="1">
                      <a:blip r:embed="rId2"/>
                      <a:stretch>
                        <a:fillRect l="-87051" t="-1003750" b="-137500"/>
                      </a:stretch>
                    </a:blipFill>
                  </a:tcPr>
                </a:tc>
              </a:tr>
              <a:tr h="711883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10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12.00 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142/92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H Sarabun New" panose="020B0500040200020003" pitchFamily="34" charset="-34"/>
                          <a:cs typeface="TH Sarabun New"/>
                        </a:rPr>
                        <a:t>20</a:t>
                      </a:r>
                      <a:endParaRPr lang="en-US" sz="1800" dirty="0">
                        <a:latin typeface="TH Sarabun New" panose="020B0500040200020003" pitchFamily="34" charset="-34"/>
                        <a:cs typeface="TH Sarabun New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H Sarabun New" panose="020B0500040200020003" pitchFamily="34" charset="-34"/>
                          <a:cs typeface="TH Sarabun New"/>
                        </a:rPr>
                        <a:t>78</a:t>
                      </a:r>
                      <a:endParaRPr lang="en-US" sz="1800" dirty="0">
                        <a:latin typeface="TH Sarabun New" panose="020B0500040200020003" pitchFamily="34" charset="-34"/>
                        <a:cs typeface="TH Sarabun New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 smtClean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2+</a:t>
                      </a: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H Sarabun New" panose="020B0500040200020003" pitchFamily="34" charset="-34"/>
                          <a:cs typeface="TH Sarabun New"/>
                        </a:rPr>
                        <a:t>35</a:t>
                      </a:r>
                      <a:endParaRPr lang="en-US" sz="1800" dirty="0">
                        <a:latin typeface="TH Sarabun New" panose="020B0500040200020003" pitchFamily="34" charset="-34"/>
                        <a:cs typeface="TH Sarabun New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10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95416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xmlns:mc="http://schemas.openxmlformats.org/markup-compatibility/2006" val="397459171"/>
              </p:ext>
            </p:extLst>
          </p:nvPr>
        </p:nvGraphicFramePr>
        <p:xfrm>
          <a:off x="35496" y="-27384"/>
          <a:ext cx="9008942" cy="684698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43932"/>
                <a:gridCol w="873936"/>
                <a:gridCol w="456636"/>
                <a:gridCol w="502472"/>
                <a:gridCol w="365309"/>
                <a:gridCol w="952411"/>
                <a:gridCol w="4814246"/>
              </a:tblGrid>
              <a:tr h="502087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Date/ Time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vital sign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DTR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/>
                      </a:endParaRPr>
                    </a:p>
                  </a:txBody>
                  <a:tcPr marL="3515" marR="3515" marT="3515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Urine </a:t>
                      </a:r>
                      <a:r>
                        <a:rPr lang="en-US" sz="1800" u="none" strike="noStrike" dirty="0" smtClean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Output </a:t>
                      </a:r>
                      <a:r>
                        <a:rPr lang="en-US" sz="1800" u="none" strike="noStrike" dirty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(</a:t>
                      </a:r>
                      <a:r>
                        <a:rPr lang="en-US" sz="1800" u="none" strike="noStrike" dirty="0" smtClean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ml)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Assessment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43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BP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RR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PR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2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7/7/2558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endParaRPr lang="en-US" sz="1800" dirty="0">
                        <a:cs typeface="TH Sarabun New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35035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10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13.40 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10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148/93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10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18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H Sarabun New" panose="020B0500040200020003" pitchFamily="34" charset="-34"/>
                          <a:cs typeface="TH Sarabun New"/>
                        </a:rPr>
                        <a:t>86</a:t>
                      </a:r>
                    </a:p>
                    <a:p>
                      <a:pPr algn="ctr"/>
                      <a:endParaRPr lang="en-US" sz="1800" dirty="0" smtClean="0">
                        <a:latin typeface="TH Sarabun New" panose="020B0500040200020003" pitchFamily="34" charset="-34"/>
                        <a:cs typeface="TH Sarabun New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H Sarabun New" panose="020B0500040200020003" pitchFamily="34" charset="-34"/>
                          <a:cs typeface="TH Sarabun New"/>
                        </a:rPr>
                        <a:t>2+</a:t>
                      </a:r>
                    </a:p>
                    <a:p>
                      <a:pPr algn="ctr"/>
                      <a:endParaRPr lang="en-US" sz="1800" dirty="0" smtClean="0">
                        <a:latin typeface="TH Sarabun New" panose="020B0500040200020003" pitchFamily="34" charset="-34"/>
                        <a:cs typeface="TH Sarabun New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10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40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H Sarabun New"/>
                      </a:endParaRPr>
                    </a:p>
                  </a:txBody>
                  <a:tcPr marL="90000" marR="90000" marT="62676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6555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10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15.00 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10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146/95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10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20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H Sarabun New" panose="020B0500040200020003" pitchFamily="34" charset="-34"/>
                          <a:cs typeface="TH Sarabun New"/>
                        </a:rPr>
                        <a:t>76</a:t>
                      </a:r>
                    </a:p>
                    <a:p>
                      <a:endParaRPr lang="en-US" sz="1800" dirty="0" smtClean="0">
                        <a:latin typeface="TH Sarabun New" panose="020B0500040200020003" pitchFamily="34" charset="-34"/>
                        <a:cs typeface="TH Sarabun New"/>
                      </a:endParaRPr>
                    </a:p>
                    <a:p>
                      <a:endParaRPr lang="en-US" sz="1800" dirty="0" smtClean="0">
                        <a:latin typeface="TH Sarabun New" panose="020B0500040200020003" pitchFamily="34" charset="-34"/>
                        <a:cs typeface="TH Sarabun New"/>
                      </a:endParaRPr>
                    </a:p>
                    <a:p>
                      <a:endParaRPr lang="en-US" sz="1800" dirty="0" smtClean="0">
                        <a:latin typeface="TH Sarabun New" panose="020B0500040200020003" pitchFamily="34" charset="-34"/>
                        <a:cs typeface="TH Sarabun New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 smtClean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2+</a:t>
                      </a:r>
                    </a:p>
                    <a:p>
                      <a:endParaRPr lang="en-US" sz="1800" dirty="0" smtClean="0">
                        <a:cs typeface="TH Sarabun New"/>
                      </a:endParaRPr>
                    </a:p>
                    <a:p>
                      <a:endParaRPr lang="en-US" sz="1800" dirty="0" smtClean="0">
                        <a:cs typeface="TH Sarabun New"/>
                      </a:endParaRPr>
                    </a:p>
                    <a:p>
                      <a:endParaRPr lang="en-US" sz="1800" dirty="0">
                        <a:cs typeface="TH Sarabun New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10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30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400" dirty="0"/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rotWithShape="1">
                      <a:blip r:embed="rId2"/>
                      <a:stretch>
                        <a:fillRect l="-87051" t="-156432" r="-897" b="-199170"/>
                      </a:stretch>
                    </a:blipFill>
                  </a:tcPr>
                </a:tc>
              </a:tr>
              <a:tr h="488634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10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19.00 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10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144/93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10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20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84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 smtClean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2+</a:t>
                      </a: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10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10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9pPr>
                    </a:lstStyle>
                    <a:p>
                      <a:pPr algn="l" fontAlgn="b"/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- </a:t>
                      </a:r>
                      <a:r>
                        <a:rPr lang="th-TH" sz="1800" u="none" strike="noStrike" dirty="0" smtClean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ปวดศีรษะเป็นพักๆ</a:t>
                      </a:r>
                      <a:r>
                        <a:rPr lang="th-TH" sz="1800" u="none" strike="noStrike" baseline="0" dirty="0" smtClean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 แต่ดีขึ้น </a:t>
                      </a:r>
                      <a:r>
                        <a:rPr lang="th-TH" sz="1800" u="none" strike="noStrike" dirty="0" smtClean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 ไม่ตาพร่ามัว</a:t>
                      </a:r>
                      <a:r>
                        <a:rPr lang="en-US" sz="1800" u="none" strike="noStrike" baseline="0" dirty="0" smtClean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/</a:t>
                      </a:r>
                      <a:r>
                        <a:rPr lang="th-TH" sz="1800" u="none" strike="noStrike" dirty="0" smtClean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จุกแน่นลิ้นปี่</a:t>
                      </a:r>
                      <a:endParaRPr lang="th-TH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3667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10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21.00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10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154/89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10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20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78</a:t>
                      </a:r>
                    </a:p>
                    <a:p>
                      <a:pPr algn="ctr" fontAlgn="b"/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2</a:t>
                      </a:r>
                      <a:r>
                        <a:rPr lang="en-US" sz="1800" u="none" strike="noStrike" dirty="0" smtClean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+</a:t>
                      </a:r>
                    </a:p>
                    <a:p>
                      <a:pPr algn="ctr" fontAlgn="b"/>
                      <a:endParaRPr lang="en-US" sz="1800" u="none" strike="noStrike" dirty="0" smtClean="0">
                        <a:effectLst/>
                        <a:latin typeface="TH Sarabun New" panose="020B0500040200020003" pitchFamily="34" charset="-34"/>
                        <a:cs typeface="TH Sarabun New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10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125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400"/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rotWithShape="1">
                      <a:blip r:embed="rId2"/>
                      <a:stretch>
                        <a:fillRect l="-87051" t="-481379" r="-897" b="-175862"/>
                      </a:stretch>
                    </a:blipFill>
                  </a:tcPr>
                </a:tc>
              </a:tr>
              <a:tr h="488634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10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23.00 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10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155/94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10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20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H Sarabun New" panose="020B0500040200020003" pitchFamily="34" charset="-34"/>
                          <a:cs typeface="TH Sarabun New"/>
                        </a:rPr>
                        <a:t>78</a:t>
                      </a:r>
                      <a:endParaRPr lang="en-US" sz="1800" dirty="0">
                        <a:latin typeface="TH Sarabun New" panose="020B0500040200020003" pitchFamily="34" charset="-34"/>
                        <a:cs typeface="TH Sarabun New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 smtClean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2+</a:t>
                      </a: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10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200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H Sarabun New"/>
                      </a:endParaRPr>
                    </a:p>
                  </a:txBody>
                  <a:tcPr marL="90000" marR="90000" marT="62676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3667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10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24.00 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10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150/100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10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20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H Sarabun New" panose="020B0500040200020003" pitchFamily="34" charset="-34"/>
                          <a:cs typeface="TH Sarabun New"/>
                        </a:rPr>
                        <a:t>86</a:t>
                      </a:r>
                      <a:endParaRPr lang="en-US" sz="1800" dirty="0">
                        <a:latin typeface="TH Sarabun New" panose="020B0500040200020003" pitchFamily="34" charset="-34"/>
                        <a:cs typeface="TH Sarabun New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 smtClean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2+</a:t>
                      </a: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10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100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H Sarabun New"/>
                      </a:endParaRPr>
                    </a:p>
                  </a:txBody>
                  <a:tcPr marL="90000" marR="90000" marT="62676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672539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24072730"/>
              </p:ext>
            </p:extLst>
          </p:nvPr>
        </p:nvGraphicFramePr>
        <p:xfrm>
          <a:off x="-2" y="64582"/>
          <a:ext cx="9064069" cy="6793417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43850"/>
                <a:gridCol w="982292"/>
                <a:gridCol w="484998"/>
                <a:gridCol w="395895"/>
                <a:gridCol w="473705"/>
                <a:gridCol w="869464"/>
                <a:gridCol w="4813865"/>
              </a:tblGrid>
              <a:tr h="55030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Date/ Time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vital sign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DTR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/>
                      </a:endParaRPr>
                    </a:p>
                  </a:txBody>
                  <a:tcPr marL="3515" marR="3515" marT="3515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Urine </a:t>
                      </a:r>
                      <a:r>
                        <a:rPr lang="en-US" sz="1800" u="none" strike="noStrike" dirty="0" smtClean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Output </a:t>
                      </a:r>
                      <a:r>
                        <a:rPr lang="en-US" sz="1800" u="none" strike="noStrike" dirty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(</a:t>
                      </a:r>
                      <a:r>
                        <a:rPr lang="en-US" sz="1800" u="none" strike="noStrike" dirty="0" smtClean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ml)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Assessment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52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BP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RR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PR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45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8/7/2558</a:t>
                      </a: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endParaRPr lang="en-US" sz="1800" dirty="0">
                        <a:cs typeface="TH Sarabun New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90994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10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7.00 </a:t>
                      </a:r>
                    </a:p>
                  </a:txBody>
                  <a:tcPr marL="81638" marR="81638" marT="42452" marB="4245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10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156/99</a:t>
                      </a:r>
                    </a:p>
                  </a:txBody>
                  <a:tcPr marL="81638" marR="81638" marT="42452" marB="4245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20</a:t>
                      </a:r>
                    </a:p>
                  </a:txBody>
                  <a:tcPr marL="81638" marR="81638" marT="42452" marB="4245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82</a:t>
                      </a:r>
                    </a:p>
                  </a:txBody>
                  <a:tcPr marL="81638" marR="81638" marT="42452" marB="4245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10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2+</a:t>
                      </a:r>
                    </a:p>
                  </a:txBody>
                  <a:tcPr marL="81638" marR="81638" marT="42452" marB="4245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53</a:t>
                      </a:r>
                    </a:p>
                  </a:txBody>
                  <a:tcPr marL="81638" marR="81638" marT="42452" marB="4245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10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- </a:t>
                      </a:r>
                      <a:r>
                        <a:rPr lang="th-TH" sz="1800" u="none" strike="noStrike" dirty="0" smtClean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ปวดศีรษะเล็กน้อย</a:t>
                      </a:r>
                      <a:r>
                        <a:rPr lang="th-TH" sz="1800" u="none" strike="noStrike" baseline="0" dirty="0" smtClean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 </a:t>
                      </a:r>
                      <a:r>
                        <a:rPr lang="th-TH" sz="1800" u="none" strike="noStrike" dirty="0" smtClean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 ไม่ตาพร่ามัว ไม่จุกแน่นลิ้นปี่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 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10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/>
                      </a:pP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  </a:t>
                      </a:r>
                      <a:r>
                        <a:rPr lang="th-TH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ไม่มีเจ็บครรภ์</a:t>
                      </a:r>
                      <a:endParaRPr lang="en-US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/>
                      </a:endParaRP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10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- Dexamethasone 6 mg IV dose IV 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10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- pitting edema 2+ 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10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- no uterine contraction in 10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mins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, FHS 122 bpm   </a:t>
                      </a:r>
                      <a:b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</a:b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  + fetal movement, no discharge per vagina</a:t>
                      </a:r>
                    </a:p>
                  </a:txBody>
                  <a:tcPr marL="81638" marR="81638" marT="42452" marB="4245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7283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10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9.45 </a:t>
                      </a:r>
                    </a:p>
                  </a:txBody>
                  <a:tcPr marL="81638" marR="81638" marT="42452" marB="4245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10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160/65</a:t>
                      </a:r>
                    </a:p>
                  </a:txBody>
                  <a:tcPr marL="81638" marR="81638" marT="42452" marB="4245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400"/>
                    </a:p>
                  </a:txBody>
                  <a:tcPr marL="81638" marR="81638" marT="56853" marB="4245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400"/>
                    </a:p>
                  </a:txBody>
                  <a:tcPr marL="81638" marR="81638" marT="56853" marB="4245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H Sarabun New"/>
                      </a:endParaRPr>
                    </a:p>
                  </a:txBody>
                  <a:tcPr marL="81638" marR="81638" marT="56853" marB="4245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400"/>
                    </a:p>
                  </a:txBody>
                  <a:tcPr marL="81638" marR="81638" marT="56853" marB="4245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10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- </a:t>
                      </a: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ประเมิน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progression of labor :</a:t>
                      </a: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/>
                      </a:r>
                      <a:b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</a:b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   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cervix dilate -fingertips ,no effacement     </a:t>
                      </a:r>
                      <a:endParaRPr kumimoji="0" lang="th-TH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/>
                      </a:endParaRP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10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- NPO stat</a:t>
                      </a:r>
                    </a:p>
                  </a:txBody>
                  <a:tcPr marL="81638" marR="81638" marT="42452" marB="4245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2541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10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10.15 </a:t>
                      </a:r>
                    </a:p>
                  </a:txBody>
                  <a:tcPr marL="81638" marR="81638" marT="42452" marB="4245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10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160/105</a:t>
                      </a:r>
                    </a:p>
                  </a:txBody>
                  <a:tcPr marL="81638" marR="81638" marT="42452" marB="4245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18</a:t>
                      </a:r>
                    </a:p>
                  </a:txBody>
                  <a:tcPr marL="81638" marR="81638" marT="42452" marB="4245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90</a:t>
                      </a:r>
                    </a:p>
                  </a:txBody>
                  <a:tcPr marL="81638" marR="81638" marT="42452" marB="4245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H Sarabun New"/>
                      </a:endParaRPr>
                    </a:p>
                  </a:txBody>
                  <a:tcPr marL="81638" marR="81638" marT="56853" marB="4245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400"/>
                    </a:p>
                  </a:txBody>
                  <a:tcPr marL="81638" marR="81638" marT="56853" marB="4245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10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- Hydralazine 5 mg IV stat</a:t>
                      </a:r>
                    </a:p>
                  </a:txBody>
                  <a:tcPr marL="81638" marR="81638" marT="42452" marB="4245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2541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10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10.35 </a:t>
                      </a:r>
                    </a:p>
                  </a:txBody>
                  <a:tcPr marL="81638" marR="81638" marT="42452" marB="4245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10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166/101</a:t>
                      </a:r>
                    </a:p>
                  </a:txBody>
                  <a:tcPr marL="81638" marR="81638" marT="42452" marB="4245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400"/>
                    </a:p>
                  </a:txBody>
                  <a:tcPr marL="81638" marR="81638" marT="56853" marB="4245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400"/>
                    </a:p>
                  </a:txBody>
                  <a:tcPr marL="81638" marR="81638" marT="56853" marB="4245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H Sarabun New"/>
                      </a:endParaRPr>
                    </a:p>
                  </a:txBody>
                  <a:tcPr marL="81638" marR="81638" marT="56853" marB="4245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400"/>
                    </a:p>
                  </a:txBody>
                  <a:tcPr marL="81638" marR="81638" marT="56853" marB="4245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10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- Hydralazine 5 mg IV stat</a:t>
                      </a:r>
                    </a:p>
                  </a:txBody>
                  <a:tcPr marL="81638" marR="81638" marT="42452" marB="4245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99944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78329100"/>
              </p:ext>
            </p:extLst>
          </p:nvPr>
        </p:nvGraphicFramePr>
        <p:xfrm>
          <a:off x="115911" y="64583"/>
          <a:ext cx="8948156" cy="679341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30501"/>
                <a:gridCol w="969730"/>
                <a:gridCol w="478796"/>
                <a:gridCol w="390832"/>
                <a:gridCol w="467647"/>
                <a:gridCol w="858345"/>
                <a:gridCol w="4752305"/>
              </a:tblGrid>
              <a:tr h="541245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Date/ Time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vital sign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DTR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/>
                      </a:endParaRPr>
                    </a:p>
                  </a:txBody>
                  <a:tcPr marL="3515" marR="3515" marT="3515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Urine </a:t>
                      </a:r>
                      <a:r>
                        <a:rPr lang="en-US" sz="2000" u="none" strike="noStrike" dirty="0" smtClean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Output </a:t>
                      </a:r>
                      <a:r>
                        <a:rPr lang="en-US" sz="2000" u="none" strike="noStrike" dirty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(</a:t>
                      </a:r>
                      <a:r>
                        <a:rPr lang="en-US" sz="2000" u="none" strike="noStrike" dirty="0" smtClean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ml)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Assessment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38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BP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RR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PR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23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8/7/2558</a:t>
                      </a: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endParaRPr lang="en-US" sz="2000" dirty="0">
                        <a:cs typeface="TH Sarabun New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012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11.00</a:t>
                      </a:r>
                    </a:p>
                  </a:txBody>
                  <a:tcPr marL="81638" marR="81638" marT="42452" marB="424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10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156/102</a:t>
                      </a:r>
                    </a:p>
                  </a:txBody>
                  <a:tcPr marL="81638" marR="81638" marT="42452" marB="424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H Sarabun New"/>
                      </a:endParaRPr>
                    </a:p>
                  </a:txBody>
                  <a:tcPr marL="81638" marR="81638" marT="56853" marB="424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H Sarabun New"/>
                      </a:endParaRPr>
                    </a:p>
                  </a:txBody>
                  <a:tcPr marL="81638" marR="81638" marT="56853" marB="424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10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2+</a:t>
                      </a:r>
                    </a:p>
                  </a:txBody>
                  <a:tcPr marL="81638" marR="81638" marT="42452" marB="424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10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120</a:t>
                      </a:r>
                    </a:p>
                  </a:txBody>
                  <a:tcPr marL="81638" marR="81638" marT="42452" marB="424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H Sarabun New"/>
                      </a:endParaRPr>
                    </a:p>
                  </a:txBody>
                  <a:tcPr marL="81638" marR="81638" marT="56853" marB="424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5812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10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11.35 </a:t>
                      </a:r>
                    </a:p>
                  </a:txBody>
                  <a:tcPr marL="81638" marR="81638" marT="42452" marB="424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10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156/106</a:t>
                      </a:r>
                    </a:p>
                  </a:txBody>
                  <a:tcPr marL="81638" marR="81638" marT="42452" marB="424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10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20</a:t>
                      </a:r>
                    </a:p>
                  </a:txBody>
                  <a:tcPr marL="81638" marR="81638" marT="42452" marB="424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10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94</a:t>
                      </a:r>
                    </a:p>
                  </a:txBody>
                  <a:tcPr marL="81638" marR="81638" marT="42452" marB="424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H Sarabun New"/>
                      </a:endParaRPr>
                    </a:p>
                  </a:txBody>
                  <a:tcPr marL="81638" marR="81638" marT="56853" marB="424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10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/>
                      </a:endParaRPr>
                    </a:p>
                  </a:txBody>
                  <a:tcPr marL="81638" marR="81638" marT="56853" marB="424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10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- Set C/S emergency due to severe preeclampsia with unfavorable cervix                                    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10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-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cefazolin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 2 mg ,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cytotec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 4 tab</a:t>
                      </a:r>
                      <a:r>
                        <a:rPr kumimoji="0" lang="th-TH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 </a:t>
                      </a:r>
                      <a:r>
                        <a:rPr lang="th-TH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ไป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OR                 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10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 - T/S PRC 1 u                                  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10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 -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preperation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 skin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abdomen+perineum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/>
                      </a:endParaRPr>
                    </a:p>
                  </a:txBody>
                  <a:tcPr marL="81638" marR="81638" marT="42452" marB="424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8955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10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13.25 </a:t>
                      </a:r>
                    </a:p>
                  </a:txBody>
                  <a:tcPr marL="81638" marR="81638" marT="42452" marB="424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10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145/96</a:t>
                      </a:r>
                    </a:p>
                  </a:txBody>
                  <a:tcPr marL="81638" marR="81638" marT="42452" marB="424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10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20</a:t>
                      </a:r>
                    </a:p>
                  </a:txBody>
                  <a:tcPr marL="81638" marR="81638" marT="42452" marB="424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10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84</a:t>
                      </a:r>
                    </a:p>
                  </a:txBody>
                  <a:tcPr marL="81638" marR="81638" marT="42452" marB="424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10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2+</a:t>
                      </a:r>
                    </a:p>
                  </a:txBody>
                  <a:tcPr marL="81638" marR="81638" marT="42452" marB="424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H Sarabun New"/>
                      </a:endParaRPr>
                    </a:p>
                  </a:txBody>
                  <a:tcPr marL="81638" marR="81638" marT="56853" marB="424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10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- Post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dia New" pitchFamily="34" charset="-34"/>
                          <a:cs typeface="Cordia New" pitchFamily="34" charset="-34"/>
                        </a:rPr>
                        <a:t>operation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 : C/S due to severe preeclampsia with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unfavoable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 cervix under spinal block with MO   - EBL 600 ml , on O2 cannula 3 L </a:t>
                      </a:r>
                      <a:endParaRPr kumimoji="0" lang="th-TH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/>
                      </a:endParaRP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10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-</a:t>
                      </a:r>
                      <a:r>
                        <a:rPr kumimoji="0" lang="th-TH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 </a:t>
                      </a:r>
                      <a:r>
                        <a:rPr lang="th-TH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คลอดเวลา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12.55 </a:t>
                      </a:r>
                      <a:r>
                        <a:rPr kumimoji="0" lang="th-TH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น.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 </a:t>
                      </a:r>
                      <a:b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</a:b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  </a:t>
                      </a:r>
                      <a:r>
                        <a:rPr lang="th-TH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ทารกเพศชาย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Apgar 9,10,10 ,weight 1350 g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cs typeface="TH Sarabun New"/>
                          <a:sym typeface="Wingdings" panose="05000000000000000000" pitchFamily="2" charset="2"/>
                        </a:rPr>
                        <a:t>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NICU</a:t>
                      </a:r>
                    </a:p>
                  </a:txBody>
                  <a:tcPr marL="81638" marR="81638" marT="42452" marB="424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38550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78329100"/>
              </p:ext>
            </p:extLst>
          </p:nvPr>
        </p:nvGraphicFramePr>
        <p:xfrm>
          <a:off x="115911" y="64583"/>
          <a:ext cx="8948156" cy="34321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30501"/>
                <a:gridCol w="969730"/>
                <a:gridCol w="478796"/>
                <a:gridCol w="390832"/>
                <a:gridCol w="467647"/>
                <a:gridCol w="858345"/>
                <a:gridCol w="4752305"/>
              </a:tblGrid>
              <a:tr h="502087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Date/ Time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vital sign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DTR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/>
                      </a:endParaRPr>
                    </a:p>
                  </a:txBody>
                  <a:tcPr marL="3515" marR="3515" marT="3515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Urine </a:t>
                      </a:r>
                      <a:r>
                        <a:rPr lang="en-US" sz="2400" u="none" strike="noStrike" dirty="0" smtClean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Output </a:t>
                      </a:r>
                      <a:r>
                        <a:rPr lang="en-US" sz="2400" u="none" strike="noStrike" dirty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(</a:t>
                      </a:r>
                      <a:r>
                        <a:rPr lang="en-US" sz="2400" u="none" strike="noStrike" dirty="0" smtClean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ml)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Assessment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43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BP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RR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PR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44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9/7/2558</a:t>
                      </a: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endParaRPr lang="en-US" sz="2400" dirty="0">
                        <a:cs typeface="TH Sarabun New"/>
                      </a:endParaRPr>
                    </a:p>
                  </a:txBody>
                  <a:tcPr marL="3515" marR="3515" marT="351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097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8.00</a:t>
                      </a:r>
                    </a:p>
                  </a:txBody>
                  <a:tcPr marL="81638" marR="81638" marT="42452" marB="424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10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/>
                      </a:endParaRPr>
                    </a:p>
                  </a:txBody>
                  <a:tcPr marL="81638" marR="81638" marT="42452" marB="424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H Sarabun New"/>
                      </a:endParaRPr>
                    </a:p>
                  </a:txBody>
                  <a:tcPr marL="81638" marR="81638" marT="56853" marB="424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H Sarabun New"/>
                      </a:endParaRPr>
                    </a:p>
                  </a:txBody>
                  <a:tcPr marL="81638" marR="81638" marT="56853" marB="424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10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 New" panose="020B0500040200020003" pitchFamily="34" charset="-34"/>
                          <a:cs typeface="TH Sarabun New"/>
                        </a:rPr>
                        <a:t>2+</a:t>
                      </a:r>
                    </a:p>
                  </a:txBody>
                  <a:tcPr marL="81638" marR="81638" marT="42452" marB="424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0">
                        <a:lnSpc>
                          <a:spcPct val="10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H Sarabun New" panose="020B0500040200020003" pitchFamily="34" charset="-34"/>
                        <a:cs typeface="TH Sarabun New"/>
                      </a:endParaRPr>
                    </a:p>
                  </a:txBody>
                  <a:tcPr marL="81638" marR="81638" marT="42452" marB="424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5pPr>
                      <a:lvl6pPr marL="25146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6pPr>
                      <a:lvl7pPr marL="29718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7pPr>
                      <a:lvl8pPr marL="34290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8pPr>
                      <a:lvl9pPr marL="3886200" indent="-228600" defTabSz="45720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 Unicode MS" panose="020B060402020202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  <a:tab pos="9410700" algn="l"/>
                        </a:tabLst>
                      </a:pPr>
                      <a:r>
                        <a:rPr kumimoji="0" lang="th-T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H Sarabun New"/>
                        </a:rPr>
                        <a:t>ไม่มีตาพร่า ไม่มีปวดศีรษะ ไม่มีจุกแน่นลิ้นปี่ ไม่มีหายใจหอบเหนื่อย ปัสสาวะออกดี ตรวจร่างกาย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lungs clear</a:t>
                      </a:r>
                    </a:p>
                  </a:txBody>
                  <a:tcPr marL="81638" marR="81638" marT="56853" marB="424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th-TH" dirty="0"/>
          </a:p>
        </p:txBody>
      </p:sp>
    </p:spTree>
    <p:extLst>
      <p:ext uri="{BB962C8B-B14F-4D97-AF65-F5344CB8AC3E}">
        <p14:creationId xmlns="" xmlns:p14="http://schemas.microsoft.com/office/powerpoint/2010/main" val="202474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Present Illness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1</a:t>
            </a:r>
            <a:r>
              <a:rPr lang="th-TH" dirty="0" smtClean="0">
                <a:latin typeface="Times New Roman"/>
                <a:cs typeface="Times New Roman"/>
              </a:rPr>
              <a:t> วันก่อนมาโรงพยาบาล แขนขาบวมมากขึ้น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th-TH" dirty="0" smtClean="0">
                <a:latin typeface="Times New Roman"/>
                <a:cs typeface="Times New Roman"/>
              </a:rPr>
              <a:t>จึงมาโรงพยาบาล</a:t>
            </a:r>
            <a:endParaRPr lang="en-US" dirty="0" smtClean="0">
              <a:latin typeface="Times New Roman"/>
              <a:cs typeface="Times New Roman"/>
            </a:endParaRPr>
          </a:p>
          <a:p>
            <a:r>
              <a:rPr lang="th-TH" dirty="0" smtClean="0">
                <a:latin typeface="Times New Roman"/>
                <a:cs typeface="Times New Roman"/>
              </a:rPr>
              <a:t>ทารกในครรภ์ดิ้นดี ไม่มีเจ็บครรภ์คลอด ไม่มีน้ำเดิน ไม่มีมูกเลือดหรือเลือดออกทางช่องคลอด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737" y="1826481"/>
            <a:ext cx="1846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8758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Past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/>
                <a:cs typeface="Times New Roman"/>
              </a:rPr>
              <a:t>Underlying Disease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Allergic rhinitis</a:t>
            </a:r>
            <a:endParaRPr lang="en-US" dirty="0">
              <a:latin typeface="Times New Roman"/>
              <a:cs typeface="Times New Roman"/>
            </a:endParaRPr>
          </a:p>
          <a:p>
            <a:r>
              <a:rPr lang="en-US" dirty="0" smtClean="0">
                <a:latin typeface="Times New Roman"/>
                <a:cs typeface="Times New Roman"/>
              </a:rPr>
              <a:t>Current Medication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Methyldopa 1 tab </a:t>
            </a:r>
            <a:r>
              <a:rPr lang="en-US" dirty="0" err="1" smtClean="0">
                <a:latin typeface="Times New Roman"/>
                <a:cs typeface="Times New Roman"/>
              </a:rPr>
              <a:t>po</a:t>
            </a:r>
            <a:r>
              <a:rPr lang="en-US" dirty="0" smtClean="0">
                <a:latin typeface="Times New Roman"/>
                <a:cs typeface="Times New Roman"/>
              </a:rPr>
              <a:t> bid pc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Ferrous </a:t>
            </a:r>
            <a:r>
              <a:rPr lang="en-US" dirty="0" err="1" smtClean="0">
                <a:latin typeface="Times New Roman"/>
                <a:cs typeface="Times New Roman"/>
              </a:rPr>
              <a:t>fumarate</a:t>
            </a:r>
            <a:endParaRPr lang="en-US" dirty="0" smtClean="0">
              <a:latin typeface="Times New Roman"/>
              <a:cs typeface="Times New Roman"/>
            </a:endParaRP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Calcium carbonate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Folic acid</a:t>
            </a: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3266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Past History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Drug or Food Allergy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Amoxicillin </a:t>
            </a:r>
            <a:r>
              <a:rPr lang="th-TH" dirty="0" smtClean="0">
                <a:latin typeface="Times New Roman"/>
                <a:cs typeface="Times New Roman"/>
              </a:rPr>
              <a:t>(ปวดกระดูก ผื่นขึ้น)</a:t>
            </a:r>
          </a:p>
          <a:p>
            <a:pPr lvl="1"/>
            <a:r>
              <a:rPr lang="th-TH" dirty="0" smtClean="0">
                <a:latin typeface="Times New Roman"/>
                <a:cs typeface="Times New Roman"/>
              </a:rPr>
              <a:t>เนื้อวัวและควาย (ปวดกระดูก ผื่นขึ้น)</a:t>
            </a:r>
            <a:endParaRPr lang="en-US" dirty="0">
              <a:latin typeface="Times New Roman"/>
              <a:cs typeface="Times New Roman"/>
            </a:endParaRPr>
          </a:p>
          <a:p>
            <a:r>
              <a:rPr lang="en-US" dirty="0">
                <a:latin typeface="Times New Roman"/>
                <a:cs typeface="Times New Roman"/>
              </a:rPr>
              <a:t>No </a:t>
            </a:r>
            <a:r>
              <a:rPr lang="en-US" dirty="0" smtClean="0">
                <a:latin typeface="Times New Roman"/>
                <a:cs typeface="Times New Roman"/>
              </a:rPr>
              <a:t>history </a:t>
            </a:r>
            <a:r>
              <a:rPr lang="en-US" dirty="0">
                <a:latin typeface="Times New Roman"/>
                <a:cs typeface="Times New Roman"/>
              </a:rPr>
              <a:t>of blood </a:t>
            </a:r>
            <a:r>
              <a:rPr lang="en-US" dirty="0" smtClean="0">
                <a:latin typeface="Times New Roman"/>
                <a:cs typeface="Times New Roman"/>
              </a:rPr>
              <a:t>transfusion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No previous surgery</a:t>
            </a:r>
            <a:endParaRPr lang="en-US" dirty="0">
              <a:latin typeface="Times New Roman"/>
              <a:cs typeface="Times New Roman"/>
            </a:endParaRPr>
          </a:p>
          <a:p>
            <a:r>
              <a:rPr lang="en-US" dirty="0">
                <a:latin typeface="Times New Roman"/>
                <a:cs typeface="Times New Roman"/>
              </a:rPr>
              <a:t>No </a:t>
            </a:r>
            <a:r>
              <a:rPr lang="en-US" dirty="0" smtClean="0">
                <a:latin typeface="Times New Roman"/>
                <a:cs typeface="Times New Roman"/>
              </a:rPr>
              <a:t>smoking </a:t>
            </a:r>
            <a:r>
              <a:rPr lang="en-US" dirty="0">
                <a:latin typeface="Times New Roman"/>
                <a:cs typeface="Times New Roman"/>
              </a:rPr>
              <a:t>and alcohol </a:t>
            </a:r>
            <a:r>
              <a:rPr lang="en-US" dirty="0" smtClean="0">
                <a:latin typeface="Times New Roman"/>
                <a:cs typeface="Times New Roman"/>
              </a:rPr>
              <a:t>drinking</a:t>
            </a: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9840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>
                <a:latin typeface="Georgia"/>
                <a:cs typeface="Georgia"/>
              </a:rPr>
              <a:t>Family </a:t>
            </a:r>
            <a:r>
              <a:rPr lang="th-TH" dirty="0" smtClean="0">
                <a:latin typeface="Georgia"/>
                <a:cs typeface="Georgia"/>
              </a:rPr>
              <a:t>History</a:t>
            </a:r>
            <a:endParaRPr lang="en-US" dirty="0">
              <a:latin typeface="Georgia"/>
              <a:cs typeface="Georg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>
                <a:latin typeface="Times New Roman"/>
                <a:cs typeface="Times New Roman"/>
              </a:rPr>
              <a:t>ปฏิเสธ</a:t>
            </a:r>
            <a:r>
              <a:rPr lang="th-TH" dirty="0">
                <a:latin typeface="Times New Roman"/>
                <a:cs typeface="Times New Roman"/>
              </a:rPr>
              <a:t>โรคประจำตัวในครอบครัว</a:t>
            </a:r>
          </a:p>
          <a:p>
            <a:r>
              <a:rPr lang="th-TH" dirty="0">
                <a:latin typeface="Times New Roman"/>
                <a:cs typeface="Times New Roman"/>
              </a:rPr>
              <a:t>ปฏิเสธประวัติมะเร็งใน</a:t>
            </a:r>
            <a:r>
              <a:rPr lang="th-TH" dirty="0" smtClean="0">
                <a:latin typeface="Times New Roman"/>
                <a:cs typeface="Times New Roman"/>
              </a:rPr>
              <a:t>ครอบครัว</a:t>
            </a:r>
            <a:endParaRPr lang="th-TH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7865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504</TotalTime>
  <Words>1834</Words>
  <Application>Microsoft Office PowerPoint</Application>
  <PresentationFormat>On-screen Show (4:3)</PresentationFormat>
  <Paragraphs>537</Paragraphs>
  <Slides>55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6" baseType="lpstr">
      <vt:lpstr>Civic</vt:lpstr>
      <vt:lpstr>Case study 25</vt:lpstr>
      <vt:lpstr>History  taking</vt:lpstr>
      <vt:lpstr>ประวัติ</vt:lpstr>
      <vt:lpstr>Present Illness</vt:lpstr>
      <vt:lpstr>Present Illness (cont.)</vt:lpstr>
      <vt:lpstr>Present Illness (cont.)</vt:lpstr>
      <vt:lpstr>Past History</vt:lpstr>
      <vt:lpstr>Past History (cont.)</vt:lpstr>
      <vt:lpstr>Family History</vt:lpstr>
      <vt:lpstr>Obstetric and Gynecologic History </vt:lpstr>
      <vt:lpstr>Obstetric and Gynecologic History (cont.)</vt:lpstr>
      <vt:lpstr>Obstetric and Gynecologic History (cont.) </vt:lpstr>
      <vt:lpstr>ANC Laboratory Investigation</vt:lpstr>
      <vt:lpstr>ANC risk</vt:lpstr>
      <vt:lpstr>Physical Examination  </vt:lpstr>
      <vt:lpstr>Physical Examination</vt:lpstr>
      <vt:lpstr>Physical Examination (cont.)</vt:lpstr>
      <vt:lpstr>Physical Examination (cont.)</vt:lpstr>
      <vt:lpstr>Physical Examination (cont.)</vt:lpstr>
      <vt:lpstr>Transabdominal sonography Bedside</vt:lpstr>
      <vt:lpstr>Transabdominal sonography Bedside</vt:lpstr>
      <vt:lpstr>Discussion</vt:lpstr>
      <vt:lpstr>Problem lists</vt:lpstr>
      <vt:lpstr>Differential diagnosis </vt:lpstr>
      <vt:lpstr>Lab Investigation</vt:lpstr>
      <vt:lpstr>Slide 26</vt:lpstr>
      <vt:lpstr>Slide 27</vt:lpstr>
      <vt:lpstr>BUN/Cr</vt:lpstr>
      <vt:lpstr>AST/ALT</vt:lpstr>
      <vt:lpstr>Uric acid</vt:lpstr>
      <vt:lpstr>Discussion</vt:lpstr>
      <vt:lpstr>Definite Diagnosis</vt:lpstr>
      <vt:lpstr>Management</vt:lpstr>
      <vt:lpstr>Management</vt:lpstr>
      <vt:lpstr>Management</vt:lpstr>
      <vt:lpstr>Management</vt:lpstr>
      <vt:lpstr>Management</vt:lpstr>
      <vt:lpstr>Management</vt:lpstr>
      <vt:lpstr>Management</vt:lpstr>
      <vt:lpstr>Management</vt:lpstr>
      <vt:lpstr>Management</vt:lpstr>
      <vt:lpstr>Management</vt:lpstr>
      <vt:lpstr>Prevention </vt:lpstr>
      <vt:lpstr>Complication</vt:lpstr>
      <vt:lpstr>Complication (cont.)</vt:lpstr>
      <vt:lpstr>Progression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pawin</cp:lastModifiedBy>
  <cp:revision>41</cp:revision>
  <dcterms:created xsi:type="dcterms:W3CDTF">2015-07-08T13:33:16Z</dcterms:created>
  <dcterms:modified xsi:type="dcterms:W3CDTF">2015-08-18T04:08:48Z</dcterms:modified>
</cp:coreProperties>
</file>