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0"/>
  </p:notesMasterIdLst>
  <p:sldIdLst>
    <p:sldId id="256" r:id="rId2"/>
    <p:sldId id="257" r:id="rId3"/>
    <p:sldId id="271" r:id="rId4"/>
    <p:sldId id="258" r:id="rId5"/>
    <p:sldId id="259" r:id="rId6"/>
    <p:sldId id="277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74" r:id="rId17"/>
    <p:sldId id="275" r:id="rId18"/>
    <p:sldId id="272" r:id="rId19"/>
    <p:sldId id="273" r:id="rId20"/>
    <p:sldId id="276" r:id="rId21"/>
    <p:sldId id="287" r:id="rId22"/>
    <p:sldId id="288" r:id="rId23"/>
    <p:sldId id="289" r:id="rId24"/>
    <p:sldId id="281" r:id="rId25"/>
    <p:sldId id="282" r:id="rId26"/>
    <p:sldId id="286" r:id="rId27"/>
    <p:sldId id="290" r:id="rId28"/>
    <p:sldId id="291" r:id="rId29"/>
  </p:sldIdLst>
  <p:sldSz cx="9144000" cy="6858000" type="screen4x3"/>
  <p:notesSz cx="6858000" cy="9144000"/>
  <p:defaultTextStyle>
    <a:defPPr>
      <a:defRPr lang="en-US">
        <a:uFillTx/>
      </a:defRPr>
    </a:defPPr>
    <a:lvl1pPr marL="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uFillTx/>
              </a:defRPr>
            </a:lvl1pPr>
          </a:lstStyle>
          <a:p>
            <a:endParaRPr lang="en-US">
              <a:uFillTx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uFillTx/>
              </a:defRPr>
            </a:lvl1pPr>
          </a:lstStyle>
          <a:p>
            <a:fld id="{28223903-EE02-4A36-BB58-DCBE94C55C97}" type="datetimeFigureOut">
              <a:rPr lang="en-US" smtClean="0">
                <a:uFillTx/>
              </a:rPr>
              <a:pPr/>
              <a:t>8/29/2014</a:t>
            </a:fld>
            <a:endParaRPr lang="en-US">
              <a:uFillTx/>
            </a:endParaRP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srgbClr val="000000"/>
            </a:solidFill>
          </a:ln>
        </p:spPr>
        <p:txBody>
          <a:bodyPr vert="horz" lIns="91440" tIns="45720" rIns="91440" bIns="45720" rtlCol="0" anchor="ctr"/>
          <a:lstStyle/>
          <a:p>
            <a:endParaRPr lang="en-US">
              <a:uFillTx/>
            </a:endParaRP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>
                <a:uFillTx/>
              </a:rPr>
              <a:t>Click to edit Master text styles</a:t>
            </a:r>
          </a:p>
          <a:p>
            <a:pPr lvl="1"/>
            <a:r>
              <a:rPr lang="en-US" smtClean="0">
                <a:uFillTx/>
              </a:rPr>
              <a:t>Second level</a:t>
            </a:r>
          </a:p>
          <a:p>
            <a:pPr lvl="2"/>
            <a:r>
              <a:rPr lang="en-US" smtClean="0">
                <a:uFillTx/>
              </a:rPr>
              <a:t>Third level</a:t>
            </a:r>
          </a:p>
          <a:p>
            <a:pPr lvl="3"/>
            <a:r>
              <a:rPr lang="en-US" smtClean="0">
                <a:uFillTx/>
              </a:rPr>
              <a:t>Fourth level</a:t>
            </a:r>
          </a:p>
          <a:p>
            <a:pPr lvl="4"/>
            <a:r>
              <a:rPr lang="en-US" smtClean="0">
                <a:uFillTx/>
              </a:rPr>
              <a:t>Fifth level</a:t>
            </a:r>
            <a:endParaRPr lang="en-US">
              <a:uFillTx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uFillTx/>
              </a:defRPr>
            </a:lvl1pPr>
          </a:lstStyle>
          <a:p>
            <a:endParaRPr lang="en-US">
              <a:uFillTx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uFillTx/>
              </a:defRPr>
            </a:lvl1pPr>
          </a:lstStyle>
          <a:p>
            <a:fld id="{585130D5-F9FA-4733-AAB2-789088DCA765}" type="slidenum">
              <a:rPr lang="en-US" smtClean="0">
                <a:uFillTx/>
              </a:rPr>
              <a:pPr/>
              <a:t>‹#›</a:t>
            </a:fld>
            <a:endParaRPr lang="en-US"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93199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>
              <a:uFillTx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5130D5-F9FA-4733-AAB2-789088DCA765}" type="slidenum">
              <a:rPr lang="en-US" smtClean="0">
                <a:uFillTx/>
              </a:rPr>
              <a:pPr/>
              <a:t>1</a:t>
            </a:fld>
            <a:endParaRPr lang="en-US">
              <a:uFillTx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>
              <a:uFillTx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5130D5-F9FA-4733-AAB2-789088DCA765}" type="slidenum">
              <a:rPr lang="en-US" smtClean="0">
                <a:uFillTx/>
              </a:rPr>
              <a:pPr/>
              <a:t>2</a:t>
            </a:fld>
            <a:endParaRPr lang="en-US">
              <a:uFillTx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4D7737D-B2DB-4D1C-BC6B-8F72F6D95BAC}" type="datetimeFigureOut">
              <a:rPr lang="en-US" smtClean="0">
                <a:uFillTx/>
              </a:rPr>
              <a:pPr/>
              <a:t>8/29/2014</a:t>
            </a:fld>
            <a:endParaRPr lang="en-US">
              <a:uFillTx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>
              <a:uFillTx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D43D0C77-1017-45EE-AFED-67C0A5197F02}" type="slidenum">
              <a:rPr lang="en-US" smtClean="0">
                <a:uFillTx/>
              </a:rPr>
              <a:pPr/>
              <a:t>‹#›</a:t>
            </a:fld>
            <a:endParaRPr lang="en-US">
              <a:uFillTx/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7737D-B2DB-4D1C-BC6B-8F72F6D95BAC}" type="datetimeFigureOut">
              <a:rPr lang="en-US" smtClean="0">
                <a:uFillTx/>
              </a:rPr>
              <a:pPr/>
              <a:t>8/29/2014</a:t>
            </a:fld>
            <a:endParaRPr lang="en-US">
              <a:uFillTx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D0C77-1017-45EE-AFED-67C0A5197F02}" type="slidenum">
              <a:rPr lang="en-US" smtClean="0">
                <a:uFillTx/>
              </a:rPr>
              <a:pPr/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7737D-B2DB-4D1C-BC6B-8F72F6D95BAC}" type="datetimeFigureOut">
              <a:rPr lang="en-US" smtClean="0">
                <a:uFillTx/>
              </a:rPr>
              <a:pPr/>
              <a:t>8/29/2014</a:t>
            </a:fld>
            <a:endParaRPr lang="en-US">
              <a:uFillTx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D0C77-1017-45EE-AFED-67C0A5197F02}" type="slidenum">
              <a:rPr lang="en-US" smtClean="0">
                <a:uFillTx/>
              </a:rPr>
              <a:pPr/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7737D-B2DB-4D1C-BC6B-8F72F6D95BAC}" type="datetimeFigureOut">
              <a:rPr lang="en-US" smtClean="0">
                <a:uFillTx/>
              </a:rPr>
              <a:pPr/>
              <a:t>8/29/2014</a:t>
            </a:fld>
            <a:endParaRPr lang="en-US">
              <a:uFillTx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D0C77-1017-45EE-AFED-67C0A5197F02}" type="slidenum">
              <a:rPr lang="en-US" smtClean="0">
                <a:uFillTx/>
              </a:rPr>
              <a:pPr/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7737D-B2DB-4D1C-BC6B-8F72F6D95BAC}" type="datetimeFigureOut">
              <a:rPr lang="en-US" smtClean="0">
                <a:uFillTx/>
              </a:rPr>
              <a:pPr/>
              <a:t>8/29/2014</a:t>
            </a:fld>
            <a:endParaRPr lang="en-US">
              <a:uFillTx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D0C77-1017-45EE-AFED-67C0A5197F02}" type="slidenum">
              <a:rPr lang="en-US" smtClean="0">
                <a:uFillTx/>
              </a:rPr>
              <a:pPr/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7737D-B2DB-4D1C-BC6B-8F72F6D95BAC}" type="datetimeFigureOut">
              <a:rPr lang="en-US" smtClean="0">
                <a:uFillTx/>
              </a:rPr>
              <a:pPr/>
              <a:t>8/29/2014</a:t>
            </a:fld>
            <a:endParaRPr lang="en-US">
              <a:uFillTx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D0C77-1017-45EE-AFED-67C0A5197F02}" type="slidenum">
              <a:rPr lang="en-US" smtClean="0">
                <a:uFillTx/>
              </a:rPr>
              <a:pPr/>
              <a:t>‹#›</a:t>
            </a:fld>
            <a:endParaRPr lang="en-US">
              <a:uFillTx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7737D-B2DB-4D1C-BC6B-8F72F6D95BAC}" type="datetimeFigureOut">
              <a:rPr lang="en-US" smtClean="0">
                <a:uFillTx/>
              </a:rPr>
              <a:pPr/>
              <a:t>8/29/2014</a:t>
            </a:fld>
            <a:endParaRPr lang="en-US">
              <a:uFillTx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D0C77-1017-45EE-AFED-67C0A5197F02}" type="slidenum">
              <a:rPr lang="en-US" smtClean="0">
                <a:uFillTx/>
              </a:rPr>
              <a:pPr/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7737D-B2DB-4D1C-BC6B-8F72F6D95BAC}" type="datetimeFigureOut">
              <a:rPr lang="en-US" smtClean="0">
                <a:uFillTx/>
              </a:rPr>
              <a:pPr/>
              <a:t>8/29/2014</a:t>
            </a:fld>
            <a:endParaRPr lang="en-US">
              <a:uFillTx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D0C77-1017-45EE-AFED-67C0A5197F02}" type="slidenum">
              <a:rPr lang="en-US" smtClean="0">
                <a:uFillTx/>
              </a:rPr>
              <a:pPr/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7737D-B2DB-4D1C-BC6B-8F72F6D95BAC}" type="datetimeFigureOut">
              <a:rPr lang="en-US" smtClean="0">
                <a:uFillTx/>
              </a:rPr>
              <a:pPr/>
              <a:t>8/29/2014</a:t>
            </a:fld>
            <a:endParaRPr lang="en-US">
              <a:uFillTx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D0C77-1017-45EE-AFED-67C0A5197F02}" type="slidenum">
              <a:rPr lang="en-US" smtClean="0">
                <a:uFillTx/>
              </a:rPr>
              <a:pPr/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7737D-B2DB-4D1C-BC6B-8F72F6D95BAC}" type="datetimeFigureOut">
              <a:rPr lang="en-US" smtClean="0">
                <a:uFillTx/>
              </a:rPr>
              <a:pPr/>
              <a:t>8/29/2014</a:t>
            </a:fld>
            <a:endParaRPr lang="en-US">
              <a:uFillTx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D0C77-1017-45EE-AFED-67C0A5197F02}" type="slidenum">
              <a:rPr lang="en-US" smtClean="0">
                <a:uFillTx/>
              </a:rPr>
              <a:pPr/>
              <a:t>‹#›</a:t>
            </a:fld>
            <a:endParaRPr lang="en-US">
              <a:uFillTx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>
              <a:uFillTx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7737D-B2DB-4D1C-BC6B-8F72F6D95BAC}" type="datetimeFigureOut">
              <a:rPr lang="en-US" smtClean="0">
                <a:uFillTx/>
              </a:rPr>
              <a:pPr/>
              <a:t>8/29/2014</a:t>
            </a:fld>
            <a:endParaRPr lang="en-US">
              <a:uFillTx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>
              <a:uFillTx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D0C77-1017-45EE-AFED-67C0A5197F02}" type="slidenum">
              <a:rPr lang="en-US" smtClean="0">
                <a:uFillTx/>
              </a:rPr>
              <a:pPr/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4D7737D-B2DB-4D1C-BC6B-8F72F6D95BAC}" type="datetimeFigureOut">
              <a:rPr lang="en-US" smtClean="0">
                <a:uFillTx/>
              </a:rPr>
              <a:pPr/>
              <a:t>8/29/2014</a:t>
            </a:fld>
            <a:endParaRPr lang="en-US">
              <a:uFillTx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>
              <a:uFillTx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D43D0C77-1017-45EE-AFED-67C0A5197F02}" type="slidenum">
              <a:rPr lang="en-US" smtClean="0">
                <a:uFillTx/>
              </a:rPr>
              <a:pPr/>
              <a:t>‹#›</a:t>
            </a:fld>
            <a:endParaRPr lang="en-US">
              <a:uFillTx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uFillTx/>
              </a:rPr>
              <a:t>Case study20</a:t>
            </a:r>
            <a:endParaRPr lang="en-US" dirty="0" smtClean="0">
              <a:uFillTx/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4572000" y="5562600"/>
            <a:ext cx="3733799" cy="500109"/>
          </a:xfrm>
        </p:spPr>
        <p:txBody>
          <a:bodyPr/>
          <a:lstStyle/>
          <a:p>
            <a:r>
              <a:rPr lang="en-US" dirty="0" smtClean="0"/>
              <a:t>Facilitator: </a:t>
            </a:r>
            <a:r>
              <a:rPr lang="en-US" dirty="0" err="1" smtClean="0"/>
              <a:t>Pawin</a:t>
            </a:r>
            <a:r>
              <a:rPr lang="en-US" dirty="0" smtClean="0"/>
              <a:t> </a:t>
            </a:r>
            <a:r>
              <a:rPr lang="en-US" dirty="0" err="1" smtClean="0"/>
              <a:t>Puapornpong</a:t>
            </a:r>
            <a:endParaRPr lang="en-US" dirty="0" smtClean="0"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429496729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Examination</a:t>
            </a:r>
            <a:endParaRPr dirty="0">
              <a:uFillTx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60000"/>
              </a:lnSpc>
            </a:pPr>
            <a:r>
              <a:rPr sz="1800" dirty="0">
                <a:uFillTx/>
              </a:rPr>
              <a:t>V/S : </a:t>
            </a:r>
            <a:r>
              <a:rPr sz="1800" dirty="0" smtClean="0">
                <a:uFillTx/>
              </a:rPr>
              <a:t>T</a:t>
            </a:r>
            <a:r>
              <a:rPr lang="en-US" sz="1800" dirty="0" smtClean="0">
                <a:uFillTx/>
              </a:rPr>
              <a:t>36.5 </a:t>
            </a:r>
            <a:r>
              <a:rPr lang="th-TH" sz="1800" dirty="0" smtClean="0">
                <a:uFillTx/>
              </a:rPr>
              <a:t>  </a:t>
            </a:r>
            <a:r>
              <a:rPr lang="en-US" sz="1800" dirty="0" smtClean="0">
                <a:uFillTx/>
              </a:rPr>
              <a:t> PR 82 /min </a:t>
            </a:r>
            <a:r>
              <a:rPr lang="th-TH" sz="1800" dirty="0" smtClean="0">
                <a:uFillTx/>
              </a:rPr>
              <a:t>   </a:t>
            </a:r>
            <a:r>
              <a:rPr lang="en-US" sz="1800" dirty="0" smtClean="0">
                <a:uFillTx/>
              </a:rPr>
              <a:t>RR 20 /min   BP110/70 mmHg </a:t>
            </a:r>
            <a:r>
              <a:rPr sz="1800" dirty="0" smtClean="0">
                <a:uFillTx/>
              </a:rPr>
              <a:t> </a:t>
            </a:r>
            <a:endParaRPr sz="1800" dirty="0">
              <a:uFillTx/>
            </a:endParaRPr>
          </a:p>
          <a:p>
            <a:pPr>
              <a:lnSpc>
                <a:spcPct val="160000"/>
              </a:lnSpc>
            </a:pPr>
            <a:r>
              <a:rPr sz="1800" dirty="0">
                <a:uFillTx/>
              </a:rPr>
              <a:t>GA: a Thai female,good consciousness,mildly pale,no juandice, no cyanosis</a:t>
            </a:r>
          </a:p>
          <a:p>
            <a:pPr>
              <a:lnSpc>
                <a:spcPct val="160000"/>
              </a:lnSpc>
            </a:pPr>
            <a:r>
              <a:rPr sz="1800" dirty="0">
                <a:uFillTx/>
              </a:rPr>
              <a:t>HEENT : mildly pale conjunctiva, anicteric sclera, no cervical lymph node enlargement</a:t>
            </a:r>
          </a:p>
          <a:p>
            <a:pPr>
              <a:lnSpc>
                <a:spcPct val="160000"/>
              </a:lnSpc>
            </a:pPr>
            <a:r>
              <a:rPr sz="1800" dirty="0">
                <a:uFillTx/>
              </a:rPr>
              <a:t>CVS: normal S1&amp;S2,no murmur,no S3&amp;S4 gallop</a:t>
            </a:r>
          </a:p>
          <a:p>
            <a:pPr>
              <a:lnSpc>
                <a:spcPct val="160000"/>
              </a:lnSpc>
            </a:pPr>
            <a:r>
              <a:rPr sz="1800" dirty="0">
                <a:uFillTx/>
              </a:rPr>
              <a:t>RS: normal&amp;equal breath sound,no adventitious sound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429496729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Examination</a:t>
            </a:r>
            <a:endParaRPr dirty="0">
              <a:uFillTx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dirty="0">
                <a:uFillTx/>
              </a:rPr>
              <a:t>Abd: flat shape,normoactive bowel </a:t>
            </a:r>
            <a:r>
              <a:rPr lang="th-TH" dirty="0" smtClean="0">
                <a:uFillTx/>
              </a:rPr>
              <a:t>	  		    </a:t>
            </a:r>
            <a:r>
              <a:rPr dirty="0" smtClean="0">
                <a:uFillTx/>
              </a:rPr>
              <a:t>sound</a:t>
            </a:r>
            <a:r>
              <a:rPr dirty="0">
                <a:uFillTx/>
              </a:rPr>
              <a:t>,soft,not </a:t>
            </a:r>
            <a:r>
              <a:rPr dirty="0" err="1">
                <a:uFillTx/>
              </a:rPr>
              <a:t>tender,no</a:t>
            </a:r>
            <a:r>
              <a:rPr dirty="0">
                <a:uFillTx/>
              </a:rPr>
              <a:t> </a:t>
            </a:r>
            <a:r>
              <a:rPr lang="th-TH" dirty="0" smtClean="0">
                <a:uFillTx/>
              </a:rPr>
              <a:t>       			</a:t>
            </a:r>
            <a:r>
              <a:rPr dirty="0" smtClean="0">
                <a:uFillTx/>
              </a:rPr>
              <a:t>palpable </a:t>
            </a:r>
            <a:r>
              <a:rPr dirty="0">
                <a:uFillTx/>
              </a:rPr>
              <a:t>mass</a:t>
            </a:r>
          </a:p>
          <a:p>
            <a:pPr>
              <a:lnSpc>
                <a:spcPct val="150000"/>
              </a:lnSpc>
            </a:pPr>
            <a:r>
              <a:rPr dirty="0">
                <a:uFillTx/>
              </a:rPr>
              <a:t>Ext:capillary refill&lt;2 sec, no pitting edema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4294967294"/>
          <p:cNvSpPr>
            <a:spLocks noGrp="1"/>
          </p:cNvSpPr>
          <p:nvPr>
            <p:ph type="title"/>
          </p:nvPr>
        </p:nvSpPr>
        <p:spPr>
          <a:xfrm>
            <a:off x="509994" y="-68525"/>
            <a:ext cx="8229600" cy="1143000"/>
          </a:xfrm>
        </p:spPr>
        <p:txBody>
          <a:bodyPr/>
          <a:lstStyle/>
          <a:p>
            <a:r>
              <a:rPr>
                <a:uFillTx/>
              </a:rPr>
              <a:t>PV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90600"/>
            <a:ext cx="7985866" cy="5715000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</a:pPr>
            <a:r>
              <a:rPr sz="2000" dirty="0">
                <a:uFillTx/>
              </a:rPr>
              <a:t>NIUB          :   Normal</a:t>
            </a:r>
          </a:p>
          <a:p>
            <a:pPr>
              <a:lnSpc>
                <a:spcPct val="160000"/>
              </a:lnSpc>
            </a:pPr>
            <a:r>
              <a:rPr sz="2000" dirty="0">
                <a:uFillTx/>
              </a:rPr>
              <a:t>Vagina       :   Normal mucosa, no bloody  </a:t>
            </a:r>
            <a:r>
              <a:rPr sz="2000" dirty="0" smtClean="0">
                <a:uFillTx/>
              </a:rPr>
              <a:t>discharge</a:t>
            </a:r>
            <a:endParaRPr sz="2000" dirty="0">
              <a:uFillTx/>
            </a:endParaRPr>
          </a:p>
          <a:p>
            <a:pPr>
              <a:lnSpc>
                <a:spcPct val="160000"/>
              </a:lnSpc>
            </a:pPr>
            <a:r>
              <a:rPr sz="2000" dirty="0">
                <a:uFillTx/>
              </a:rPr>
              <a:t>Cervix         :  no abnormal discharge per os, no cervical </a:t>
            </a:r>
            <a:r>
              <a:rPr lang="th-TH" sz="2000" dirty="0" smtClean="0">
                <a:uFillTx/>
              </a:rPr>
              <a:t> 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th-TH" sz="2000" dirty="0"/>
              <a:t> </a:t>
            </a:r>
            <a:r>
              <a:rPr lang="th-TH" sz="2000" dirty="0" smtClean="0"/>
              <a:t>                              </a:t>
            </a:r>
            <a:r>
              <a:rPr sz="2000" dirty="0" smtClean="0">
                <a:uFillTx/>
              </a:rPr>
              <a:t>motion </a:t>
            </a:r>
            <a:r>
              <a:rPr sz="2000" dirty="0">
                <a:uFillTx/>
              </a:rPr>
              <a:t>tenderness, no endocervical polyp</a:t>
            </a:r>
          </a:p>
          <a:p>
            <a:pPr>
              <a:lnSpc>
                <a:spcPct val="160000"/>
              </a:lnSpc>
            </a:pPr>
            <a:r>
              <a:rPr sz="2000" dirty="0">
                <a:uFillTx/>
              </a:rPr>
              <a:t>Uterus       :   </a:t>
            </a:r>
            <a:r>
              <a:rPr sz="2000" dirty="0" smtClean="0">
                <a:uFillTx/>
              </a:rPr>
              <a:t>No</a:t>
            </a:r>
            <a:r>
              <a:rPr lang="en-US" sz="2000" dirty="0" smtClean="0"/>
              <a:t>rmal size not tender</a:t>
            </a:r>
            <a:endParaRPr sz="2000" dirty="0">
              <a:uFillTx/>
            </a:endParaRPr>
          </a:p>
          <a:p>
            <a:pPr>
              <a:lnSpc>
                <a:spcPct val="160000"/>
              </a:lnSpc>
            </a:pPr>
            <a:r>
              <a:rPr sz="2000" dirty="0">
                <a:uFillTx/>
              </a:rPr>
              <a:t>Adnexa      :  right adnexal mass size </a:t>
            </a:r>
            <a:r>
              <a:rPr sz="2000" dirty="0" smtClean="0">
                <a:uFillTx/>
              </a:rPr>
              <a:t>3cm</a:t>
            </a:r>
            <a:endParaRPr sz="2000" dirty="0">
              <a:uFillTx/>
            </a:endParaRPr>
          </a:p>
          <a:p>
            <a:pPr>
              <a:lnSpc>
                <a:spcPct val="160000"/>
              </a:lnSpc>
            </a:pPr>
            <a:r>
              <a:rPr sz="2000" dirty="0">
                <a:uFillTx/>
              </a:rPr>
              <a:t>Cul-de-sac : no bulging, no free fluid</a:t>
            </a:r>
          </a:p>
          <a:p>
            <a:endParaRPr sz="2000" dirty="0"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dirty="0" smtClean="0"/>
              <a:t>Progressive dysmenorrhea 3 months PTA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dirty="0" err="1" smtClean="0"/>
              <a:t>Metrorrhagia</a:t>
            </a:r>
            <a:r>
              <a:rPr lang="en-US" dirty="0" smtClean="0"/>
              <a:t> 10 years PTA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dirty="0" err="1" smtClean="0"/>
              <a:t>Nocturia</a:t>
            </a:r>
            <a:r>
              <a:rPr lang="en-US" dirty="0" smtClean="0"/>
              <a:t>  1 years PTA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dirty="0" smtClean="0"/>
              <a:t>Deep dyspareunia 10 years PTA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en-US" dirty="0" smtClean="0"/>
              <a:t>Abnormal PV examination ; right adnexal mass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50598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Differential diagnosis</a:t>
            </a:r>
          </a:p>
          <a:p>
            <a:pPr marL="0" indent="0">
              <a:lnSpc>
                <a:spcPct val="150000"/>
              </a:lnSpc>
              <a:buNone/>
            </a:pPr>
            <a:endParaRPr lang="en-US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dirty="0" smtClean="0"/>
              <a:t>1.  Endometriosis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 smtClean="0"/>
              <a:t>2.  </a:t>
            </a:r>
            <a:r>
              <a:rPr lang="en-US" dirty="0" err="1" smtClean="0"/>
              <a:t>Myoma</a:t>
            </a:r>
            <a:r>
              <a:rPr lang="en-US" dirty="0" smtClean="0"/>
              <a:t> uteri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 smtClean="0"/>
              <a:t>3.  </a:t>
            </a:r>
            <a:r>
              <a:rPr lang="en-US" dirty="0" err="1" smtClean="0"/>
              <a:t>Adenomyosis</a:t>
            </a:r>
            <a:endParaRPr lang="en-US" dirty="0" smtClean="0"/>
          </a:p>
          <a:p>
            <a:pPr marL="40005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68017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Investigation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Ultrasound</a:t>
            </a:r>
          </a:p>
          <a:p>
            <a:pPr marL="514350" indent="-514350">
              <a:buAutoNum type="arabicPeriod"/>
            </a:pPr>
            <a:r>
              <a:rPr lang="en-US" dirty="0" smtClean="0"/>
              <a:t>Pap smear</a:t>
            </a:r>
          </a:p>
          <a:p>
            <a:pPr marL="514350" indent="-514350">
              <a:buAutoNum type="arabicPeriod"/>
            </a:pPr>
            <a:r>
              <a:rPr lang="en-US" dirty="0" smtClean="0"/>
              <a:t>Complete blood count</a:t>
            </a:r>
          </a:p>
          <a:p>
            <a:pPr marL="514350" indent="-514350">
              <a:buAutoNum type="arabicPeriod"/>
            </a:pPr>
            <a:r>
              <a:rPr lang="en-US" dirty="0" smtClean="0"/>
              <a:t>BUN , </a:t>
            </a:r>
            <a:r>
              <a:rPr lang="en-US" dirty="0" err="1" smtClean="0"/>
              <a:t>Creatinine</a:t>
            </a:r>
            <a:r>
              <a:rPr lang="en-US" dirty="0" smtClean="0"/>
              <a:t> , Electrolyte</a:t>
            </a:r>
          </a:p>
          <a:p>
            <a:pPr marL="514350" indent="-514350">
              <a:buAutoNum type="arabicPeriod"/>
            </a:pPr>
            <a:r>
              <a:rPr lang="en-US" dirty="0" smtClean="0"/>
              <a:t>Urinalysis</a:t>
            </a:r>
          </a:p>
        </p:txBody>
      </p:sp>
    </p:spTree>
    <p:extLst>
      <p:ext uri="{BB962C8B-B14F-4D97-AF65-F5344CB8AC3E}">
        <p14:creationId xmlns:p14="http://schemas.microsoft.com/office/powerpoint/2010/main" xmlns="" val="355403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Transvaginal</a:t>
            </a:r>
            <a:r>
              <a:rPr lang="en-US" dirty="0" smtClean="0"/>
              <a:t> USG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Uterus ; Body length 5.21 mm </a:t>
            </a:r>
            <a:endParaRPr lang="th-TH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th-TH" dirty="0"/>
              <a:t>	 </a:t>
            </a:r>
            <a:r>
              <a:rPr lang="th-TH" dirty="0" smtClean="0"/>
              <a:t>        </a:t>
            </a:r>
            <a:r>
              <a:rPr lang="en-US" dirty="0" smtClean="0"/>
              <a:t>AP diameter 4.06 mm </a:t>
            </a:r>
          </a:p>
          <a:p>
            <a:pPr lvl="1">
              <a:lnSpc>
                <a:spcPct val="120000"/>
              </a:lnSpc>
            </a:pPr>
            <a:r>
              <a:rPr lang="en-US" dirty="0" err="1"/>
              <a:t>Subserous</a:t>
            </a:r>
            <a:r>
              <a:rPr lang="en-US" dirty="0"/>
              <a:t> </a:t>
            </a:r>
            <a:r>
              <a:rPr lang="en-US" dirty="0" err="1"/>
              <a:t>myoma</a:t>
            </a:r>
            <a:r>
              <a:rPr lang="en-US" dirty="0"/>
              <a:t> 3.32 x 3.53 x 2.5 cm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Intramural </a:t>
            </a:r>
            <a:r>
              <a:rPr lang="en-US" dirty="0" err="1"/>
              <a:t>myoma</a:t>
            </a:r>
            <a:r>
              <a:rPr lang="en-US" dirty="0"/>
              <a:t> at anterior wall 1.84 x 1.69 x 1.67 cm </a:t>
            </a:r>
          </a:p>
          <a:p>
            <a:pPr marL="457200" lvl="1" indent="0">
              <a:lnSpc>
                <a:spcPct val="120000"/>
              </a:lnSpc>
              <a:buNone/>
            </a:pP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Left Ovary ; ground glass appearance cyst 4.1 x</a:t>
            </a:r>
            <a:r>
              <a:rPr lang="th-TH" dirty="0"/>
              <a:t> </a:t>
            </a:r>
            <a:r>
              <a:rPr lang="en-US" dirty="0" smtClean="0"/>
              <a:t>3.18 x 2.92 cm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Right Ovary </a:t>
            </a:r>
            <a:r>
              <a:rPr lang="en-US" dirty="0"/>
              <a:t>Diameter 3.59 x 2.5 </a:t>
            </a:r>
            <a:r>
              <a:rPr lang="en-US" dirty="0" smtClean="0"/>
              <a:t>cm  ; ground glass appearance cyst 2x 1.58 cm , </a:t>
            </a:r>
            <a:endParaRPr lang="en-US" dirty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034057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Pap smear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Negative for intraepithelial lesion or malignancy </a:t>
            </a:r>
          </a:p>
          <a:p>
            <a:r>
              <a:rPr lang="en-US" dirty="0" smtClean="0"/>
              <a:t>Fungal organisms morphologically consistent with Candida spp.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72252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7024744" cy="1143000"/>
          </a:xfrm>
        </p:spPr>
        <p:txBody>
          <a:bodyPr/>
          <a:lstStyle/>
          <a:p>
            <a:r>
              <a:rPr lang="en-US" dirty="0" smtClean="0"/>
              <a:t>CBC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82296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Hb</a:t>
            </a:r>
            <a:r>
              <a:rPr lang="en-US" dirty="0" smtClean="0"/>
              <a:t> 13.2 g/</a:t>
            </a:r>
            <a:r>
              <a:rPr lang="en-US" dirty="0" err="1" smtClean="0"/>
              <a:t>dL</a:t>
            </a:r>
            <a:endParaRPr lang="en-US" dirty="0" smtClean="0"/>
          </a:p>
          <a:p>
            <a:r>
              <a:rPr lang="en-US" dirty="0" err="1" smtClean="0"/>
              <a:t>Hct</a:t>
            </a:r>
            <a:r>
              <a:rPr lang="en-US" dirty="0" smtClean="0"/>
              <a:t>  38.1%</a:t>
            </a:r>
          </a:p>
          <a:p>
            <a:r>
              <a:rPr lang="en-US" dirty="0" smtClean="0"/>
              <a:t>Red cell count 4.31 x 10</a:t>
            </a:r>
            <a:r>
              <a:rPr lang="en-US" baseline="30000" dirty="0" smtClean="0"/>
              <a:t>6</a:t>
            </a:r>
            <a:r>
              <a:rPr lang="en-US" dirty="0" smtClean="0"/>
              <a:t> / mm</a:t>
            </a:r>
            <a:r>
              <a:rPr lang="en-US" baseline="30000" dirty="0" smtClean="0"/>
              <a:t>3</a:t>
            </a:r>
            <a:endParaRPr lang="en-US" dirty="0" smtClean="0"/>
          </a:p>
          <a:p>
            <a:r>
              <a:rPr lang="en-US" dirty="0" smtClean="0"/>
              <a:t>MCV 88.4 </a:t>
            </a:r>
            <a:r>
              <a:rPr lang="en-US" dirty="0" err="1" smtClean="0"/>
              <a:t>fL</a:t>
            </a:r>
            <a:endParaRPr lang="en-US" dirty="0" smtClean="0"/>
          </a:p>
          <a:p>
            <a:r>
              <a:rPr lang="en-US" dirty="0" smtClean="0"/>
              <a:t>MCH 30.6 </a:t>
            </a:r>
            <a:r>
              <a:rPr lang="en-US" dirty="0" err="1" smtClean="0"/>
              <a:t>pg</a:t>
            </a:r>
            <a:endParaRPr lang="en-US" dirty="0" smtClean="0"/>
          </a:p>
          <a:p>
            <a:r>
              <a:rPr lang="en-US" dirty="0" smtClean="0"/>
              <a:t>MCHC  34.6 g/</a:t>
            </a:r>
            <a:r>
              <a:rPr lang="en-US" dirty="0" err="1" smtClean="0"/>
              <a:t>dL</a:t>
            </a:r>
            <a:endParaRPr lang="en-US" dirty="0" smtClean="0"/>
          </a:p>
          <a:p>
            <a:r>
              <a:rPr lang="en-US" dirty="0" smtClean="0"/>
              <a:t>RDW 12.9 %</a:t>
            </a:r>
          </a:p>
          <a:p>
            <a:r>
              <a:rPr lang="en-US" dirty="0" smtClean="0"/>
              <a:t>White cell count  4.53x10</a:t>
            </a:r>
            <a:r>
              <a:rPr lang="en-US" baseline="30000" dirty="0" smtClean="0"/>
              <a:t>3</a:t>
            </a:r>
            <a:r>
              <a:rPr lang="en-US" dirty="0" smtClean="0"/>
              <a:t> /mm</a:t>
            </a:r>
            <a:r>
              <a:rPr lang="en-US" baseline="30000" dirty="0" smtClean="0"/>
              <a:t>3</a:t>
            </a:r>
          </a:p>
          <a:p>
            <a:r>
              <a:rPr lang="en-US" dirty="0" smtClean="0"/>
              <a:t>Differential white cell</a:t>
            </a:r>
          </a:p>
          <a:p>
            <a:pPr lvl="1"/>
            <a:r>
              <a:rPr lang="en-US" dirty="0"/>
              <a:t>Neutrophil 44.0 %	- Lymphocyte 49.2%</a:t>
            </a:r>
          </a:p>
          <a:p>
            <a:pPr lvl="1"/>
            <a:r>
              <a:rPr lang="en-US" dirty="0"/>
              <a:t>Monocyte 5.1 %	</a:t>
            </a:r>
            <a:r>
              <a:rPr lang="en-US" dirty="0" smtClean="0"/>
              <a:t>- </a:t>
            </a:r>
            <a:r>
              <a:rPr lang="en-US" dirty="0"/>
              <a:t>Eosinophil 1.3 %</a:t>
            </a:r>
          </a:p>
          <a:p>
            <a:pPr lvl="1"/>
            <a:r>
              <a:rPr lang="en-US" dirty="0"/>
              <a:t>Basophil 0.4 %	</a:t>
            </a:r>
            <a:endParaRPr lang="en-US" dirty="0" smtClean="0"/>
          </a:p>
          <a:p>
            <a:r>
              <a:rPr lang="en-US" dirty="0" smtClean="0"/>
              <a:t>Platelet 271 x 10</a:t>
            </a:r>
            <a:r>
              <a:rPr lang="en-US" baseline="30000" dirty="0" smtClean="0"/>
              <a:t>3</a:t>
            </a:r>
            <a:r>
              <a:rPr lang="en-US" dirty="0" smtClean="0"/>
              <a:t> /mm</a:t>
            </a:r>
            <a:r>
              <a:rPr lang="en-US" baseline="30000" dirty="0" smtClean="0"/>
              <a:t>3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585873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Electrolyte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BUN 7.9 mg/</a:t>
            </a:r>
            <a:r>
              <a:rPr lang="en-US" dirty="0" err="1" smtClean="0"/>
              <a:t>dL</a:t>
            </a:r>
            <a:endParaRPr lang="en-US" dirty="0" smtClean="0"/>
          </a:p>
          <a:p>
            <a:r>
              <a:rPr lang="en-US" dirty="0" err="1" smtClean="0"/>
              <a:t>Creatinine</a:t>
            </a:r>
            <a:r>
              <a:rPr lang="en-US" dirty="0" smtClean="0"/>
              <a:t> 0.51 mg/</a:t>
            </a:r>
            <a:r>
              <a:rPr lang="en-US" dirty="0" err="1" smtClean="0"/>
              <a:t>dL</a:t>
            </a:r>
            <a:endParaRPr lang="en-US" dirty="0" smtClean="0"/>
          </a:p>
          <a:p>
            <a:r>
              <a:rPr lang="en-US" dirty="0" smtClean="0"/>
              <a:t>Na 140.0 </a:t>
            </a:r>
            <a:r>
              <a:rPr lang="en-US" dirty="0" err="1" smtClean="0"/>
              <a:t>mmol</a:t>
            </a:r>
            <a:r>
              <a:rPr lang="en-US" dirty="0" smtClean="0"/>
              <a:t>/L</a:t>
            </a:r>
          </a:p>
          <a:p>
            <a:r>
              <a:rPr lang="en-US" dirty="0" smtClean="0"/>
              <a:t>K  3.44 </a:t>
            </a:r>
            <a:r>
              <a:rPr lang="en-US" dirty="0" err="1" smtClean="0"/>
              <a:t>mmol</a:t>
            </a:r>
            <a:r>
              <a:rPr lang="en-US" dirty="0" smtClean="0"/>
              <a:t>/L</a:t>
            </a:r>
          </a:p>
          <a:p>
            <a:r>
              <a:rPr lang="en-US" dirty="0" err="1" smtClean="0"/>
              <a:t>Cl</a:t>
            </a:r>
            <a:r>
              <a:rPr lang="en-US" dirty="0" smtClean="0"/>
              <a:t> 103.2 </a:t>
            </a:r>
            <a:r>
              <a:rPr lang="en-US" dirty="0" err="1" smtClean="0"/>
              <a:t>mmol</a:t>
            </a:r>
            <a:r>
              <a:rPr lang="en-US" dirty="0" smtClean="0"/>
              <a:t>/L</a:t>
            </a:r>
          </a:p>
          <a:p>
            <a:r>
              <a:rPr lang="en-US" dirty="0" smtClean="0"/>
              <a:t>HCO</a:t>
            </a:r>
            <a:r>
              <a:rPr lang="en-US" baseline="-25000" dirty="0" smtClean="0"/>
              <a:t>3</a:t>
            </a:r>
            <a:r>
              <a:rPr lang="en-US" baseline="30000" dirty="0" smtClean="0"/>
              <a:t>-</a:t>
            </a:r>
            <a:r>
              <a:rPr lang="en-US" dirty="0" smtClean="0"/>
              <a:t> </a:t>
            </a:r>
            <a:r>
              <a:rPr lang="th-TH" dirty="0"/>
              <a:t> </a:t>
            </a:r>
            <a:r>
              <a:rPr lang="en-US" dirty="0" smtClean="0"/>
              <a:t>24.1 </a:t>
            </a:r>
            <a:r>
              <a:rPr lang="en-US" dirty="0" err="1" smtClean="0"/>
              <a:t>mmol</a:t>
            </a:r>
            <a:r>
              <a:rPr lang="en-US" dirty="0" smtClean="0"/>
              <a:t>/L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37876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uFillTx/>
              </a:rPr>
              <a:t>Case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uFillTx/>
              </a:rPr>
              <a:t>ผู้ป่วยหญิง </a:t>
            </a:r>
            <a:r>
              <a:rPr lang="en-US" sz="2800" dirty="0" err="1" smtClean="0">
                <a:uFillTx/>
              </a:rPr>
              <a:t>อายุ</a:t>
            </a:r>
            <a:r>
              <a:rPr lang="en-US" sz="2800" dirty="0" smtClean="0">
                <a:uFillTx/>
              </a:rPr>
              <a:t> </a:t>
            </a:r>
            <a:r>
              <a:rPr lang="en-US" sz="2800" dirty="0" smtClean="0">
                <a:uFillTx/>
              </a:rPr>
              <a:t>40 </a:t>
            </a:r>
            <a:r>
              <a:rPr lang="en-US" sz="2800" dirty="0" err="1" smtClean="0">
                <a:uFillTx/>
              </a:rPr>
              <a:t>ปี</a:t>
            </a:r>
            <a:r>
              <a:rPr lang="en-US" sz="2800" dirty="0" smtClean="0">
                <a:uFillTx/>
              </a:rPr>
              <a:t> </a:t>
            </a:r>
            <a:r>
              <a:rPr lang="en-US" sz="2800" dirty="0" smtClean="0">
                <a:uFillTx/>
              </a:rPr>
              <a:t>เชื้อชาติ ไทย สัญชาติไทย ศาสนาพุทธ ภูมิลำเนา จ.ปราจีนบุรี</a:t>
            </a:r>
          </a:p>
          <a:p>
            <a:endParaRPr lang="en-US" sz="2800" dirty="0" smtClean="0">
              <a:uFillTx/>
            </a:endParaRPr>
          </a:p>
          <a:p>
            <a:endParaRPr lang="en-US" sz="2800" dirty="0" smtClean="0"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7024744" cy="1143000"/>
          </a:xfrm>
        </p:spPr>
        <p:txBody>
          <a:bodyPr/>
          <a:lstStyle/>
          <a:p>
            <a:r>
              <a:rPr lang="en-US" dirty="0" smtClean="0"/>
              <a:t>Urinalysis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38862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Color  : yellow</a:t>
            </a:r>
          </a:p>
          <a:p>
            <a:r>
              <a:rPr lang="en-US" dirty="0" smtClean="0"/>
              <a:t>Transparency  : clear</a:t>
            </a:r>
          </a:p>
          <a:p>
            <a:r>
              <a:rPr lang="en-US" dirty="0" smtClean="0"/>
              <a:t>Specific gravity : 1.015</a:t>
            </a:r>
          </a:p>
          <a:p>
            <a:r>
              <a:rPr lang="en-US" dirty="0" smtClean="0"/>
              <a:t>pH : 8.0</a:t>
            </a:r>
          </a:p>
          <a:p>
            <a:r>
              <a:rPr lang="en-US" dirty="0" smtClean="0"/>
              <a:t>Leukocytes : 2+</a:t>
            </a:r>
          </a:p>
          <a:p>
            <a:r>
              <a:rPr lang="en-US" dirty="0" smtClean="0"/>
              <a:t>Nitrite : Negative</a:t>
            </a:r>
          </a:p>
          <a:p>
            <a:r>
              <a:rPr lang="en-US" dirty="0" smtClean="0"/>
              <a:t>Protein : Negative</a:t>
            </a:r>
          </a:p>
          <a:p>
            <a:r>
              <a:rPr lang="en-US" dirty="0" smtClean="0"/>
              <a:t>Glucose : Negative </a:t>
            </a:r>
          </a:p>
          <a:p>
            <a:r>
              <a:rPr lang="en-US" dirty="0" smtClean="0"/>
              <a:t>Ketone : Negative</a:t>
            </a:r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24400" y="1752600"/>
            <a:ext cx="3886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err="1" smtClean="0"/>
              <a:t>Urobilinogen</a:t>
            </a:r>
            <a:r>
              <a:rPr lang="en-US" sz="2400" dirty="0" smtClean="0"/>
              <a:t> : Negative</a:t>
            </a:r>
          </a:p>
          <a:p>
            <a:r>
              <a:rPr lang="en-US" sz="2400" dirty="0" smtClean="0"/>
              <a:t>Bilirubin : Negative</a:t>
            </a:r>
          </a:p>
          <a:p>
            <a:r>
              <a:rPr lang="en-US" sz="2400" dirty="0" smtClean="0"/>
              <a:t>Erythrocytes : 1+</a:t>
            </a:r>
          </a:p>
          <a:p>
            <a:r>
              <a:rPr lang="en-US" sz="2400" dirty="0" smtClean="0"/>
              <a:t>WBC : 1-2/HPF</a:t>
            </a:r>
          </a:p>
          <a:p>
            <a:r>
              <a:rPr lang="en-US" sz="2400" dirty="0" smtClean="0"/>
              <a:t>RBC 0-1/HPF</a:t>
            </a:r>
          </a:p>
          <a:p>
            <a:r>
              <a:rPr lang="en-US" sz="2400" dirty="0" smtClean="0"/>
              <a:t>Epithelial cells 1-2/HPF</a:t>
            </a:r>
          </a:p>
          <a:p>
            <a:r>
              <a:rPr lang="en-US" sz="2400" dirty="0" smtClean="0"/>
              <a:t>Urine </a:t>
            </a:r>
            <a:r>
              <a:rPr lang="en-US" sz="2400" dirty="0" err="1" smtClean="0"/>
              <a:t>Bact</a:t>
            </a:r>
            <a:r>
              <a:rPr lang="en-US" sz="2400" dirty="0" smtClean="0"/>
              <a:t> : Few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727951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Management Endometriosis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ผู้ป่วยยังต้องการมีบุตร</a:t>
            </a:r>
            <a:r>
              <a:rPr lang="en-US" dirty="0" smtClean="0"/>
              <a:t> </a:t>
            </a:r>
            <a:r>
              <a:rPr lang="th-TH" dirty="0" smtClean="0"/>
              <a:t>และตัวโรคความรุนแรงไม่มาก</a:t>
            </a:r>
          </a:p>
          <a:p>
            <a:pPr lvl="1"/>
            <a:r>
              <a:rPr lang="en-US" dirty="0" smtClean="0"/>
              <a:t>Medical therapies</a:t>
            </a:r>
          </a:p>
          <a:p>
            <a:pPr lvl="2"/>
            <a:r>
              <a:rPr lang="en-US" dirty="0"/>
              <a:t>Gonadotropin-releasing hormone agonists (</a:t>
            </a:r>
            <a:r>
              <a:rPr lang="en-US" dirty="0" err="1"/>
              <a:t>GnRH</a:t>
            </a:r>
            <a:r>
              <a:rPr lang="en-US" dirty="0"/>
              <a:t>), oral contraceptives, </a:t>
            </a:r>
            <a:r>
              <a:rPr lang="en-US" dirty="0" err="1"/>
              <a:t>Danazol</a:t>
            </a:r>
            <a:r>
              <a:rPr lang="en-US" dirty="0"/>
              <a:t>®, aromatase inhibitors, and </a:t>
            </a:r>
            <a:r>
              <a:rPr lang="en-US" dirty="0" err="1"/>
              <a:t>progestins</a:t>
            </a:r>
            <a:r>
              <a:rPr lang="en-US" dirty="0"/>
              <a:t> 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Surgical therapies</a:t>
            </a:r>
          </a:p>
          <a:p>
            <a:pPr lvl="2"/>
            <a:r>
              <a:rPr lang="en-US" dirty="0" smtClean="0"/>
              <a:t>cystectomy</a:t>
            </a:r>
          </a:p>
          <a:p>
            <a:pPr marL="685800" lvl="2" indent="0">
              <a:buNone/>
            </a:pPr>
            <a:endParaRPr lang="en-US" dirty="0" smtClean="0"/>
          </a:p>
          <a:p>
            <a:pPr marL="36576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607521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Medical therapies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Aromatase inhibitor –  </a:t>
            </a:r>
            <a:r>
              <a:rPr lang="en-US" sz="1800" dirty="0"/>
              <a:t>inhibit local estrogen production in </a:t>
            </a:r>
            <a:r>
              <a:rPr lang="en-US" sz="1800" dirty="0" err="1"/>
              <a:t>endometriotic</a:t>
            </a:r>
            <a:r>
              <a:rPr lang="en-US" sz="1800" dirty="0"/>
              <a:t> implants themselves as well as in ovary, brain, and adipose </a:t>
            </a:r>
            <a:r>
              <a:rPr lang="en-US" sz="1800" dirty="0" smtClean="0"/>
              <a:t>tissue</a:t>
            </a:r>
          </a:p>
          <a:p>
            <a:r>
              <a:rPr lang="en-US" dirty="0" smtClean="0"/>
              <a:t>Oral Contraceptives - </a:t>
            </a:r>
            <a:r>
              <a:rPr lang="en-US" sz="1800" dirty="0"/>
              <a:t>Relieve dysmenorrhea through ovarian suppression and continuous progestin administration</a:t>
            </a:r>
          </a:p>
          <a:p>
            <a:r>
              <a:rPr lang="en-US" dirty="0" err="1" smtClean="0"/>
              <a:t>Progestins</a:t>
            </a:r>
            <a:r>
              <a:rPr lang="en-US" dirty="0" smtClean="0"/>
              <a:t> - </a:t>
            </a:r>
            <a:r>
              <a:rPr lang="en-US" sz="1800" dirty="0"/>
              <a:t>Inhibit growth of lesions by inducing </a:t>
            </a:r>
            <a:r>
              <a:rPr lang="en-US" sz="1800" dirty="0" err="1"/>
              <a:t>decidualization</a:t>
            </a:r>
            <a:r>
              <a:rPr lang="en-US" sz="1800" dirty="0"/>
              <a:t> followed by atrophy of uterine-type tissue</a:t>
            </a:r>
          </a:p>
          <a:p>
            <a:endParaRPr lang="en-US" dirty="0"/>
          </a:p>
          <a:p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985355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924748"/>
          </a:xfrm>
        </p:spPr>
        <p:txBody>
          <a:bodyPr>
            <a:normAutofit/>
          </a:bodyPr>
          <a:lstStyle/>
          <a:p>
            <a:r>
              <a:rPr lang="en-US" dirty="0" err="1"/>
              <a:t>Nonsteroidal</a:t>
            </a:r>
            <a:r>
              <a:rPr lang="en-US" dirty="0"/>
              <a:t> Anti-inflammatory </a:t>
            </a:r>
            <a:r>
              <a:rPr lang="en-US" dirty="0" smtClean="0"/>
              <a:t>Drugs - </a:t>
            </a:r>
            <a:r>
              <a:rPr lang="en-US" sz="1800" dirty="0"/>
              <a:t>Proven efficacy for treatment of primary </a:t>
            </a:r>
            <a:r>
              <a:rPr lang="en-US" sz="1800" dirty="0" smtClean="0"/>
              <a:t>dysmenorrhea</a:t>
            </a:r>
          </a:p>
          <a:p>
            <a:endParaRPr lang="en-US" sz="1800" dirty="0" smtClean="0"/>
          </a:p>
          <a:p>
            <a:r>
              <a:rPr lang="en-US" dirty="0" err="1"/>
              <a:t>Danazol</a:t>
            </a:r>
            <a:r>
              <a:rPr lang="en-US" dirty="0" smtClean="0"/>
              <a:t>® - </a:t>
            </a:r>
            <a:r>
              <a:rPr lang="en-US" sz="1800" dirty="0"/>
              <a:t>Inhibits </a:t>
            </a:r>
            <a:r>
              <a:rPr lang="en-US" sz="1800" dirty="0" err="1"/>
              <a:t>midcycle</a:t>
            </a:r>
            <a:r>
              <a:rPr lang="en-US" sz="1800" dirty="0"/>
              <a:t> FSH and LH surges and prevents </a:t>
            </a:r>
            <a:r>
              <a:rPr lang="en-US" sz="1800" dirty="0" err="1"/>
              <a:t>steroidogenesis</a:t>
            </a:r>
            <a:r>
              <a:rPr lang="en-US" sz="1800" dirty="0"/>
              <a:t> in corpus </a:t>
            </a:r>
            <a:r>
              <a:rPr lang="en-US" sz="1800" dirty="0" err="1" smtClean="0"/>
              <a:t>luteum</a:t>
            </a:r>
            <a:endParaRPr lang="en-US" sz="1800" dirty="0" smtClean="0"/>
          </a:p>
          <a:p>
            <a:endParaRPr lang="en-US" sz="1800" dirty="0" smtClean="0"/>
          </a:p>
          <a:p>
            <a:pPr>
              <a:spcBef>
                <a:spcPct val="0"/>
              </a:spcBef>
            </a:pPr>
            <a:r>
              <a:rPr lang="en-US" dirty="0"/>
              <a:t>Gonadotropin-Releasing Hormone </a:t>
            </a:r>
            <a:r>
              <a:rPr lang="en-US" dirty="0" smtClean="0"/>
              <a:t>Agonists - </a:t>
            </a:r>
            <a:r>
              <a:rPr lang="en-US" sz="1800" dirty="0"/>
              <a:t>Produces </a:t>
            </a:r>
            <a:r>
              <a:rPr lang="en-US" sz="1800" dirty="0" err="1"/>
              <a:t>hypogonadotrophic-hypogonadic</a:t>
            </a:r>
            <a:r>
              <a:rPr lang="en-US" sz="1800" dirty="0"/>
              <a:t> state through </a:t>
            </a:r>
            <a:r>
              <a:rPr lang="en-US" sz="1800" dirty="0" err="1"/>
              <a:t>downregulation</a:t>
            </a:r>
            <a:r>
              <a:rPr lang="en-US" sz="1800" dirty="0"/>
              <a:t> of pituitary </a:t>
            </a:r>
            <a:r>
              <a:rPr lang="en-US" sz="1800" dirty="0" smtClean="0"/>
              <a:t>gland , </a:t>
            </a:r>
            <a:r>
              <a:rPr lang="en-US" sz="1800" dirty="0" err="1" smtClean="0"/>
              <a:t>GnRH</a:t>
            </a:r>
            <a:r>
              <a:rPr lang="en-US" sz="1800" dirty="0" smtClean="0"/>
              <a:t> </a:t>
            </a:r>
            <a:r>
              <a:rPr lang="en-US" sz="1800" dirty="0"/>
              <a:t>agonists as effective as other medical therapies in relieving pain and reducing progression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632621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Management Endometriosis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หากผู้ป่วยไม่ต้องการมีบุตรอีก</a:t>
            </a:r>
            <a:r>
              <a:rPr lang="en-US" dirty="0" smtClean="0"/>
              <a:t> </a:t>
            </a:r>
            <a:r>
              <a:rPr lang="th-TH" dirty="0" smtClean="0"/>
              <a:t> </a:t>
            </a:r>
            <a:r>
              <a:rPr lang="en-US" dirty="0" smtClean="0"/>
              <a:t>&gt; surgical therapies</a:t>
            </a:r>
            <a:r>
              <a:rPr lang="th-TH" dirty="0" smtClean="0"/>
              <a:t> (</a:t>
            </a:r>
            <a:r>
              <a:rPr lang="en-US" dirty="0" smtClean="0"/>
              <a:t>Radical</a:t>
            </a:r>
            <a:r>
              <a:rPr lang="th-TH" dirty="0" smtClean="0"/>
              <a:t>)</a:t>
            </a: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Laparoscopy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Hysterectomy/Oophorectomy/</a:t>
            </a:r>
            <a:r>
              <a:rPr lang="en-US" dirty="0" err="1"/>
              <a:t>Salpingo</a:t>
            </a:r>
            <a:r>
              <a:rPr lang="en-US" dirty="0"/>
              <a:t>-oophorectomy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879410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283" y="1406371"/>
            <a:ext cx="6777317" cy="4003829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en-US" sz="2200" dirty="0"/>
              <a:t>Indications for surgical management of endometriosis include: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diagnosis of unresolved pelvic pain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severe, incapacitating pain with significant functional impairment and reduced quality of life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advanced disease with anatomic impairment (distortion of pelvic organs, </a:t>
            </a:r>
            <a:r>
              <a:rPr lang="en-US" dirty="0" err="1"/>
              <a:t>endometriomas</a:t>
            </a:r>
            <a:r>
              <a:rPr lang="en-US" dirty="0"/>
              <a:t>, bowel or bladder dysfunction)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failure of expectant/medical management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endometriosis-related emergencies, </a:t>
            </a:r>
            <a:r>
              <a:rPr lang="en-US" dirty="0" err="1"/>
              <a:t>ie</a:t>
            </a:r>
            <a:r>
              <a:rPr lang="en-US" dirty="0"/>
              <a:t>, rupture or torsion of </a:t>
            </a:r>
            <a:r>
              <a:rPr lang="en-US" dirty="0" err="1"/>
              <a:t>endometrioma</a:t>
            </a:r>
            <a:r>
              <a:rPr lang="en-US" dirty="0"/>
              <a:t>, bowel obstruction, or obstructive </a:t>
            </a:r>
            <a:r>
              <a:rPr lang="en-US" dirty="0" err="1"/>
              <a:t>uropathy</a:t>
            </a:r>
            <a:endParaRPr lang="en-US" dirty="0"/>
          </a:p>
          <a:p>
            <a:pPr>
              <a:lnSpc>
                <a:spcPct val="11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381278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การรักษาด้วยยาก่อนการผ่าตัด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GnRH</a:t>
            </a:r>
            <a:r>
              <a:rPr lang="en-US" dirty="0" smtClean="0"/>
              <a:t> antagonist </a:t>
            </a:r>
            <a:endParaRPr lang="en-US" dirty="0" smtClean="0"/>
          </a:p>
          <a:p>
            <a:pPr lvl="1"/>
            <a:r>
              <a:rPr lang="th-TH" dirty="0" smtClean="0"/>
              <a:t>ทำให้เยื่อบุมดลูกที่เจริญผิดที่ฝ่อไป ลดรอยโรค ทำให้ผ่าตัดได้ง่ายขึ้น </a:t>
            </a:r>
            <a:r>
              <a:rPr lang="en-US" dirty="0" smtClean="0"/>
              <a:t>, </a:t>
            </a:r>
            <a:r>
              <a:rPr lang="th-TH" dirty="0" smtClean="0"/>
              <a:t>เสียเลือดน้อยลง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237589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การรักษาด้วยยาหลังการผ่าตัด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Hormonal therapy</a:t>
            </a:r>
            <a:endParaRPr lang="th-TH" dirty="0" smtClean="0"/>
          </a:p>
          <a:p>
            <a:pPr lvl="1"/>
            <a:r>
              <a:rPr lang="th-TH" dirty="0" smtClean="0"/>
              <a:t>ให้ฮอร์โมนทดแทน เพื่อทดแทนฮอร์โมนจากรังไข่ สามารถให้ได้ทันที ไม่เพิ่มความเสี่ยงต่อการกระตุ้นการเจริญเติบโตของรอยโรคที่เหลืออยู่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278488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 – operative note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Diagnosis: </a:t>
            </a:r>
            <a:r>
              <a:rPr lang="en-US" dirty="0" err="1"/>
              <a:t>Myoma</a:t>
            </a:r>
            <a:r>
              <a:rPr lang="en-US" dirty="0"/>
              <a:t> uteri with bilateral </a:t>
            </a:r>
            <a:r>
              <a:rPr lang="en-US" dirty="0" err="1"/>
              <a:t>endometriotic</a:t>
            </a:r>
            <a:r>
              <a:rPr lang="en-US" dirty="0"/>
              <a:t> cyst</a:t>
            </a:r>
          </a:p>
          <a:p>
            <a:r>
              <a:rPr lang="en-US" dirty="0"/>
              <a:t>Procedure: TAH with Right SO and left cystectomy</a:t>
            </a:r>
          </a:p>
          <a:p>
            <a:r>
              <a:rPr lang="en-US" dirty="0"/>
              <a:t>Positive Finding:</a:t>
            </a:r>
          </a:p>
          <a:p>
            <a:r>
              <a:rPr lang="en-US" dirty="0"/>
              <a:t>   - Uterus: Globular shape</a:t>
            </a:r>
          </a:p>
          <a:p>
            <a:r>
              <a:rPr lang="en-US" dirty="0"/>
              <a:t>   - </a:t>
            </a:r>
            <a:r>
              <a:rPr lang="en-US" dirty="0" err="1"/>
              <a:t>Adnexsa</a:t>
            </a:r>
            <a:r>
              <a:rPr lang="en-US" dirty="0"/>
              <a:t>: Severe adhesion at Left side</a:t>
            </a:r>
          </a:p>
          <a:p>
            <a:r>
              <a:rPr lang="en-US" dirty="0"/>
              <a:t>      </a:t>
            </a:r>
            <a:r>
              <a:rPr lang="en-US" dirty="0" err="1"/>
              <a:t>Endometrioma</a:t>
            </a:r>
            <a:r>
              <a:rPr lang="en-US" dirty="0"/>
              <a:t> cyst at both left and right ovaries</a:t>
            </a:r>
          </a:p>
          <a:p>
            <a:r>
              <a:rPr lang="en-US" dirty="0"/>
              <a:t>   - </a:t>
            </a:r>
            <a:r>
              <a:rPr lang="en-US" dirty="0" err="1"/>
              <a:t>cul</a:t>
            </a:r>
            <a:r>
              <a:rPr lang="en-US" dirty="0"/>
              <a:t> de sac: adhesion</a:t>
            </a:r>
          </a:p>
          <a:p>
            <a:r>
              <a:rPr lang="en-US" dirty="0"/>
              <a:t>Operation Procedure</a:t>
            </a:r>
          </a:p>
          <a:p>
            <a:r>
              <a:rPr lang="en-US" dirty="0"/>
              <a:t>   - Midline incision was done</a:t>
            </a:r>
          </a:p>
          <a:p>
            <a:r>
              <a:rPr lang="en-US" dirty="0"/>
              <a:t>   - </a:t>
            </a:r>
            <a:r>
              <a:rPr lang="en-US" dirty="0" err="1"/>
              <a:t>Adbominal</a:t>
            </a:r>
            <a:r>
              <a:rPr lang="en-US" dirty="0"/>
              <a:t> wall was opened layer by layer</a:t>
            </a:r>
          </a:p>
          <a:p>
            <a:r>
              <a:rPr lang="en-US" dirty="0"/>
              <a:t>   - Identify uterus, adnexa, ovaries and tubes  </a:t>
            </a:r>
          </a:p>
          <a:p>
            <a:r>
              <a:rPr lang="en-US" dirty="0"/>
              <a:t>   - Round ligaments were cut, clamped and ligated</a:t>
            </a:r>
          </a:p>
          <a:p>
            <a:r>
              <a:rPr lang="en-US" dirty="0"/>
              <a:t>  - total abdominal hysterectomy </a:t>
            </a:r>
          </a:p>
          <a:p>
            <a:r>
              <a:rPr lang="en-US" dirty="0"/>
              <a:t>  - right </a:t>
            </a:r>
            <a:r>
              <a:rPr lang="en-US" dirty="0" err="1"/>
              <a:t>salpinge</a:t>
            </a:r>
            <a:r>
              <a:rPr lang="en-US" dirty="0"/>
              <a:t> and ovary were resected. </a:t>
            </a:r>
          </a:p>
          <a:p>
            <a:r>
              <a:rPr lang="en-US" dirty="0"/>
              <a:t>  - left ovarian </a:t>
            </a:r>
            <a:r>
              <a:rPr lang="en-US" dirty="0" err="1"/>
              <a:t>endometrioma</a:t>
            </a:r>
            <a:r>
              <a:rPr lang="en-US" dirty="0"/>
              <a:t> was resected.</a:t>
            </a:r>
          </a:p>
        </p:txBody>
      </p:sp>
    </p:spTree>
    <p:extLst>
      <p:ext uri="{BB962C8B-B14F-4D97-AF65-F5344CB8AC3E}">
        <p14:creationId xmlns:p14="http://schemas.microsoft.com/office/powerpoint/2010/main" xmlns="" val="606147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Chief complaint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ผู้ป่วยมา</a:t>
            </a:r>
            <a:r>
              <a:rPr lang="en-US" dirty="0" err="1" smtClean="0"/>
              <a:t>ด้วย</a:t>
            </a:r>
            <a:r>
              <a:rPr lang="en-US" dirty="0" smtClean="0"/>
              <a:t> </a:t>
            </a:r>
            <a:r>
              <a:rPr lang="en-US" dirty="0" err="1"/>
              <a:t>อาการปวดท้องน้อย</a:t>
            </a:r>
            <a:r>
              <a:rPr lang="en-US" dirty="0"/>
              <a:t> </a:t>
            </a:r>
            <a:r>
              <a:rPr lang="en-US" dirty="0" err="1"/>
              <a:t>เวลามีประจำเดือน</a:t>
            </a:r>
            <a:r>
              <a:rPr lang="en-US" dirty="0"/>
              <a:t> </a:t>
            </a:r>
            <a:r>
              <a:rPr lang="en-US" dirty="0" err="1"/>
              <a:t>มากขึ้น</a:t>
            </a:r>
            <a:r>
              <a:rPr lang="en-US" dirty="0"/>
              <a:t> </a:t>
            </a:r>
            <a:r>
              <a:rPr lang="en-US" dirty="0" smtClean="0"/>
              <a:t>3 </a:t>
            </a:r>
            <a:r>
              <a:rPr lang="en-US" dirty="0" err="1" smtClean="0"/>
              <a:t>เดือน</a:t>
            </a:r>
            <a:r>
              <a:rPr lang="en-US" dirty="0" smtClean="0"/>
              <a:t> </a:t>
            </a:r>
            <a:r>
              <a:rPr lang="en-US" dirty="0" err="1"/>
              <a:t>ก่อนมาโรงพยาบาล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81725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429496729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 Illness</a:t>
            </a:r>
            <a:endParaRPr dirty="0">
              <a:uFillTx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30000"/>
              </a:lnSpc>
            </a:pPr>
            <a:r>
              <a:rPr dirty="0" smtClean="0">
                <a:uFillTx/>
              </a:rPr>
              <a:t>10</a:t>
            </a:r>
            <a:r>
              <a:rPr lang="th-TH" dirty="0" smtClean="0">
                <a:uFillTx/>
              </a:rPr>
              <a:t> </a:t>
            </a:r>
            <a:r>
              <a:rPr dirty="0" err="1" smtClean="0">
                <a:uFillTx/>
              </a:rPr>
              <a:t>ปี</a:t>
            </a:r>
            <a:r>
              <a:rPr dirty="0" smtClean="0">
                <a:uFillTx/>
              </a:rPr>
              <a:t> </a:t>
            </a:r>
            <a:r>
              <a:rPr dirty="0">
                <a:uFillTx/>
              </a:rPr>
              <a:t>ก่อนมาโรงพยาบาล ผู้ป่วยเริ่มมีอาการปวดท้องน้อยมากก่อนมีประจำเดือน1วัน นานๆเป็นที ไม่ได้เป็นทุกเดือน เวลาปวดจะปวด</a:t>
            </a:r>
            <a:r>
              <a:rPr dirty="0" smtClean="0">
                <a:uFillTx/>
              </a:rPr>
              <a:t>มาก</a:t>
            </a:r>
            <a:r>
              <a:rPr lang="th-TH" dirty="0" smtClean="0">
                <a:uFillTx/>
              </a:rPr>
              <a:t> ปวดแบบบิดๆ</a:t>
            </a:r>
            <a:r>
              <a:rPr dirty="0" smtClean="0">
                <a:uFillTx/>
              </a:rPr>
              <a:t>ที่</a:t>
            </a:r>
            <a:r>
              <a:rPr dirty="0">
                <a:uFillTx/>
              </a:rPr>
              <a:t>บริเวณท้อง</a:t>
            </a:r>
            <a:r>
              <a:rPr dirty="0" smtClean="0">
                <a:uFillTx/>
              </a:rPr>
              <a:t>น้อย</a:t>
            </a:r>
            <a:r>
              <a:rPr lang="th-TH" dirty="0" smtClean="0">
                <a:uFillTx/>
              </a:rPr>
              <a:t>นาน</a:t>
            </a:r>
            <a:r>
              <a:rPr dirty="0" err="1" smtClean="0">
                <a:uFillTx/>
              </a:rPr>
              <a:t>ประมาณ</a:t>
            </a:r>
            <a:r>
              <a:rPr dirty="0" smtClean="0">
                <a:uFillTx/>
              </a:rPr>
              <a:t> </a:t>
            </a:r>
            <a:r>
              <a:rPr dirty="0" smtClean="0">
                <a:uFillTx/>
              </a:rPr>
              <a:t>3</a:t>
            </a:r>
            <a:r>
              <a:rPr lang="th-TH" dirty="0" smtClean="0">
                <a:uFillTx/>
              </a:rPr>
              <a:t> </a:t>
            </a:r>
            <a:r>
              <a:rPr dirty="0" err="1" smtClean="0">
                <a:uFillTx/>
              </a:rPr>
              <a:t>ชั่วโมง</a:t>
            </a:r>
            <a:r>
              <a:rPr dirty="0" smtClean="0">
                <a:uFillTx/>
              </a:rPr>
              <a:t> </a:t>
            </a:r>
            <a:r>
              <a:rPr dirty="0">
                <a:uFillTx/>
              </a:rPr>
              <a:t>ปวดทั่วๆท้องน้อยและมีอาการ</a:t>
            </a:r>
            <a:r>
              <a:rPr dirty="0" smtClean="0">
                <a:uFillTx/>
              </a:rPr>
              <a:t>ปวด</a:t>
            </a:r>
            <a:r>
              <a:rPr lang="th-TH" dirty="0" smtClean="0"/>
              <a:t>ร้าวไป</a:t>
            </a:r>
            <a:r>
              <a:rPr dirty="0" smtClean="0">
                <a:uFillTx/>
              </a:rPr>
              <a:t>หลัง</a:t>
            </a:r>
            <a:r>
              <a:rPr dirty="0">
                <a:uFillTx/>
              </a:rPr>
              <a:t>ร่วมด้วยในบางครั้ง </a:t>
            </a:r>
            <a:r>
              <a:rPr dirty="0" smtClean="0">
                <a:uFillTx/>
              </a:rPr>
              <a:t>ปวด</a:t>
            </a:r>
            <a:r>
              <a:rPr lang="th-TH" dirty="0" smtClean="0">
                <a:uFillTx/>
              </a:rPr>
              <a:t>ทั้ง</a:t>
            </a:r>
            <a:r>
              <a:rPr dirty="0" smtClean="0">
                <a:uFillTx/>
              </a:rPr>
              <a:t>ด้านซ้าย</a:t>
            </a:r>
            <a:r>
              <a:rPr lang="th-TH" dirty="0" smtClean="0"/>
              <a:t>และด้าน</a:t>
            </a:r>
            <a:r>
              <a:rPr dirty="0" smtClean="0">
                <a:uFillTx/>
              </a:rPr>
              <a:t>ขวา</a:t>
            </a:r>
            <a:r>
              <a:rPr dirty="0">
                <a:uFillTx/>
              </a:rPr>
              <a:t>แล้วแต่</a:t>
            </a:r>
            <a:r>
              <a:rPr dirty="0" smtClean="0">
                <a:uFillTx/>
              </a:rPr>
              <a:t>ครั้ง </a:t>
            </a:r>
            <a:r>
              <a:rPr dirty="0">
                <a:uFillTx/>
              </a:rPr>
              <a:t>เวลาปวดท้องน้อยจะปวด</a:t>
            </a:r>
            <a:r>
              <a:rPr dirty="0" smtClean="0">
                <a:uFillTx/>
              </a:rPr>
              <a:t>มาก</a:t>
            </a:r>
            <a:r>
              <a:rPr lang="th-TH" dirty="0" smtClean="0">
                <a:uFillTx/>
              </a:rPr>
              <a:t>จน</a:t>
            </a:r>
            <a:r>
              <a:rPr dirty="0" smtClean="0">
                <a:uFillTx/>
              </a:rPr>
              <a:t>ต้อง</a:t>
            </a:r>
            <a:r>
              <a:rPr dirty="0">
                <a:uFillTx/>
              </a:rPr>
              <a:t>นอนพัก มือสั่น ไม่</a:t>
            </a:r>
            <a:r>
              <a:rPr dirty="0" smtClean="0">
                <a:uFillTx/>
              </a:rPr>
              <a:t>สามารถลุก</a:t>
            </a:r>
            <a:r>
              <a:rPr dirty="0">
                <a:uFillTx/>
              </a:rPr>
              <a:t>ขึ้นทำ</a:t>
            </a:r>
            <a:r>
              <a:rPr dirty="0" smtClean="0">
                <a:uFillTx/>
              </a:rPr>
              <a:t>อะไรได้</a:t>
            </a:r>
            <a:r>
              <a:rPr lang="th-TH" dirty="0" smtClean="0">
                <a:uFillTx/>
              </a:rPr>
              <a:t> ต้องนอนเฉยๆ</a:t>
            </a:r>
            <a:r>
              <a:rPr dirty="0" smtClean="0">
                <a:uFillTx/>
              </a:rPr>
              <a:t> </a:t>
            </a:r>
            <a:r>
              <a:rPr dirty="0">
                <a:uFillTx/>
              </a:rPr>
              <a:t>ปกติผู้ป่วยมีประจำเดือนครั้งละ 1- 1 1/2 วัน ปกติใช้ผ้าอนามัย 2 แผ่น ไม่ชุ่ม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4294967294"/>
          <p:cNvSpPr>
            <a:spLocks noGrp="1"/>
          </p:cNvSpPr>
          <p:nvPr>
            <p:ph type="title"/>
          </p:nvPr>
        </p:nvSpPr>
        <p:spPr>
          <a:xfrm>
            <a:off x="1066800" y="381000"/>
            <a:ext cx="7024744" cy="1143000"/>
          </a:xfrm>
        </p:spPr>
        <p:txBody>
          <a:bodyPr/>
          <a:lstStyle/>
          <a:p>
            <a:r>
              <a:rPr lang="en-US" dirty="0" smtClean="0"/>
              <a:t>Present Illness</a:t>
            </a:r>
            <a:endParaRPr dirty="0">
              <a:uFillTx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60000"/>
              </a:lnSpc>
            </a:pPr>
            <a:r>
              <a:rPr dirty="0">
                <a:uFillTx/>
              </a:rPr>
              <a:t>3เดือน ก่อนมาโรงพยาบาล ผู้ป่วยมีอาการปวดท้อง</a:t>
            </a:r>
            <a:r>
              <a:rPr dirty="0" smtClean="0">
                <a:uFillTx/>
              </a:rPr>
              <a:t>น้อย</a:t>
            </a:r>
            <a:r>
              <a:rPr lang="th-TH" dirty="0" smtClean="0">
                <a:uFillTx/>
              </a:rPr>
              <a:t>เวลามีประจำเดือนรุนแรงมากขึ้น</a:t>
            </a:r>
            <a:r>
              <a:rPr dirty="0" smtClean="0">
                <a:uFillTx/>
              </a:rPr>
              <a:t> </a:t>
            </a:r>
            <a:r>
              <a:rPr dirty="0">
                <a:uFillTx/>
              </a:rPr>
              <a:t>แม้จะใช้ยาแก้</a:t>
            </a:r>
            <a:r>
              <a:rPr dirty="0" smtClean="0">
                <a:uFillTx/>
              </a:rPr>
              <a:t>ปวด</a:t>
            </a:r>
            <a:r>
              <a:rPr lang="th-TH" dirty="0" smtClean="0">
                <a:uFillTx/>
              </a:rPr>
              <a:t> (</a:t>
            </a:r>
            <a:r>
              <a:rPr lang="en-US" dirty="0" err="1" smtClean="0"/>
              <a:t>Ponstan</a:t>
            </a:r>
            <a:r>
              <a:rPr lang="th-TH" dirty="0" smtClean="0">
                <a:uFillTx/>
              </a:rPr>
              <a:t>) ที่</a:t>
            </a:r>
            <a:r>
              <a:rPr lang="th-TH" dirty="0" smtClean="0"/>
              <a:t>ใช้</a:t>
            </a:r>
            <a:r>
              <a:rPr lang="th-TH" dirty="0"/>
              <a:t>ประจำเวลา</a:t>
            </a:r>
            <a:r>
              <a:rPr lang="th-TH" dirty="0" smtClean="0"/>
              <a:t>ปวด อาการก็</a:t>
            </a:r>
            <a:r>
              <a:rPr lang="th-TH" dirty="0"/>
              <a:t>ไม่ดีขึ้น </a:t>
            </a:r>
            <a:r>
              <a:rPr lang="th-TH" dirty="0" smtClean="0"/>
              <a:t> อาการปวดรุนแรงมากจนกระทั่งไม่สามารถลุกขึ้นมาได้ ต้องนอนขดตัว ปวดร้าวมาที่หลังทั้งสองข้าง   มีอาการหน้ามืด ใจสั่น  และมีอาเจียนร่วมด้วย โดยอาเจียนครั้งละ </a:t>
            </a:r>
            <a:r>
              <a:rPr lang="en-US" dirty="0" smtClean="0"/>
              <a:t>2-3</a:t>
            </a:r>
            <a:r>
              <a:rPr lang="th-TH" dirty="0" smtClean="0"/>
              <a:t>แก้วน้ำ มีอาหารปนออกมา อาเจียนจนกระทั่งไม่มีอะไรออกมา</a:t>
            </a:r>
            <a:endParaRPr dirty="0"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 Illness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30000"/>
              </a:lnSpc>
            </a:pPr>
            <a:r>
              <a:rPr lang="th-TH" dirty="0"/>
              <a:t>ผู้ป่วยมีปัสสาวะ อุจจาระปกติ ไม่มีท้องผูก ไม่มีเลือดออก</a:t>
            </a:r>
            <a:r>
              <a:rPr lang="th-TH" dirty="0" smtClean="0"/>
              <a:t>กะปิ</a:t>
            </a:r>
            <a:r>
              <a:rPr lang="th-TH" dirty="0"/>
              <a:t>ดกระปอยระหว่างรอบเดือน ปัสสาวะไม่แสบขัด ผู้ป่วยไปพบแพทย์ที่คลินิก </a:t>
            </a:r>
            <a:r>
              <a:rPr lang="th-TH" dirty="0" smtClean="0"/>
              <a:t>ทำ </a:t>
            </a:r>
            <a:r>
              <a:rPr lang="th-TH" dirty="0" err="1" smtClean="0"/>
              <a:t>ultrasound</a:t>
            </a:r>
            <a:r>
              <a:rPr lang="th-TH" dirty="0" smtClean="0"/>
              <a:t> </a:t>
            </a:r>
            <a:r>
              <a:rPr lang="th-TH" dirty="0"/>
              <a:t>พบก้อนเนื้องอก ผู้ป่วยได้เปลี่ยนไปรักษา</a:t>
            </a:r>
            <a:r>
              <a:rPr lang="th-TH" dirty="0" smtClean="0"/>
              <a:t>โรงพยาบาลอำเภอ  </a:t>
            </a:r>
            <a:r>
              <a:rPr lang="th-TH" dirty="0"/>
              <a:t>โรงพยาบาลได้แนะนำให้มาที่ ศูนย์การแพทย์ฯ</a:t>
            </a:r>
          </a:p>
          <a:p>
            <a:pPr>
              <a:lnSpc>
                <a:spcPct val="13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59098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4294967294"/>
          <p:cNvSpPr>
            <a:spLocks noGrp="1"/>
          </p:cNvSpPr>
          <p:nvPr>
            <p:ph type="title"/>
          </p:nvPr>
        </p:nvSpPr>
        <p:spPr>
          <a:xfrm>
            <a:off x="990600" y="609600"/>
            <a:ext cx="7024744" cy="1143000"/>
          </a:xfrm>
        </p:spPr>
        <p:txBody>
          <a:bodyPr/>
          <a:lstStyle/>
          <a:p>
            <a:r>
              <a:rPr lang="en-US" dirty="0" smtClean="0"/>
              <a:t>Past History</a:t>
            </a:r>
            <a:endParaRPr dirty="0">
              <a:uFillTx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905000"/>
            <a:ext cx="6777317" cy="3508977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</a:pPr>
            <a:r>
              <a:rPr sz="1800" dirty="0">
                <a:uFillTx/>
              </a:rPr>
              <a:t>ปฏิเสธโรคประจำตัว</a:t>
            </a:r>
          </a:p>
          <a:p>
            <a:pPr>
              <a:lnSpc>
                <a:spcPct val="170000"/>
              </a:lnSpc>
            </a:pPr>
            <a:r>
              <a:rPr sz="1800" dirty="0">
                <a:uFillTx/>
              </a:rPr>
              <a:t>ปฏิเสธประวัติการแพ้ยาและอาหาร</a:t>
            </a:r>
          </a:p>
          <a:p>
            <a:pPr>
              <a:lnSpc>
                <a:spcPct val="170000"/>
              </a:lnSpc>
            </a:pPr>
            <a:r>
              <a:rPr sz="1800" dirty="0">
                <a:uFillTx/>
              </a:rPr>
              <a:t>ปฏิเสธการใช้ยาหม้อ ยาลูกกลอน ยาชุด ยาสมุนไพร</a:t>
            </a:r>
          </a:p>
          <a:p>
            <a:pPr>
              <a:lnSpc>
                <a:spcPct val="170000"/>
              </a:lnSpc>
            </a:pPr>
            <a:r>
              <a:rPr sz="1800" dirty="0">
                <a:uFillTx/>
              </a:rPr>
              <a:t>ปฏิเสธประวัติอุบัติเหตุ</a:t>
            </a:r>
          </a:p>
          <a:p>
            <a:pPr>
              <a:lnSpc>
                <a:spcPct val="170000"/>
              </a:lnSpc>
            </a:pPr>
            <a:r>
              <a:rPr sz="1800" dirty="0">
                <a:uFillTx/>
              </a:rPr>
              <a:t>ปฏิเสธการรับเลือดและเกร็ดเลือด</a:t>
            </a:r>
          </a:p>
          <a:p>
            <a:pPr>
              <a:lnSpc>
                <a:spcPct val="170000"/>
              </a:lnSpc>
            </a:pPr>
            <a:r>
              <a:rPr sz="1800" dirty="0">
                <a:uFillTx/>
              </a:rPr>
              <a:t>ปัจจุบันผู้ป่วยใช้ยาแก้ปวดเม็ดสีเหลือง ลักษณะรี ยาว ผู้ป่วยรับประทานเฉพาะเวลาปวดท้องประจำ</a:t>
            </a:r>
            <a:r>
              <a:rPr sz="1800" dirty="0" smtClean="0">
                <a:uFillTx/>
              </a:rPr>
              <a:t>เดือน</a:t>
            </a:r>
            <a:r>
              <a:rPr lang="th-TH" sz="1800" dirty="0" smtClean="0">
                <a:uFillTx/>
              </a:rPr>
              <a:t> (</a:t>
            </a:r>
            <a:r>
              <a:rPr lang="en-US" sz="1800" dirty="0" err="1" smtClean="0">
                <a:uFillTx/>
              </a:rPr>
              <a:t>Ponstan</a:t>
            </a:r>
            <a:r>
              <a:rPr lang="en-US" sz="1800" dirty="0" smtClean="0">
                <a:uFillTx/>
              </a:rPr>
              <a:t>)</a:t>
            </a:r>
            <a:endParaRPr sz="1800" dirty="0">
              <a:uFillTx/>
            </a:endParaRPr>
          </a:p>
          <a:p>
            <a:pPr>
              <a:lnSpc>
                <a:spcPct val="170000"/>
              </a:lnSpc>
            </a:pPr>
            <a:r>
              <a:rPr sz="1800" dirty="0" smtClean="0">
                <a:uFillTx/>
              </a:rPr>
              <a:t>เคย</a:t>
            </a:r>
            <a:r>
              <a:rPr lang="th-TH" sz="1800" dirty="0" smtClean="0"/>
              <a:t>ผ่าตัด </a:t>
            </a:r>
            <a:r>
              <a:rPr sz="1800" dirty="0" err="1" smtClean="0">
                <a:uFillTx/>
              </a:rPr>
              <a:t>lipomaที่</a:t>
            </a:r>
            <a:r>
              <a:rPr sz="1800" dirty="0" err="1">
                <a:uFillTx/>
              </a:rPr>
              <a:t>แขนข้าง</a:t>
            </a:r>
            <a:r>
              <a:rPr sz="1800" dirty="0" err="1" smtClean="0">
                <a:uFillTx/>
              </a:rPr>
              <a:t>ซ้าย</a:t>
            </a:r>
            <a:r>
              <a:rPr lang="th-TH" sz="1800" dirty="0" smtClean="0">
                <a:uFillTx/>
              </a:rPr>
              <a:t> </a:t>
            </a:r>
            <a:r>
              <a:rPr lang="en-US" sz="1800" dirty="0" smtClean="0">
                <a:uFillTx/>
              </a:rPr>
              <a:t>20</a:t>
            </a:r>
            <a:r>
              <a:rPr lang="th-TH" sz="1800" dirty="0" smtClean="0">
                <a:uFillTx/>
              </a:rPr>
              <a:t> ปี</a:t>
            </a:r>
            <a:endParaRPr sz="1800" dirty="0"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429496729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Personal&amp;Family</a:t>
            </a:r>
            <a:r>
              <a:rPr lang="en-US" dirty="0" smtClean="0"/>
              <a:t> History</a:t>
            </a:r>
            <a:endParaRPr dirty="0">
              <a:uFillTx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dirty="0">
                <a:uFillTx/>
              </a:rPr>
              <a:t>ปฏิเสธประวัติการดื่มสุราและบุหรี่</a:t>
            </a:r>
          </a:p>
          <a:p>
            <a:pPr>
              <a:lnSpc>
                <a:spcPct val="150000"/>
              </a:lnSpc>
            </a:pPr>
            <a:r>
              <a:rPr dirty="0">
                <a:uFillTx/>
              </a:rPr>
              <a:t>ปฏิเสธประวัติการใช้สารเสพติดใดๆ</a:t>
            </a:r>
          </a:p>
          <a:p>
            <a:pPr>
              <a:lnSpc>
                <a:spcPct val="150000"/>
              </a:lnSpc>
            </a:pPr>
            <a:r>
              <a:rPr dirty="0">
                <a:uFillTx/>
              </a:rPr>
              <a:t>ปฏิเสธประวัติโรคทางพันธุกรรมในครอบครัว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4294967294"/>
          <p:cNvSpPr>
            <a:spLocks noGrp="1"/>
          </p:cNvSpPr>
          <p:nvPr>
            <p:ph type="title"/>
          </p:nvPr>
        </p:nvSpPr>
        <p:spPr>
          <a:xfrm>
            <a:off x="1043490" y="228600"/>
            <a:ext cx="7024744" cy="1143000"/>
          </a:xfrm>
        </p:spPr>
        <p:txBody>
          <a:bodyPr>
            <a:normAutofit fontScale="90000"/>
          </a:bodyPr>
          <a:lstStyle/>
          <a:p>
            <a:r>
              <a:rPr dirty="0" err="1" smtClean="0">
                <a:uFillTx/>
              </a:rPr>
              <a:t>Obste</a:t>
            </a:r>
            <a:r>
              <a:rPr lang="en-US" dirty="0" err="1" smtClean="0">
                <a:uFillTx/>
              </a:rPr>
              <a:t>t</a:t>
            </a:r>
            <a:r>
              <a:rPr dirty="0" err="1" smtClean="0">
                <a:uFillTx/>
              </a:rPr>
              <a:t>ric&amp;Gynecologic</a:t>
            </a:r>
            <a:r>
              <a:rPr dirty="0" smtClean="0">
                <a:uFillTx/>
              </a:rPr>
              <a:t> </a:t>
            </a:r>
            <a:r>
              <a:rPr dirty="0">
                <a:uFillTx/>
              </a:rPr>
              <a:t>history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76400"/>
            <a:ext cx="6777317" cy="3508977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sz="2200" dirty="0">
                <a:uFillTx/>
                <a:latin typeface="AngsanaUPC" panose="02020603050405020304" pitchFamily="18" charset="-34"/>
                <a:cs typeface="AngsanaUPC" panose="02020603050405020304" pitchFamily="18" charset="-34"/>
              </a:rPr>
              <a:t>Para 0-0-0-0</a:t>
            </a:r>
          </a:p>
          <a:p>
            <a:pPr>
              <a:lnSpc>
                <a:spcPct val="150000"/>
              </a:lnSpc>
            </a:pPr>
            <a:r>
              <a:rPr sz="2200" dirty="0" err="1">
                <a:uFillTx/>
                <a:latin typeface="AngsanaUPC" panose="02020603050405020304" pitchFamily="18" charset="-34"/>
                <a:cs typeface="AngsanaUPC" panose="02020603050405020304" pitchFamily="18" charset="-34"/>
              </a:rPr>
              <a:t>ประวัติเคยมี</a:t>
            </a:r>
            <a:r>
              <a:rPr sz="2200" dirty="0" err="1" smtClean="0">
                <a:uFillTx/>
                <a:latin typeface="AngsanaUPC" panose="02020603050405020304" pitchFamily="18" charset="-34"/>
                <a:cs typeface="AngsanaUPC" panose="02020603050405020304" pitchFamily="18" charset="-34"/>
              </a:rPr>
              <a:t>เพศสัมพันธ์</a:t>
            </a:r>
            <a:r>
              <a:rPr lang="th-TH" sz="2200" dirty="0" smtClean="0">
                <a:uFillTx/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th-TH" sz="2200" dirty="0">
                <a:latin typeface="AngsanaUPC" panose="02020603050405020304" pitchFamily="18" charset="-34"/>
                <a:cs typeface="AngsanaUPC" panose="02020603050405020304" pitchFamily="18" charset="-34"/>
              </a:rPr>
              <a:t>ครั้งแรกเมื่อ อายุ 22ปี  ปัจจุบันมีเพศสัมพันธ์ เดือนละ 3 </a:t>
            </a:r>
            <a:r>
              <a:rPr lang="th-TH" sz="2200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ครั้ง</a:t>
            </a:r>
            <a:endParaRPr sz="2200" dirty="0">
              <a:uFillTx/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>
              <a:lnSpc>
                <a:spcPct val="150000"/>
              </a:lnSpc>
            </a:pPr>
            <a:r>
              <a:rPr sz="2200" dirty="0">
                <a:uFillTx/>
                <a:latin typeface="AngsanaUPC" panose="02020603050405020304" pitchFamily="18" charset="-34"/>
                <a:cs typeface="AngsanaUPC" panose="02020603050405020304" pitchFamily="18" charset="-34"/>
              </a:rPr>
              <a:t>ปฏิเสธประวัติ</a:t>
            </a:r>
            <a:r>
              <a:rPr sz="2200" dirty="0" smtClean="0">
                <a:uFillTx/>
                <a:latin typeface="AngsanaUPC" panose="02020603050405020304" pitchFamily="18" charset="-34"/>
                <a:cs typeface="AngsanaUPC" panose="02020603050405020304" pitchFamily="18" charset="-34"/>
              </a:rPr>
              <a:t>โรค</a:t>
            </a:r>
            <a:r>
              <a:rPr lang="th-TH" sz="2200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ติดต่อ</a:t>
            </a:r>
            <a:r>
              <a:rPr sz="2200" dirty="0" err="1" smtClean="0">
                <a:uFillTx/>
                <a:latin typeface="AngsanaUPC" panose="02020603050405020304" pitchFamily="18" charset="-34"/>
                <a:cs typeface="AngsanaUPC" panose="02020603050405020304" pitchFamily="18" charset="-34"/>
              </a:rPr>
              <a:t>ทางเพศสัมพันธ์</a:t>
            </a:r>
            <a:endParaRPr lang="th-TH" sz="2200" dirty="0" smtClean="0">
              <a:uFillTx/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>
              <a:lnSpc>
                <a:spcPct val="150000"/>
              </a:lnSpc>
            </a:pPr>
            <a:r>
              <a:rPr sz="2200" dirty="0" err="1" smtClean="0">
                <a:uFillTx/>
                <a:latin typeface="AngsanaUPC" panose="02020603050405020304" pitchFamily="18" charset="-34"/>
                <a:cs typeface="AngsanaUPC" panose="02020603050405020304" pitchFamily="18" charset="-34"/>
              </a:rPr>
              <a:t>มี</a:t>
            </a:r>
            <a:r>
              <a:rPr sz="2200" dirty="0" err="1">
                <a:uFillTx/>
                <a:latin typeface="AngsanaUPC" panose="02020603050405020304" pitchFamily="18" charset="-34"/>
                <a:cs typeface="AngsanaUPC" panose="02020603050405020304" pitchFamily="18" charset="-34"/>
              </a:rPr>
              <a:t>ประวัติการใช้ยาคุม</a:t>
            </a:r>
            <a:r>
              <a:rPr sz="2200" dirty="0" err="1" smtClean="0">
                <a:uFillTx/>
                <a:latin typeface="AngsanaUPC" panose="02020603050405020304" pitchFamily="18" charset="-34"/>
                <a:cs typeface="AngsanaUPC" panose="02020603050405020304" pitchFamily="18" charset="-34"/>
              </a:rPr>
              <a:t>กำเนิด</a:t>
            </a:r>
            <a:r>
              <a:rPr lang="en-US" sz="2200" dirty="0" smtClean="0">
                <a:uFillTx/>
                <a:latin typeface="AngsanaUPC" panose="02020603050405020304" pitchFamily="18" charset="-34"/>
                <a:cs typeface="AngsanaUPC" panose="02020603050405020304" pitchFamily="18" charset="-34"/>
              </a:rPr>
              <a:t> dianne</a:t>
            </a:r>
            <a:r>
              <a:rPr lang="th-TH" sz="2200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-</a:t>
            </a:r>
            <a:r>
              <a:rPr lang="en-US" sz="2200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35(</a:t>
            </a:r>
            <a:r>
              <a:rPr lang="en-US" sz="2200" dirty="0" err="1" smtClean="0">
                <a:latin typeface="AngsanaUPC" panose="02020603050405020304" pitchFamily="18" charset="-34"/>
                <a:cs typeface="AngsanaUPC" panose="02020603050405020304" pitchFamily="18" charset="-34"/>
              </a:rPr>
              <a:t>oestradiol+cyproterone</a:t>
            </a:r>
            <a:r>
              <a:rPr lang="en-US" sz="2200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 acetate)</a:t>
            </a:r>
            <a:r>
              <a:rPr lang="th-TH" sz="2200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เป็นเวลา</a:t>
            </a:r>
            <a:r>
              <a:rPr lang="en-US" sz="2200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3</a:t>
            </a:r>
            <a:r>
              <a:rPr lang="th-TH" sz="2200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ปี  หยุดมา </a:t>
            </a:r>
            <a:r>
              <a:rPr lang="en-US" sz="2200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15</a:t>
            </a:r>
            <a:r>
              <a:rPr lang="th-TH" sz="2200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 ปี</a:t>
            </a:r>
            <a:endParaRPr sz="2200" dirty="0">
              <a:uFillTx/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>
              <a:lnSpc>
                <a:spcPct val="150000"/>
              </a:lnSpc>
            </a:pPr>
            <a:r>
              <a:rPr sz="2200" dirty="0">
                <a:uFillTx/>
                <a:latin typeface="AngsanaUPC" panose="02020603050405020304" pitchFamily="18" charset="-34"/>
                <a:cs typeface="AngsanaUPC" panose="02020603050405020304" pitchFamily="18" charset="-34"/>
              </a:rPr>
              <a:t>ผู้ป่วยมีประวัติ มีประจำเดือนครั้งแรก ตอนอายุ </a:t>
            </a:r>
            <a:r>
              <a:rPr sz="2200" dirty="0" smtClean="0">
                <a:uFillTx/>
                <a:latin typeface="AngsanaUPC" panose="02020603050405020304" pitchFamily="18" charset="-34"/>
                <a:cs typeface="AngsanaUPC" panose="02020603050405020304" pitchFamily="18" charset="-34"/>
              </a:rPr>
              <a:t>15ปี</a:t>
            </a:r>
            <a:endParaRPr sz="2200" dirty="0">
              <a:uFillTx/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>
              <a:lnSpc>
                <a:spcPct val="150000"/>
              </a:lnSpc>
            </a:pPr>
            <a:r>
              <a:rPr sz="2200" dirty="0">
                <a:uFillTx/>
                <a:latin typeface="AngsanaUPC" panose="02020603050405020304" pitchFamily="18" charset="-34"/>
                <a:cs typeface="AngsanaUPC" panose="02020603050405020304" pitchFamily="18" charset="-34"/>
              </a:rPr>
              <a:t>ผู้ป่วยมีประจำเดือนครั้งสุดท้าย วันที่29 มิถุนายน </a:t>
            </a:r>
            <a:r>
              <a:rPr sz="2200" dirty="0" smtClean="0">
                <a:uFillTx/>
                <a:latin typeface="AngsanaUPC" panose="02020603050405020304" pitchFamily="18" charset="-34"/>
                <a:cs typeface="AngsanaUPC" panose="02020603050405020304" pitchFamily="18" charset="-34"/>
              </a:rPr>
              <a:t>2557</a:t>
            </a:r>
            <a:endParaRPr lang="en-US" sz="2200" dirty="0" smtClean="0">
              <a:uFillTx/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>
              <a:lnSpc>
                <a:spcPct val="150000"/>
              </a:lnSpc>
            </a:pPr>
            <a:r>
              <a:rPr lang="th-TH" sz="2200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ผู้ป่วยมีประจำเดือนครั้งก่อนสุดท้าย เมื่อวันที่</a:t>
            </a:r>
            <a:r>
              <a:rPr lang="en-US" sz="2200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 24 </a:t>
            </a:r>
            <a:r>
              <a:rPr lang="th-TH" sz="2200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พ</a:t>
            </a:r>
            <a:r>
              <a:rPr lang="en-US" sz="2200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.</a:t>
            </a:r>
            <a:r>
              <a:rPr lang="th-TH" sz="2200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ค</a:t>
            </a:r>
            <a:r>
              <a:rPr lang="en-US" sz="2200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. 2557</a:t>
            </a:r>
            <a:endParaRPr sz="2200" dirty="0">
              <a:uFillTx/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Austin.thmx</Template>
  <TotalTime>904</TotalTime>
  <Words>1150</Words>
  <Application>Microsoft Office PowerPoint</Application>
  <PresentationFormat>On-screen Show (4:3)</PresentationFormat>
  <Paragraphs>168</Paragraphs>
  <Slides>28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Austin</vt:lpstr>
      <vt:lpstr>Case study20</vt:lpstr>
      <vt:lpstr>Case</vt:lpstr>
      <vt:lpstr>Chief complaint</vt:lpstr>
      <vt:lpstr>Present Illness</vt:lpstr>
      <vt:lpstr>Present Illness</vt:lpstr>
      <vt:lpstr>Present Illness</vt:lpstr>
      <vt:lpstr>Past History</vt:lpstr>
      <vt:lpstr>Personal&amp;Family History</vt:lpstr>
      <vt:lpstr>Obstetric&amp;Gynecologic history</vt:lpstr>
      <vt:lpstr>Physical Examination</vt:lpstr>
      <vt:lpstr>Physical Examination</vt:lpstr>
      <vt:lpstr>PV</vt:lpstr>
      <vt:lpstr>Problem list</vt:lpstr>
      <vt:lpstr>Discussion</vt:lpstr>
      <vt:lpstr>Investigation</vt:lpstr>
      <vt:lpstr>Transvaginal USG</vt:lpstr>
      <vt:lpstr>Pap smear</vt:lpstr>
      <vt:lpstr>CBC</vt:lpstr>
      <vt:lpstr>Electrolyte</vt:lpstr>
      <vt:lpstr>Urinalysis</vt:lpstr>
      <vt:lpstr>Management Endometriosis</vt:lpstr>
      <vt:lpstr>Medical therapies</vt:lpstr>
      <vt:lpstr>Slide 23</vt:lpstr>
      <vt:lpstr>Management Endometriosis</vt:lpstr>
      <vt:lpstr>Slide 25</vt:lpstr>
      <vt:lpstr>การรักษาด้วยยาก่อนการผ่าตัด</vt:lpstr>
      <vt:lpstr>การรักษาด้วยยาหลังการผ่าตัด</vt:lpstr>
      <vt:lpstr>Post – operative note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pawin</cp:lastModifiedBy>
  <cp:revision>28</cp:revision>
  <dcterms:created xsi:type="dcterms:W3CDTF">2012-03-20T13:20:32Z</dcterms:created>
  <dcterms:modified xsi:type="dcterms:W3CDTF">2014-08-29T03:15:05Z</dcterms:modified>
</cp:coreProperties>
</file>