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83" r:id="rId6"/>
    <p:sldId id="262" r:id="rId7"/>
    <p:sldId id="271" r:id="rId8"/>
    <p:sldId id="263" r:id="rId9"/>
    <p:sldId id="277" r:id="rId10"/>
    <p:sldId id="278" r:id="rId11"/>
    <p:sldId id="282" r:id="rId12"/>
    <p:sldId id="284" r:id="rId13"/>
    <p:sldId id="280" r:id="rId14"/>
    <p:sldId id="285" r:id="rId15"/>
    <p:sldId id="272" r:id="rId16"/>
    <p:sldId id="286" r:id="rId17"/>
    <p:sldId id="275" r:id="rId18"/>
    <p:sldId id="276" r:id="rId19"/>
    <p:sldId id="287" r:id="rId20"/>
    <p:sldId id="266" r:id="rId21"/>
    <p:sldId id="288" r:id="rId22"/>
    <p:sldId id="290" r:id="rId23"/>
    <p:sldId id="289" r:id="rId24"/>
    <p:sldId id="291" r:id="rId2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4507F3-63A9-4EE1-8F58-C775EE1B757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C692E8-ED56-4466-98D0-8D3C4049991C}">
      <dgm:prSet phldrT="[ข้อความ]"/>
      <dgm:spPr/>
      <dgm:t>
        <a:bodyPr/>
        <a:lstStyle/>
        <a:p>
          <a:r>
            <a:rPr lang="en-US" dirty="0" smtClean="0"/>
            <a:t>Abnormal uterine bleeding</a:t>
          </a:r>
          <a:endParaRPr lang="en-US" dirty="0"/>
        </a:p>
      </dgm:t>
    </dgm:pt>
    <dgm:pt modelId="{29F0E3AA-1550-4F8D-AD84-3474E09EC3EB}" type="parTrans" cxnId="{5A5DEE53-BE87-4763-8E73-F3A42E43F39D}">
      <dgm:prSet/>
      <dgm:spPr/>
      <dgm:t>
        <a:bodyPr/>
        <a:lstStyle/>
        <a:p>
          <a:endParaRPr lang="en-US"/>
        </a:p>
      </dgm:t>
    </dgm:pt>
    <dgm:pt modelId="{65E5EC93-B417-4E99-8BCC-177A3CF3825D}" type="sibTrans" cxnId="{5A5DEE53-BE87-4763-8E73-F3A42E43F39D}">
      <dgm:prSet/>
      <dgm:spPr/>
      <dgm:t>
        <a:bodyPr/>
        <a:lstStyle/>
        <a:p>
          <a:endParaRPr lang="en-US"/>
        </a:p>
      </dgm:t>
    </dgm:pt>
    <dgm:pt modelId="{7EC25706-CDB3-4ACD-82FC-C050E43E32AB}">
      <dgm:prSet phldrT="[ข้อความ]"/>
      <dgm:spPr/>
      <dgm:t>
        <a:bodyPr/>
        <a:lstStyle/>
        <a:p>
          <a:r>
            <a:rPr lang="en-US" dirty="0" smtClean="0"/>
            <a:t>DUB</a:t>
          </a:r>
          <a:endParaRPr lang="en-US" dirty="0"/>
        </a:p>
      </dgm:t>
    </dgm:pt>
    <dgm:pt modelId="{96AE6807-F180-4672-89FA-50DA8A9A2A61}" type="parTrans" cxnId="{14DFE234-F4F5-4E76-9BC8-5A696CC61DE5}">
      <dgm:prSet/>
      <dgm:spPr/>
      <dgm:t>
        <a:bodyPr/>
        <a:lstStyle/>
        <a:p>
          <a:endParaRPr lang="en-US"/>
        </a:p>
      </dgm:t>
    </dgm:pt>
    <dgm:pt modelId="{AE648FB5-F1BA-4111-BA8C-BEB753A4821A}" type="sibTrans" cxnId="{14DFE234-F4F5-4E76-9BC8-5A696CC61DE5}">
      <dgm:prSet/>
      <dgm:spPr/>
      <dgm:t>
        <a:bodyPr/>
        <a:lstStyle/>
        <a:p>
          <a:endParaRPr lang="en-US"/>
        </a:p>
      </dgm:t>
    </dgm:pt>
    <dgm:pt modelId="{EA0533B2-2DC1-400D-B5AD-51D6DBD6AAD9}">
      <dgm:prSet phldrT="[ข้อความ]"/>
      <dgm:spPr/>
      <dgm:t>
        <a:bodyPr/>
        <a:lstStyle/>
        <a:p>
          <a:r>
            <a:rPr lang="en-US" dirty="0" smtClean="0"/>
            <a:t>Organic</a:t>
          </a:r>
          <a:endParaRPr lang="en-US" dirty="0"/>
        </a:p>
      </dgm:t>
    </dgm:pt>
    <dgm:pt modelId="{3260C375-8B5A-428E-A57C-367343C4D689}" type="parTrans" cxnId="{9595A21E-56BE-40DC-A612-C3102C2CB310}">
      <dgm:prSet/>
      <dgm:spPr/>
      <dgm:t>
        <a:bodyPr/>
        <a:lstStyle/>
        <a:p>
          <a:endParaRPr lang="en-US"/>
        </a:p>
      </dgm:t>
    </dgm:pt>
    <dgm:pt modelId="{A14BDE58-11C9-41DF-BE56-5580C112D5CE}" type="sibTrans" cxnId="{9595A21E-56BE-40DC-A612-C3102C2CB310}">
      <dgm:prSet/>
      <dgm:spPr/>
      <dgm:t>
        <a:bodyPr/>
        <a:lstStyle/>
        <a:p>
          <a:endParaRPr lang="en-US"/>
        </a:p>
      </dgm:t>
    </dgm:pt>
    <dgm:pt modelId="{C559D567-F3D7-4AAB-9743-D7CBBA3E87F9}">
      <dgm:prSet phldrT="[ข้อความ]"/>
      <dgm:spPr/>
      <dgm:t>
        <a:bodyPr/>
        <a:lstStyle/>
        <a:p>
          <a:r>
            <a:rPr lang="en-US" dirty="0" smtClean="0"/>
            <a:t>Genital</a:t>
          </a:r>
          <a:endParaRPr lang="en-US" dirty="0"/>
        </a:p>
      </dgm:t>
    </dgm:pt>
    <dgm:pt modelId="{1D969DDA-13B0-4BFC-809D-E4E5169B1C55}" type="parTrans" cxnId="{DC0B241E-FEF4-4F1F-B29B-105CC320F587}">
      <dgm:prSet/>
      <dgm:spPr/>
      <dgm:t>
        <a:bodyPr/>
        <a:lstStyle/>
        <a:p>
          <a:endParaRPr lang="en-US"/>
        </a:p>
      </dgm:t>
    </dgm:pt>
    <dgm:pt modelId="{95A65D33-51B2-4542-A421-28C40E5D52E4}" type="sibTrans" cxnId="{DC0B241E-FEF4-4F1F-B29B-105CC320F587}">
      <dgm:prSet/>
      <dgm:spPr/>
      <dgm:t>
        <a:bodyPr/>
        <a:lstStyle/>
        <a:p>
          <a:endParaRPr lang="en-US"/>
        </a:p>
      </dgm:t>
    </dgm:pt>
    <dgm:pt modelId="{FFB27D87-219A-4D73-8210-C83F966F5A2A}">
      <dgm:prSet phldrT="[ข้อความ]"/>
      <dgm:spPr/>
      <dgm:t>
        <a:bodyPr/>
        <a:lstStyle/>
        <a:p>
          <a:r>
            <a:rPr lang="en-US" dirty="0" smtClean="0"/>
            <a:t>Non-genital</a:t>
          </a:r>
          <a:endParaRPr lang="en-US" dirty="0"/>
        </a:p>
      </dgm:t>
    </dgm:pt>
    <dgm:pt modelId="{F9C2FFDB-7B15-4C89-B6FD-52117A25C155}" type="parTrans" cxnId="{8DB5DC00-65AD-4FA8-98D0-B62D605E3E0C}">
      <dgm:prSet/>
      <dgm:spPr/>
      <dgm:t>
        <a:bodyPr/>
        <a:lstStyle/>
        <a:p>
          <a:endParaRPr lang="en-US"/>
        </a:p>
      </dgm:t>
    </dgm:pt>
    <dgm:pt modelId="{379059E6-0F9A-4BA6-B669-9CA1E919EE82}" type="sibTrans" cxnId="{8DB5DC00-65AD-4FA8-98D0-B62D605E3E0C}">
      <dgm:prSet/>
      <dgm:spPr/>
      <dgm:t>
        <a:bodyPr/>
        <a:lstStyle/>
        <a:p>
          <a:endParaRPr lang="en-US"/>
        </a:p>
      </dgm:t>
    </dgm:pt>
    <dgm:pt modelId="{30964B17-627E-459E-8A1F-84A2835FEB87}">
      <dgm:prSet phldrT="[ข้อความ]"/>
      <dgm:spPr/>
      <dgm:t>
        <a:bodyPr/>
        <a:lstStyle/>
        <a:p>
          <a:r>
            <a:rPr lang="en-US" dirty="0" err="1" smtClean="0"/>
            <a:t>Anovulatory</a:t>
          </a:r>
          <a:r>
            <a:rPr lang="en-US" dirty="0" smtClean="0"/>
            <a:t> DUB</a:t>
          </a:r>
          <a:endParaRPr lang="en-US" dirty="0"/>
        </a:p>
      </dgm:t>
    </dgm:pt>
    <dgm:pt modelId="{814D09FB-85EE-4102-B4AB-5485BBEE0CB5}" type="parTrans" cxnId="{9A234EED-DDB3-4032-9C8A-83E99EC7ED61}">
      <dgm:prSet/>
      <dgm:spPr/>
      <dgm:t>
        <a:bodyPr/>
        <a:lstStyle/>
        <a:p>
          <a:endParaRPr lang="en-US"/>
        </a:p>
      </dgm:t>
    </dgm:pt>
    <dgm:pt modelId="{4A3F6335-FEB4-45CC-8557-6255E65903AA}" type="sibTrans" cxnId="{9A234EED-DDB3-4032-9C8A-83E99EC7ED61}">
      <dgm:prSet/>
      <dgm:spPr/>
      <dgm:t>
        <a:bodyPr/>
        <a:lstStyle/>
        <a:p>
          <a:endParaRPr lang="en-US"/>
        </a:p>
      </dgm:t>
    </dgm:pt>
    <dgm:pt modelId="{C0FE06F7-BC4C-4C92-BFB4-B8BF053FB057}">
      <dgm:prSet phldrT="[ข้อความ]"/>
      <dgm:spPr/>
      <dgm:t>
        <a:bodyPr/>
        <a:lstStyle/>
        <a:p>
          <a:r>
            <a:rPr lang="en-US" dirty="0" smtClean="0"/>
            <a:t>Ovulatory DUB</a:t>
          </a:r>
          <a:endParaRPr lang="en-US" dirty="0"/>
        </a:p>
      </dgm:t>
    </dgm:pt>
    <dgm:pt modelId="{4FAC0D0A-E60A-407A-B363-E885BF840EC2}" type="parTrans" cxnId="{77A77E2D-56BF-4DC0-B033-31314D500AEE}">
      <dgm:prSet/>
      <dgm:spPr/>
      <dgm:t>
        <a:bodyPr/>
        <a:lstStyle/>
        <a:p>
          <a:endParaRPr lang="en-US"/>
        </a:p>
      </dgm:t>
    </dgm:pt>
    <dgm:pt modelId="{E8B63AD8-2A9A-40FC-AD88-37106C73E28E}" type="sibTrans" cxnId="{77A77E2D-56BF-4DC0-B033-31314D500AEE}">
      <dgm:prSet/>
      <dgm:spPr/>
      <dgm:t>
        <a:bodyPr/>
        <a:lstStyle/>
        <a:p>
          <a:endParaRPr lang="en-US"/>
        </a:p>
      </dgm:t>
    </dgm:pt>
    <dgm:pt modelId="{CD5242AF-92A6-430D-9617-119696EF81B6}" type="pres">
      <dgm:prSet presAssocID="{0C4507F3-63A9-4EE1-8F58-C775EE1B757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033E115B-3B67-4D12-AB0F-19C7980D608A}" type="pres">
      <dgm:prSet presAssocID="{0C4507F3-63A9-4EE1-8F58-C775EE1B757A}" presName="hierFlow" presStyleCnt="0"/>
      <dgm:spPr/>
    </dgm:pt>
    <dgm:pt modelId="{EDE976CC-02F8-4989-916C-AD6787DF9A34}" type="pres">
      <dgm:prSet presAssocID="{0C4507F3-63A9-4EE1-8F58-C775EE1B757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8EC378B-DFF3-47AE-A041-8C8446D37226}" type="pres">
      <dgm:prSet presAssocID="{70C692E8-ED56-4466-98D0-8D3C4049991C}" presName="Name14" presStyleCnt="0"/>
      <dgm:spPr/>
    </dgm:pt>
    <dgm:pt modelId="{E0911BD5-4A48-4B6C-97E9-8653D4A17236}" type="pres">
      <dgm:prSet presAssocID="{70C692E8-ED56-4466-98D0-8D3C4049991C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117258EC-BFD0-4265-A5B5-10540EED3F58}" type="pres">
      <dgm:prSet presAssocID="{70C692E8-ED56-4466-98D0-8D3C4049991C}" presName="hierChild2" presStyleCnt="0"/>
      <dgm:spPr/>
    </dgm:pt>
    <dgm:pt modelId="{E60F9FB3-06A0-4768-8A3A-20E98D6DF154}" type="pres">
      <dgm:prSet presAssocID="{96AE6807-F180-4672-89FA-50DA8A9A2A61}" presName="Name19" presStyleLbl="parChTrans1D2" presStyleIdx="0" presStyleCnt="2"/>
      <dgm:spPr/>
      <dgm:t>
        <a:bodyPr/>
        <a:lstStyle/>
        <a:p>
          <a:endParaRPr lang="th-TH"/>
        </a:p>
      </dgm:t>
    </dgm:pt>
    <dgm:pt modelId="{B10FCA75-8C38-46CB-AE09-86E002D6E983}" type="pres">
      <dgm:prSet presAssocID="{7EC25706-CDB3-4ACD-82FC-C050E43E32AB}" presName="Name21" presStyleCnt="0"/>
      <dgm:spPr/>
    </dgm:pt>
    <dgm:pt modelId="{3936033E-7AF1-4183-A9A2-0A89BFE732C5}" type="pres">
      <dgm:prSet presAssocID="{7EC25706-CDB3-4ACD-82FC-C050E43E32AB}" presName="level2Shape" presStyleLbl="node2" presStyleIdx="0" presStyleCnt="2"/>
      <dgm:spPr/>
      <dgm:t>
        <a:bodyPr/>
        <a:lstStyle/>
        <a:p>
          <a:endParaRPr lang="th-TH"/>
        </a:p>
      </dgm:t>
    </dgm:pt>
    <dgm:pt modelId="{EEFE1F4B-01FD-4234-8319-E102F7E886E1}" type="pres">
      <dgm:prSet presAssocID="{7EC25706-CDB3-4ACD-82FC-C050E43E32AB}" presName="hierChild3" presStyleCnt="0"/>
      <dgm:spPr/>
    </dgm:pt>
    <dgm:pt modelId="{F48D03AF-5C68-467E-A1F5-F3EED09A5C7F}" type="pres">
      <dgm:prSet presAssocID="{4FAC0D0A-E60A-407A-B363-E885BF840EC2}" presName="Name19" presStyleLbl="parChTrans1D3" presStyleIdx="0" presStyleCnt="4"/>
      <dgm:spPr/>
      <dgm:t>
        <a:bodyPr/>
        <a:lstStyle/>
        <a:p>
          <a:endParaRPr lang="th-TH"/>
        </a:p>
      </dgm:t>
    </dgm:pt>
    <dgm:pt modelId="{AFE3822E-75E8-401A-A590-E80E0141D64C}" type="pres">
      <dgm:prSet presAssocID="{C0FE06F7-BC4C-4C92-BFB4-B8BF053FB057}" presName="Name21" presStyleCnt="0"/>
      <dgm:spPr/>
    </dgm:pt>
    <dgm:pt modelId="{BB08A1E1-BF05-44FD-B950-7AA8B5B494D0}" type="pres">
      <dgm:prSet presAssocID="{C0FE06F7-BC4C-4C92-BFB4-B8BF053FB057}" presName="level2Shape" presStyleLbl="node3" presStyleIdx="0" presStyleCnt="4"/>
      <dgm:spPr/>
      <dgm:t>
        <a:bodyPr/>
        <a:lstStyle/>
        <a:p>
          <a:endParaRPr lang="th-TH"/>
        </a:p>
      </dgm:t>
    </dgm:pt>
    <dgm:pt modelId="{3CC2D20C-3EAF-4315-A5A4-8192CD0E4914}" type="pres">
      <dgm:prSet presAssocID="{C0FE06F7-BC4C-4C92-BFB4-B8BF053FB057}" presName="hierChild3" presStyleCnt="0"/>
      <dgm:spPr/>
    </dgm:pt>
    <dgm:pt modelId="{F4912AA3-6EE4-4C7D-A4BA-3B29556285FD}" type="pres">
      <dgm:prSet presAssocID="{814D09FB-85EE-4102-B4AB-5485BBEE0CB5}" presName="Name19" presStyleLbl="parChTrans1D3" presStyleIdx="1" presStyleCnt="4"/>
      <dgm:spPr/>
      <dgm:t>
        <a:bodyPr/>
        <a:lstStyle/>
        <a:p>
          <a:endParaRPr lang="th-TH"/>
        </a:p>
      </dgm:t>
    </dgm:pt>
    <dgm:pt modelId="{42772632-1C9D-4AF8-B445-FC398B742724}" type="pres">
      <dgm:prSet presAssocID="{30964B17-627E-459E-8A1F-84A2835FEB87}" presName="Name21" presStyleCnt="0"/>
      <dgm:spPr/>
    </dgm:pt>
    <dgm:pt modelId="{B7368FC1-DB9B-4460-B930-A0BBC85B495B}" type="pres">
      <dgm:prSet presAssocID="{30964B17-627E-459E-8A1F-84A2835FEB87}" presName="level2Shape" presStyleLbl="node3" presStyleIdx="1" presStyleCnt="4"/>
      <dgm:spPr/>
      <dgm:t>
        <a:bodyPr/>
        <a:lstStyle/>
        <a:p>
          <a:endParaRPr lang="th-TH"/>
        </a:p>
      </dgm:t>
    </dgm:pt>
    <dgm:pt modelId="{0A471B47-3167-4177-BA4A-4FCD6F098C74}" type="pres">
      <dgm:prSet presAssocID="{30964B17-627E-459E-8A1F-84A2835FEB87}" presName="hierChild3" presStyleCnt="0"/>
      <dgm:spPr/>
    </dgm:pt>
    <dgm:pt modelId="{35DF509B-86FB-40F0-BDBD-DE62E7272951}" type="pres">
      <dgm:prSet presAssocID="{3260C375-8B5A-428E-A57C-367343C4D689}" presName="Name19" presStyleLbl="parChTrans1D2" presStyleIdx="1" presStyleCnt="2"/>
      <dgm:spPr/>
      <dgm:t>
        <a:bodyPr/>
        <a:lstStyle/>
        <a:p>
          <a:endParaRPr lang="th-TH"/>
        </a:p>
      </dgm:t>
    </dgm:pt>
    <dgm:pt modelId="{D18C971F-A269-473B-B868-9C9074EE4D7E}" type="pres">
      <dgm:prSet presAssocID="{EA0533B2-2DC1-400D-B5AD-51D6DBD6AAD9}" presName="Name21" presStyleCnt="0"/>
      <dgm:spPr/>
    </dgm:pt>
    <dgm:pt modelId="{521F6F23-B6A2-4449-B82F-22E1C963B63E}" type="pres">
      <dgm:prSet presAssocID="{EA0533B2-2DC1-400D-B5AD-51D6DBD6AAD9}" presName="level2Shape" presStyleLbl="node2" presStyleIdx="1" presStyleCnt="2"/>
      <dgm:spPr/>
      <dgm:t>
        <a:bodyPr/>
        <a:lstStyle/>
        <a:p>
          <a:endParaRPr lang="th-TH"/>
        </a:p>
      </dgm:t>
    </dgm:pt>
    <dgm:pt modelId="{EACDB7C9-9EBA-4A60-BD92-07C184031EFF}" type="pres">
      <dgm:prSet presAssocID="{EA0533B2-2DC1-400D-B5AD-51D6DBD6AAD9}" presName="hierChild3" presStyleCnt="0"/>
      <dgm:spPr/>
    </dgm:pt>
    <dgm:pt modelId="{D0A7661A-AB23-4164-8FBB-A54450CBEA6B}" type="pres">
      <dgm:prSet presAssocID="{1D969DDA-13B0-4BFC-809D-E4E5169B1C55}" presName="Name19" presStyleLbl="parChTrans1D3" presStyleIdx="2" presStyleCnt="4"/>
      <dgm:spPr/>
      <dgm:t>
        <a:bodyPr/>
        <a:lstStyle/>
        <a:p>
          <a:endParaRPr lang="th-TH"/>
        </a:p>
      </dgm:t>
    </dgm:pt>
    <dgm:pt modelId="{7AC9EBDE-10D7-48FD-B446-FD5253A86312}" type="pres">
      <dgm:prSet presAssocID="{C559D567-F3D7-4AAB-9743-D7CBBA3E87F9}" presName="Name21" presStyleCnt="0"/>
      <dgm:spPr/>
    </dgm:pt>
    <dgm:pt modelId="{B20AAECD-ACE6-4E2A-8A1A-0B908226AAA8}" type="pres">
      <dgm:prSet presAssocID="{C559D567-F3D7-4AAB-9743-D7CBBA3E87F9}" presName="level2Shape" presStyleLbl="node3" presStyleIdx="2" presStyleCnt="4"/>
      <dgm:spPr/>
      <dgm:t>
        <a:bodyPr/>
        <a:lstStyle/>
        <a:p>
          <a:endParaRPr lang="th-TH"/>
        </a:p>
      </dgm:t>
    </dgm:pt>
    <dgm:pt modelId="{461E1823-8724-4FEE-9412-019E29BFF1D5}" type="pres">
      <dgm:prSet presAssocID="{C559D567-F3D7-4AAB-9743-D7CBBA3E87F9}" presName="hierChild3" presStyleCnt="0"/>
      <dgm:spPr/>
    </dgm:pt>
    <dgm:pt modelId="{7FB94745-5A40-4285-93CE-8AAB425F92B0}" type="pres">
      <dgm:prSet presAssocID="{F9C2FFDB-7B15-4C89-B6FD-52117A25C155}" presName="Name19" presStyleLbl="parChTrans1D3" presStyleIdx="3" presStyleCnt="4"/>
      <dgm:spPr/>
      <dgm:t>
        <a:bodyPr/>
        <a:lstStyle/>
        <a:p>
          <a:endParaRPr lang="th-TH"/>
        </a:p>
      </dgm:t>
    </dgm:pt>
    <dgm:pt modelId="{00C65473-E342-4636-B40D-52A08AB1BDA8}" type="pres">
      <dgm:prSet presAssocID="{FFB27D87-219A-4D73-8210-C83F966F5A2A}" presName="Name21" presStyleCnt="0"/>
      <dgm:spPr/>
    </dgm:pt>
    <dgm:pt modelId="{D1BBD10E-9A7E-4F7B-B4AF-C97590548090}" type="pres">
      <dgm:prSet presAssocID="{FFB27D87-219A-4D73-8210-C83F966F5A2A}" presName="level2Shape" presStyleLbl="node3" presStyleIdx="3" presStyleCnt="4"/>
      <dgm:spPr/>
      <dgm:t>
        <a:bodyPr/>
        <a:lstStyle/>
        <a:p>
          <a:endParaRPr lang="th-TH"/>
        </a:p>
      </dgm:t>
    </dgm:pt>
    <dgm:pt modelId="{574983E4-C7E9-411B-A3B1-2FFDE2F7A979}" type="pres">
      <dgm:prSet presAssocID="{FFB27D87-219A-4D73-8210-C83F966F5A2A}" presName="hierChild3" presStyleCnt="0"/>
      <dgm:spPr/>
    </dgm:pt>
    <dgm:pt modelId="{D36136B8-7FB7-43C9-B42C-7FDD7A8FA289}" type="pres">
      <dgm:prSet presAssocID="{0C4507F3-63A9-4EE1-8F58-C775EE1B757A}" presName="bgShapesFlow" presStyleCnt="0"/>
      <dgm:spPr/>
    </dgm:pt>
  </dgm:ptLst>
  <dgm:cxnLst>
    <dgm:cxn modelId="{2181912B-9AD7-40D9-B7F2-69D319B090D5}" type="presOf" srcId="{EA0533B2-2DC1-400D-B5AD-51D6DBD6AAD9}" destId="{521F6F23-B6A2-4449-B82F-22E1C963B63E}" srcOrd="0" destOrd="0" presId="urn:microsoft.com/office/officeart/2005/8/layout/hierarchy6"/>
    <dgm:cxn modelId="{ACD1CF35-8824-4442-9B9B-08D04B1BFFA5}" type="presOf" srcId="{7EC25706-CDB3-4ACD-82FC-C050E43E32AB}" destId="{3936033E-7AF1-4183-A9A2-0A89BFE732C5}" srcOrd="0" destOrd="0" presId="urn:microsoft.com/office/officeart/2005/8/layout/hierarchy6"/>
    <dgm:cxn modelId="{F5B02625-48BC-47A2-B63A-6A8CB15749C5}" type="presOf" srcId="{96AE6807-F180-4672-89FA-50DA8A9A2A61}" destId="{E60F9FB3-06A0-4768-8A3A-20E98D6DF154}" srcOrd="0" destOrd="0" presId="urn:microsoft.com/office/officeart/2005/8/layout/hierarchy6"/>
    <dgm:cxn modelId="{9A234EED-DDB3-4032-9C8A-83E99EC7ED61}" srcId="{7EC25706-CDB3-4ACD-82FC-C050E43E32AB}" destId="{30964B17-627E-459E-8A1F-84A2835FEB87}" srcOrd="1" destOrd="0" parTransId="{814D09FB-85EE-4102-B4AB-5485BBEE0CB5}" sibTransId="{4A3F6335-FEB4-45CC-8557-6255E65903AA}"/>
    <dgm:cxn modelId="{51B76198-FDDE-497B-9762-8CB8B260427A}" type="presOf" srcId="{0C4507F3-63A9-4EE1-8F58-C775EE1B757A}" destId="{CD5242AF-92A6-430D-9617-119696EF81B6}" srcOrd="0" destOrd="0" presId="urn:microsoft.com/office/officeart/2005/8/layout/hierarchy6"/>
    <dgm:cxn modelId="{14DFE234-F4F5-4E76-9BC8-5A696CC61DE5}" srcId="{70C692E8-ED56-4466-98D0-8D3C4049991C}" destId="{7EC25706-CDB3-4ACD-82FC-C050E43E32AB}" srcOrd="0" destOrd="0" parTransId="{96AE6807-F180-4672-89FA-50DA8A9A2A61}" sibTransId="{AE648FB5-F1BA-4111-BA8C-BEB753A4821A}"/>
    <dgm:cxn modelId="{D06CEB76-FF5E-4702-BE3A-41821BBF4511}" type="presOf" srcId="{C0FE06F7-BC4C-4C92-BFB4-B8BF053FB057}" destId="{BB08A1E1-BF05-44FD-B950-7AA8B5B494D0}" srcOrd="0" destOrd="0" presId="urn:microsoft.com/office/officeart/2005/8/layout/hierarchy6"/>
    <dgm:cxn modelId="{E36B1A15-CFAF-412B-A3B3-73851C967D09}" type="presOf" srcId="{F9C2FFDB-7B15-4C89-B6FD-52117A25C155}" destId="{7FB94745-5A40-4285-93CE-8AAB425F92B0}" srcOrd="0" destOrd="0" presId="urn:microsoft.com/office/officeart/2005/8/layout/hierarchy6"/>
    <dgm:cxn modelId="{5ED0C597-17FB-4587-8EC1-8AF5EC9C5B3F}" type="presOf" srcId="{C559D567-F3D7-4AAB-9743-D7CBBA3E87F9}" destId="{B20AAECD-ACE6-4E2A-8A1A-0B908226AAA8}" srcOrd="0" destOrd="0" presId="urn:microsoft.com/office/officeart/2005/8/layout/hierarchy6"/>
    <dgm:cxn modelId="{77A77E2D-56BF-4DC0-B033-31314D500AEE}" srcId="{7EC25706-CDB3-4ACD-82FC-C050E43E32AB}" destId="{C0FE06F7-BC4C-4C92-BFB4-B8BF053FB057}" srcOrd="0" destOrd="0" parTransId="{4FAC0D0A-E60A-407A-B363-E885BF840EC2}" sibTransId="{E8B63AD8-2A9A-40FC-AD88-37106C73E28E}"/>
    <dgm:cxn modelId="{8DB5DC00-65AD-4FA8-98D0-B62D605E3E0C}" srcId="{EA0533B2-2DC1-400D-B5AD-51D6DBD6AAD9}" destId="{FFB27D87-219A-4D73-8210-C83F966F5A2A}" srcOrd="1" destOrd="0" parTransId="{F9C2FFDB-7B15-4C89-B6FD-52117A25C155}" sibTransId="{379059E6-0F9A-4BA6-B669-9CA1E919EE82}"/>
    <dgm:cxn modelId="{BD9520FE-B2F3-4E64-8B7E-66C2B8491532}" type="presOf" srcId="{FFB27D87-219A-4D73-8210-C83F966F5A2A}" destId="{D1BBD10E-9A7E-4F7B-B4AF-C97590548090}" srcOrd="0" destOrd="0" presId="urn:microsoft.com/office/officeart/2005/8/layout/hierarchy6"/>
    <dgm:cxn modelId="{427067B4-3A97-4A1F-925C-16E42B1AD162}" type="presOf" srcId="{70C692E8-ED56-4466-98D0-8D3C4049991C}" destId="{E0911BD5-4A48-4B6C-97E9-8653D4A17236}" srcOrd="0" destOrd="0" presId="urn:microsoft.com/office/officeart/2005/8/layout/hierarchy6"/>
    <dgm:cxn modelId="{E9F2407C-494D-4C61-88E5-A700AC24E4E4}" type="presOf" srcId="{1D969DDA-13B0-4BFC-809D-E4E5169B1C55}" destId="{D0A7661A-AB23-4164-8FBB-A54450CBEA6B}" srcOrd="0" destOrd="0" presId="urn:microsoft.com/office/officeart/2005/8/layout/hierarchy6"/>
    <dgm:cxn modelId="{DC0B241E-FEF4-4F1F-B29B-105CC320F587}" srcId="{EA0533B2-2DC1-400D-B5AD-51D6DBD6AAD9}" destId="{C559D567-F3D7-4AAB-9743-D7CBBA3E87F9}" srcOrd="0" destOrd="0" parTransId="{1D969DDA-13B0-4BFC-809D-E4E5169B1C55}" sibTransId="{95A65D33-51B2-4542-A421-28C40E5D52E4}"/>
    <dgm:cxn modelId="{62B7272D-769F-48B3-AB4A-ADC47CA959BD}" type="presOf" srcId="{30964B17-627E-459E-8A1F-84A2835FEB87}" destId="{B7368FC1-DB9B-4460-B930-A0BBC85B495B}" srcOrd="0" destOrd="0" presId="urn:microsoft.com/office/officeart/2005/8/layout/hierarchy6"/>
    <dgm:cxn modelId="{865B752E-8C93-4370-ABCD-1C316F942850}" type="presOf" srcId="{3260C375-8B5A-428E-A57C-367343C4D689}" destId="{35DF509B-86FB-40F0-BDBD-DE62E7272951}" srcOrd="0" destOrd="0" presId="urn:microsoft.com/office/officeart/2005/8/layout/hierarchy6"/>
    <dgm:cxn modelId="{4FF6D803-2A03-4FC2-A736-32E73AE9472E}" type="presOf" srcId="{814D09FB-85EE-4102-B4AB-5485BBEE0CB5}" destId="{F4912AA3-6EE4-4C7D-A4BA-3B29556285FD}" srcOrd="0" destOrd="0" presId="urn:microsoft.com/office/officeart/2005/8/layout/hierarchy6"/>
    <dgm:cxn modelId="{C3EDF853-8D51-4CE2-A4FA-10B5DD3E702A}" type="presOf" srcId="{4FAC0D0A-E60A-407A-B363-E885BF840EC2}" destId="{F48D03AF-5C68-467E-A1F5-F3EED09A5C7F}" srcOrd="0" destOrd="0" presId="urn:microsoft.com/office/officeart/2005/8/layout/hierarchy6"/>
    <dgm:cxn modelId="{5A5DEE53-BE87-4763-8E73-F3A42E43F39D}" srcId="{0C4507F3-63A9-4EE1-8F58-C775EE1B757A}" destId="{70C692E8-ED56-4466-98D0-8D3C4049991C}" srcOrd="0" destOrd="0" parTransId="{29F0E3AA-1550-4F8D-AD84-3474E09EC3EB}" sibTransId="{65E5EC93-B417-4E99-8BCC-177A3CF3825D}"/>
    <dgm:cxn modelId="{9595A21E-56BE-40DC-A612-C3102C2CB310}" srcId="{70C692E8-ED56-4466-98D0-8D3C4049991C}" destId="{EA0533B2-2DC1-400D-B5AD-51D6DBD6AAD9}" srcOrd="1" destOrd="0" parTransId="{3260C375-8B5A-428E-A57C-367343C4D689}" sibTransId="{A14BDE58-11C9-41DF-BE56-5580C112D5CE}"/>
    <dgm:cxn modelId="{58141827-F431-4962-8B4A-5750A7D56949}" type="presParOf" srcId="{CD5242AF-92A6-430D-9617-119696EF81B6}" destId="{033E115B-3B67-4D12-AB0F-19C7980D608A}" srcOrd="0" destOrd="0" presId="urn:microsoft.com/office/officeart/2005/8/layout/hierarchy6"/>
    <dgm:cxn modelId="{34136422-E6EC-4803-97B1-41D67D57825A}" type="presParOf" srcId="{033E115B-3B67-4D12-AB0F-19C7980D608A}" destId="{EDE976CC-02F8-4989-916C-AD6787DF9A34}" srcOrd="0" destOrd="0" presId="urn:microsoft.com/office/officeart/2005/8/layout/hierarchy6"/>
    <dgm:cxn modelId="{372E6A8A-B553-4055-AA84-73A9E4B183F4}" type="presParOf" srcId="{EDE976CC-02F8-4989-916C-AD6787DF9A34}" destId="{78EC378B-DFF3-47AE-A041-8C8446D37226}" srcOrd="0" destOrd="0" presId="urn:microsoft.com/office/officeart/2005/8/layout/hierarchy6"/>
    <dgm:cxn modelId="{EA257C2F-3FE8-425F-A880-3641255B6E79}" type="presParOf" srcId="{78EC378B-DFF3-47AE-A041-8C8446D37226}" destId="{E0911BD5-4A48-4B6C-97E9-8653D4A17236}" srcOrd="0" destOrd="0" presId="urn:microsoft.com/office/officeart/2005/8/layout/hierarchy6"/>
    <dgm:cxn modelId="{3915B79F-0A2D-4F4C-9F63-6BFD7F81A5AF}" type="presParOf" srcId="{78EC378B-DFF3-47AE-A041-8C8446D37226}" destId="{117258EC-BFD0-4265-A5B5-10540EED3F58}" srcOrd="1" destOrd="0" presId="urn:microsoft.com/office/officeart/2005/8/layout/hierarchy6"/>
    <dgm:cxn modelId="{5B483351-E4CE-464E-A424-00E1E8521B5A}" type="presParOf" srcId="{117258EC-BFD0-4265-A5B5-10540EED3F58}" destId="{E60F9FB3-06A0-4768-8A3A-20E98D6DF154}" srcOrd="0" destOrd="0" presId="urn:microsoft.com/office/officeart/2005/8/layout/hierarchy6"/>
    <dgm:cxn modelId="{A3DEFA9F-2EFB-478D-9131-05BF593581B5}" type="presParOf" srcId="{117258EC-BFD0-4265-A5B5-10540EED3F58}" destId="{B10FCA75-8C38-46CB-AE09-86E002D6E983}" srcOrd="1" destOrd="0" presId="urn:microsoft.com/office/officeart/2005/8/layout/hierarchy6"/>
    <dgm:cxn modelId="{0E04625A-5154-483A-8875-1912066CC9B0}" type="presParOf" srcId="{B10FCA75-8C38-46CB-AE09-86E002D6E983}" destId="{3936033E-7AF1-4183-A9A2-0A89BFE732C5}" srcOrd="0" destOrd="0" presId="urn:microsoft.com/office/officeart/2005/8/layout/hierarchy6"/>
    <dgm:cxn modelId="{FDB4DFFB-EE22-44DB-921E-7BB9A62FEB9D}" type="presParOf" srcId="{B10FCA75-8C38-46CB-AE09-86E002D6E983}" destId="{EEFE1F4B-01FD-4234-8319-E102F7E886E1}" srcOrd="1" destOrd="0" presId="urn:microsoft.com/office/officeart/2005/8/layout/hierarchy6"/>
    <dgm:cxn modelId="{6FD5B6F4-5459-48B9-820C-2A2513DB4CFA}" type="presParOf" srcId="{EEFE1F4B-01FD-4234-8319-E102F7E886E1}" destId="{F48D03AF-5C68-467E-A1F5-F3EED09A5C7F}" srcOrd="0" destOrd="0" presId="urn:microsoft.com/office/officeart/2005/8/layout/hierarchy6"/>
    <dgm:cxn modelId="{838E541B-C067-43EE-B260-734B70E32175}" type="presParOf" srcId="{EEFE1F4B-01FD-4234-8319-E102F7E886E1}" destId="{AFE3822E-75E8-401A-A590-E80E0141D64C}" srcOrd="1" destOrd="0" presId="urn:microsoft.com/office/officeart/2005/8/layout/hierarchy6"/>
    <dgm:cxn modelId="{81ECCFC9-8271-4987-96A1-FAA549EFD761}" type="presParOf" srcId="{AFE3822E-75E8-401A-A590-E80E0141D64C}" destId="{BB08A1E1-BF05-44FD-B950-7AA8B5B494D0}" srcOrd="0" destOrd="0" presId="urn:microsoft.com/office/officeart/2005/8/layout/hierarchy6"/>
    <dgm:cxn modelId="{0549A9F2-B3F8-46D9-BE5C-277776F6F0E8}" type="presParOf" srcId="{AFE3822E-75E8-401A-A590-E80E0141D64C}" destId="{3CC2D20C-3EAF-4315-A5A4-8192CD0E4914}" srcOrd="1" destOrd="0" presId="urn:microsoft.com/office/officeart/2005/8/layout/hierarchy6"/>
    <dgm:cxn modelId="{816DAEC3-EC5F-49F1-B51C-4E8E54543356}" type="presParOf" srcId="{EEFE1F4B-01FD-4234-8319-E102F7E886E1}" destId="{F4912AA3-6EE4-4C7D-A4BA-3B29556285FD}" srcOrd="2" destOrd="0" presId="urn:microsoft.com/office/officeart/2005/8/layout/hierarchy6"/>
    <dgm:cxn modelId="{3E686A21-D3C3-4C42-9D78-0726A169B6F7}" type="presParOf" srcId="{EEFE1F4B-01FD-4234-8319-E102F7E886E1}" destId="{42772632-1C9D-4AF8-B445-FC398B742724}" srcOrd="3" destOrd="0" presId="urn:microsoft.com/office/officeart/2005/8/layout/hierarchy6"/>
    <dgm:cxn modelId="{F46E02DA-7907-44A9-9745-36B9D1DD4260}" type="presParOf" srcId="{42772632-1C9D-4AF8-B445-FC398B742724}" destId="{B7368FC1-DB9B-4460-B930-A0BBC85B495B}" srcOrd="0" destOrd="0" presId="urn:microsoft.com/office/officeart/2005/8/layout/hierarchy6"/>
    <dgm:cxn modelId="{B85BBECC-9B71-43A2-B774-1A8E59D6E41C}" type="presParOf" srcId="{42772632-1C9D-4AF8-B445-FC398B742724}" destId="{0A471B47-3167-4177-BA4A-4FCD6F098C74}" srcOrd="1" destOrd="0" presId="urn:microsoft.com/office/officeart/2005/8/layout/hierarchy6"/>
    <dgm:cxn modelId="{2BBFEE3B-D684-4314-B81E-936ECC326C3B}" type="presParOf" srcId="{117258EC-BFD0-4265-A5B5-10540EED3F58}" destId="{35DF509B-86FB-40F0-BDBD-DE62E7272951}" srcOrd="2" destOrd="0" presId="urn:microsoft.com/office/officeart/2005/8/layout/hierarchy6"/>
    <dgm:cxn modelId="{FFE4AC47-3CBC-473D-A841-62AF8006090F}" type="presParOf" srcId="{117258EC-BFD0-4265-A5B5-10540EED3F58}" destId="{D18C971F-A269-473B-B868-9C9074EE4D7E}" srcOrd="3" destOrd="0" presId="urn:microsoft.com/office/officeart/2005/8/layout/hierarchy6"/>
    <dgm:cxn modelId="{79C95CD3-4BF9-4998-AF9F-6BD9D0E34666}" type="presParOf" srcId="{D18C971F-A269-473B-B868-9C9074EE4D7E}" destId="{521F6F23-B6A2-4449-B82F-22E1C963B63E}" srcOrd="0" destOrd="0" presId="urn:microsoft.com/office/officeart/2005/8/layout/hierarchy6"/>
    <dgm:cxn modelId="{862411CB-FE7E-44C4-B31C-3D011B84537A}" type="presParOf" srcId="{D18C971F-A269-473B-B868-9C9074EE4D7E}" destId="{EACDB7C9-9EBA-4A60-BD92-07C184031EFF}" srcOrd="1" destOrd="0" presId="urn:microsoft.com/office/officeart/2005/8/layout/hierarchy6"/>
    <dgm:cxn modelId="{66909FA3-C2E4-4F9D-A36C-EE8B203238D3}" type="presParOf" srcId="{EACDB7C9-9EBA-4A60-BD92-07C184031EFF}" destId="{D0A7661A-AB23-4164-8FBB-A54450CBEA6B}" srcOrd="0" destOrd="0" presId="urn:microsoft.com/office/officeart/2005/8/layout/hierarchy6"/>
    <dgm:cxn modelId="{98AA8C53-C266-4DD7-94B9-9B9876993ACD}" type="presParOf" srcId="{EACDB7C9-9EBA-4A60-BD92-07C184031EFF}" destId="{7AC9EBDE-10D7-48FD-B446-FD5253A86312}" srcOrd="1" destOrd="0" presId="urn:microsoft.com/office/officeart/2005/8/layout/hierarchy6"/>
    <dgm:cxn modelId="{1D9FD98E-0662-4637-8803-3A7EE11B5D27}" type="presParOf" srcId="{7AC9EBDE-10D7-48FD-B446-FD5253A86312}" destId="{B20AAECD-ACE6-4E2A-8A1A-0B908226AAA8}" srcOrd="0" destOrd="0" presId="urn:microsoft.com/office/officeart/2005/8/layout/hierarchy6"/>
    <dgm:cxn modelId="{4F931432-89B5-4D28-B2B2-26C8F7297894}" type="presParOf" srcId="{7AC9EBDE-10D7-48FD-B446-FD5253A86312}" destId="{461E1823-8724-4FEE-9412-019E29BFF1D5}" srcOrd="1" destOrd="0" presId="urn:microsoft.com/office/officeart/2005/8/layout/hierarchy6"/>
    <dgm:cxn modelId="{26785DC6-6D7F-4FB9-8AA9-53BC831A41A6}" type="presParOf" srcId="{EACDB7C9-9EBA-4A60-BD92-07C184031EFF}" destId="{7FB94745-5A40-4285-93CE-8AAB425F92B0}" srcOrd="2" destOrd="0" presId="urn:microsoft.com/office/officeart/2005/8/layout/hierarchy6"/>
    <dgm:cxn modelId="{5F225F32-1226-4F65-9A99-E17033521E66}" type="presParOf" srcId="{EACDB7C9-9EBA-4A60-BD92-07C184031EFF}" destId="{00C65473-E342-4636-B40D-52A08AB1BDA8}" srcOrd="3" destOrd="0" presId="urn:microsoft.com/office/officeart/2005/8/layout/hierarchy6"/>
    <dgm:cxn modelId="{79B68884-9011-4FEE-9D89-2EF1FD713636}" type="presParOf" srcId="{00C65473-E342-4636-B40D-52A08AB1BDA8}" destId="{D1BBD10E-9A7E-4F7B-B4AF-C97590548090}" srcOrd="0" destOrd="0" presId="urn:microsoft.com/office/officeart/2005/8/layout/hierarchy6"/>
    <dgm:cxn modelId="{BE5BFFF7-F500-4253-80C3-175934D8706F}" type="presParOf" srcId="{00C65473-E342-4636-B40D-52A08AB1BDA8}" destId="{574983E4-C7E9-411B-A3B1-2FFDE2F7A979}" srcOrd="1" destOrd="0" presId="urn:microsoft.com/office/officeart/2005/8/layout/hierarchy6"/>
    <dgm:cxn modelId="{C589EE93-9C6A-4FD8-9BAD-1C109B7ABE8B}" type="presParOf" srcId="{CD5242AF-92A6-430D-9617-119696EF81B6}" destId="{D36136B8-7FB7-43C9-B42C-7FDD7A8FA28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911BD5-4A48-4B6C-97E9-8653D4A17236}">
      <dsp:nvSpPr>
        <dsp:cNvPr id="0" name=""/>
        <dsp:cNvSpPr/>
      </dsp:nvSpPr>
      <dsp:spPr>
        <a:xfrm>
          <a:off x="3325060" y="299271"/>
          <a:ext cx="1702806" cy="113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Abnormal uterine bleeding</a:t>
          </a:r>
          <a:endParaRPr lang="en-US" sz="2300" kern="1200" dirty="0"/>
        </a:p>
      </dsp:txBody>
      <dsp:txXfrm>
        <a:off x="3325060" y="299271"/>
        <a:ext cx="1702806" cy="1135204"/>
      </dsp:txXfrm>
    </dsp:sp>
    <dsp:sp modelId="{E60F9FB3-06A0-4768-8A3A-20E98D6DF154}">
      <dsp:nvSpPr>
        <dsp:cNvPr id="0" name=""/>
        <dsp:cNvSpPr/>
      </dsp:nvSpPr>
      <dsp:spPr>
        <a:xfrm>
          <a:off x="1962815" y="1434476"/>
          <a:ext cx="2213648" cy="454081"/>
        </a:xfrm>
        <a:custGeom>
          <a:avLst/>
          <a:gdLst/>
          <a:ahLst/>
          <a:cxnLst/>
          <a:rect l="0" t="0" r="0" b="0"/>
          <a:pathLst>
            <a:path>
              <a:moveTo>
                <a:pt x="2213648" y="0"/>
              </a:moveTo>
              <a:lnTo>
                <a:pt x="2213648" y="227040"/>
              </a:lnTo>
              <a:lnTo>
                <a:pt x="0" y="227040"/>
              </a:lnTo>
              <a:lnTo>
                <a:pt x="0" y="4540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6033E-7AF1-4183-A9A2-0A89BFE732C5}">
      <dsp:nvSpPr>
        <dsp:cNvPr id="0" name=""/>
        <dsp:cNvSpPr/>
      </dsp:nvSpPr>
      <dsp:spPr>
        <a:xfrm>
          <a:off x="1111412" y="1888557"/>
          <a:ext cx="1702806" cy="113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DUB</a:t>
          </a:r>
          <a:endParaRPr lang="en-US" sz="2300" kern="1200" dirty="0"/>
        </a:p>
      </dsp:txBody>
      <dsp:txXfrm>
        <a:off x="1111412" y="1888557"/>
        <a:ext cx="1702806" cy="1135204"/>
      </dsp:txXfrm>
    </dsp:sp>
    <dsp:sp modelId="{F48D03AF-5C68-467E-A1F5-F3EED09A5C7F}">
      <dsp:nvSpPr>
        <dsp:cNvPr id="0" name=""/>
        <dsp:cNvSpPr/>
      </dsp:nvSpPr>
      <dsp:spPr>
        <a:xfrm>
          <a:off x="855991" y="3023762"/>
          <a:ext cx="1106824" cy="454081"/>
        </a:xfrm>
        <a:custGeom>
          <a:avLst/>
          <a:gdLst/>
          <a:ahLst/>
          <a:cxnLst/>
          <a:rect l="0" t="0" r="0" b="0"/>
          <a:pathLst>
            <a:path>
              <a:moveTo>
                <a:pt x="1106824" y="0"/>
              </a:moveTo>
              <a:lnTo>
                <a:pt x="1106824" y="227040"/>
              </a:lnTo>
              <a:lnTo>
                <a:pt x="0" y="227040"/>
              </a:lnTo>
              <a:lnTo>
                <a:pt x="0" y="45408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8A1E1-BF05-44FD-B950-7AA8B5B494D0}">
      <dsp:nvSpPr>
        <dsp:cNvPr id="0" name=""/>
        <dsp:cNvSpPr/>
      </dsp:nvSpPr>
      <dsp:spPr>
        <a:xfrm>
          <a:off x="4588" y="3477843"/>
          <a:ext cx="1702806" cy="113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Ovulatory DUB</a:t>
          </a:r>
          <a:endParaRPr lang="en-US" sz="2300" kern="1200" dirty="0"/>
        </a:p>
      </dsp:txBody>
      <dsp:txXfrm>
        <a:off x="4588" y="3477843"/>
        <a:ext cx="1702806" cy="1135204"/>
      </dsp:txXfrm>
    </dsp:sp>
    <dsp:sp modelId="{F4912AA3-6EE4-4C7D-A4BA-3B29556285FD}">
      <dsp:nvSpPr>
        <dsp:cNvPr id="0" name=""/>
        <dsp:cNvSpPr/>
      </dsp:nvSpPr>
      <dsp:spPr>
        <a:xfrm>
          <a:off x="1962815" y="3023762"/>
          <a:ext cx="1106824" cy="454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40"/>
              </a:lnTo>
              <a:lnTo>
                <a:pt x="1106824" y="227040"/>
              </a:lnTo>
              <a:lnTo>
                <a:pt x="1106824" y="45408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68FC1-DB9B-4460-B930-A0BBC85B495B}">
      <dsp:nvSpPr>
        <dsp:cNvPr id="0" name=""/>
        <dsp:cNvSpPr/>
      </dsp:nvSpPr>
      <dsp:spPr>
        <a:xfrm>
          <a:off x="2218236" y="3477843"/>
          <a:ext cx="1702806" cy="113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Anovulatory</a:t>
          </a:r>
          <a:r>
            <a:rPr lang="en-US" sz="2300" kern="1200" dirty="0" smtClean="0"/>
            <a:t> DUB</a:t>
          </a:r>
          <a:endParaRPr lang="en-US" sz="2300" kern="1200" dirty="0"/>
        </a:p>
      </dsp:txBody>
      <dsp:txXfrm>
        <a:off x="2218236" y="3477843"/>
        <a:ext cx="1702806" cy="1135204"/>
      </dsp:txXfrm>
    </dsp:sp>
    <dsp:sp modelId="{35DF509B-86FB-40F0-BDBD-DE62E7272951}">
      <dsp:nvSpPr>
        <dsp:cNvPr id="0" name=""/>
        <dsp:cNvSpPr/>
      </dsp:nvSpPr>
      <dsp:spPr>
        <a:xfrm>
          <a:off x="4176464" y="1434476"/>
          <a:ext cx="2213648" cy="454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40"/>
              </a:lnTo>
              <a:lnTo>
                <a:pt x="2213648" y="227040"/>
              </a:lnTo>
              <a:lnTo>
                <a:pt x="2213648" y="45408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F6F23-B6A2-4449-B82F-22E1C963B63E}">
      <dsp:nvSpPr>
        <dsp:cNvPr id="0" name=""/>
        <dsp:cNvSpPr/>
      </dsp:nvSpPr>
      <dsp:spPr>
        <a:xfrm>
          <a:off x="5538709" y="1888557"/>
          <a:ext cx="1702806" cy="113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Organic</a:t>
          </a:r>
          <a:endParaRPr lang="en-US" sz="2300" kern="1200" dirty="0"/>
        </a:p>
      </dsp:txBody>
      <dsp:txXfrm>
        <a:off x="5538709" y="1888557"/>
        <a:ext cx="1702806" cy="1135204"/>
      </dsp:txXfrm>
    </dsp:sp>
    <dsp:sp modelId="{D0A7661A-AB23-4164-8FBB-A54450CBEA6B}">
      <dsp:nvSpPr>
        <dsp:cNvPr id="0" name=""/>
        <dsp:cNvSpPr/>
      </dsp:nvSpPr>
      <dsp:spPr>
        <a:xfrm>
          <a:off x="5283288" y="3023762"/>
          <a:ext cx="1106824" cy="454081"/>
        </a:xfrm>
        <a:custGeom>
          <a:avLst/>
          <a:gdLst/>
          <a:ahLst/>
          <a:cxnLst/>
          <a:rect l="0" t="0" r="0" b="0"/>
          <a:pathLst>
            <a:path>
              <a:moveTo>
                <a:pt x="1106824" y="0"/>
              </a:moveTo>
              <a:lnTo>
                <a:pt x="1106824" y="227040"/>
              </a:lnTo>
              <a:lnTo>
                <a:pt x="0" y="227040"/>
              </a:lnTo>
              <a:lnTo>
                <a:pt x="0" y="45408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AAECD-ACE6-4E2A-8A1A-0B908226AAA8}">
      <dsp:nvSpPr>
        <dsp:cNvPr id="0" name=""/>
        <dsp:cNvSpPr/>
      </dsp:nvSpPr>
      <dsp:spPr>
        <a:xfrm>
          <a:off x="4431884" y="3477843"/>
          <a:ext cx="1702806" cy="113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Genital</a:t>
          </a:r>
          <a:endParaRPr lang="en-US" sz="2300" kern="1200" dirty="0"/>
        </a:p>
      </dsp:txBody>
      <dsp:txXfrm>
        <a:off x="4431884" y="3477843"/>
        <a:ext cx="1702806" cy="1135204"/>
      </dsp:txXfrm>
    </dsp:sp>
    <dsp:sp modelId="{7FB94745-5A40-4285-93CE-8AAB425F92B0}">
      <dsp:nvSpPr>
        <dsp:cNvPr id="0" name=""/>
        <dsp:cNvSpPr/>
      </dsp:nvSpPr>
      <dsp:spPr>
        <a:xfrm>
          <a:off x="6390112" y="3023762"/>
          <a:ext cx="1106824" cy="454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40"/>
              </a:lnTo>
              <a:lnTo>
                <a:pt x="1106824" y="227040"/>
              </a:lnTo>
              <a:lnTo>
                <a:pt x="1106824" y="45408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BD10E-9A7E-4F7B-B4AF-C97590548090}">
      <dsp:nvSpPr>
        <dsp:cNvPr id="0" name=""/>
        <dsp:cNvSpPr/>
      </dsp:nvSpPr>
      <dsp:spPr>
        <a:xfrm>
          <a:off x="6645533" y="3477843"/>
          <a:ext cx="1702806" cy="1135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Non-genital</a:t>
          </a:r>
          <a:endParaRPr lang="en-US" sz="2300" kern="1200" dirty="0"/>
        </a:p>
      </dsp:txBody>
      <dsp:txXfrm>
        <a:off x="6645533" y="3477843"/>
        <a:ext cx="1702806" cy="11352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75AFB-45A8-4C17-9701-149A2AF20BE4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6757E-7867-4D41-B728-DA0ED03E330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347954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E4939D-FE08-4A8A-A2F8-7EE8BFA2E53A}" type="datetimeFigureOut">
              <a:rPr lang="th-TH" smtClean="0"/>
              <a:pPr/>
              <a:t>19/12/56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CC16EE-C34B-469C-AFDC-6AFBF09526E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917160" cy="2664296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Case study 16</a:t>
            </a:r>
            <a:endParaRPr lang="th-TH" sz="8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Facilitator: </a:t>
            </a:r>
            <a:r>
              <a:rPr lang="en-US" dirty="0" err="1" smtClean="0"/>
              <a:t>Pawin</a:t>
            </a:r>
            <a:r>
              <a:rPr lang="en-US" dirty="0" smtClean="0"/>
              <a:t> </a:t>
            </a:r>
            <a:r>
              <a:rPr lang="en-US" dirty="0" err="1" smtClean="0"/>
              <a:t>Puapornpong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1697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/>
          <p:cNvGrpSpPr/>
          <p:nvPr/>
        </p:nvGrpSpPr>
        <p:grpSpPr>
          <a:xfrm>
            <a:off x="6444208" y="4077072"/>
            <a:ext cx="2016224" cy="2456733"/>
            <a:chOff x="6529890" y="4252515"/>
            <a:chExt cx="2016224" cy="2456733"/>
          </a:xfrm>
        </p:grpSpPr>
        <p:sp>
          <p:nvSpPr>
            <p:cNvPr id="4" name="รูปหกเหลี่ยม 3"/>
            <p:cNvSpPr/>
            <p:nvPr/>
          </p:nvSpPr>
          <p:spPr>
            <a:xfrm rot="5400000">
              <a:off x="6493886" y="4765032"/>
              <a:ext cx="2088232" cy="1800200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ข้าวหลามตัด 4"/>
            <p:cNvSpPr/>
            <p:nvPr/>
          </p:nvSpPr>
          <p:spPr>
            <a:xfrm>
              <a:off x="7164288" y="4343687"/>
              <a:ext cx="792088" cy="864096"/>
            </a:xfrm>
            <a:prstGeom prst="diamon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29890" y="4252515"/>
              <a:ext cx="201622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th-TH" dirty="0"/>
            </a:p>
          </p:txBody>
        </p:sp>
        <p:sp>
          <p:nvSpPr>
            <p:cNvPr id="8" name="วงรี 7"/>
            <p:cNvSpPr/>
            <p:nvPr/>
          </p:nvSpPr>
          <p:spPr>
            <a:xfrm>
              <a:off x="7512663" y="6165304"/>
              <a:ext cx="51277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cxnSp>
          <p:nvCxnSpPr>
            <p:cNvPr id="10" name="ตัวเชื่อมต่อตรง 9"/>
            <p:cNvCxnSpPr/>
            <p:nvPr/>
          </p:nvCxnSpPr>
          <p:spPr>
            <a:xfrm>
              <a:off x="7429990" y="6317876"/>
              <a:ext cx="216024" cy="144016"/>
            </a:xfrm>
            <a:prstGeom prst="line">
              <a:avLst/>
            </a:prstGeom>
            <a:ln w="412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ตัวเชื่อมต่อตรง 10"/>
            <p:cNvCxnSpPr/>
            <p:nvPr/>
          </p:nvCxnSpPr>
          <p:spPr>
            <a:xfrm flipV="1">
              <a:off x="7416956" y="6309319"/>
              <a:ext cx="242690" cy="161131"/>
            </a:xfrm>
            <a:prstGeom prst="line">
              <a:avLst/>
            </a:prstGeom>
            <a:ln w="412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eesiaUPC" pitchFamily="34" charset="-34"/>
                <a:cs typeface="FreesiaUPC" pitchFamily="34" charset="-34"/>
              </a:rPr>
              <a:t>CVS : normal S</a:t>
            </a:r>
            <a:r>
              <a:rPr lang="en-US" baseline="-25000" dirty="0" smtClean="0">
                <a:latin typeface="FreesiaUPC" pitchFamily="34" charset="-34"/>
                <a:cs typeface="FreesiaUPC" pitchFamily="34" charset="-34"/>
              </a:rPr>
              <a:t>1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S</a:t>
            </a:r>
            <a:r>
              <a:rPr lang="en-US" baseline="-25000" dirty="0" smtClean="0">
                <a:latin typeface="FreesiaUPC" pitchFamily="34" charset="-34"/>
                <a:cs typeface="FreesiaUPC" pitchFamily="34" charset="-34"/>
              </a:rPr>
              <a:t>2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, no murmur</a:t>
            </a:r>
          </a:p>
          <a:p>
            <a:r>
              <a:rPr lang="en-US" dirty="0" smtClean="0">
                <a:latin typeface="FreesiaUPC" pitchFamily="34" charset="-34"/>
                <a:cs typeface="FreesiaUPC" pitchFamily="34" charset="-34"/>
              </a:rPr>
              <a:t>Respiratory system : good air entry, equal and normal breath sound both lungs, no adventitious sound</a:t>
            </a:r>
          </a:p>
          <a:p>
            <a:r>
              <a:rPr lang="en-US" dirty="0" smtClean="0">
                <a:latin typeface="FreesiaUPC" pitchFamily="34" charset="-34"/>
                <a:cs typeface="FreesiaUPC" pitchFamily="34" charset="-34"/>
              </a:rPr>
              <a:t>Abdomen : globular shape, soft, tender at </a:t>
            </a:r>
            <a:r>
              <a:rPr lang="en-US" dirty="0" err="1" smtClean="0">
                <a:latin typeface="FreesiaUPC" pitchFamily="34" charset="-34"/>
                <a:cs typeface="FreesiaUPC" pitchFamily="34" charset="-34"/>
              </a:rPr>
              <a:t>suprapubic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 region, no guarding, no rebound tenderness</a:t>
            </a:r>
          </a:p>
          <a:p>
            <a:r>
              <a:rPr lang="en-US" dirty="0" smtClean="0">
                <a:latin typeface="FreesiaUPC" pitchFamily="34" charset="-34"/>
                <a:cs typeface="FreesiaUPC" pitchFamily="34" charset="-34"/>
              </a:rPr>
              <a:t>Ext : no rash, no </a:t>
            </a:r>
            <a:r>
              <a:rPr lang="en-US" dirty="0" err="1" smtClean="0">
                <a:latin typeface="FreesiaUPC" pitchFamily="34" charset="-34"/>
                <a:cs typeface="FreesiaUPC" pitchFamily="34" charset="-34"/>
              </a:rPr>
              <a:t>petechia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, no edema, capillary refill &lt; 2 sec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139663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PV </a:t>
            </a:r>
          </a:p>
          <a:p>
            <a:pPr lvl="2"/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MIUB	normal </a:t>
            </a:r>
          </a:p>
          <a:p>
            <a:pPr lvl="2"/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Vaginal	normal</a:t>
            </a:r>
          </a:p>
          <a:p>
            <a:pPr lvl="2"/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Cervix	OS closed, minimal bleeding per OS, no lesion,</a:t>
            </a:r>
          </a:p>
          <a:p>
            <a:pPr marL="685800" lvl="2" indent="0">
              <a:buNone/>
            </a:pPr>
            <a:r>
              <a:rPr lang="en-US" sz="2800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           	excitation test negative</a:t>
            </a:r>
          </a:p>
          <a:p>
            <a:pPr lvl="2"/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Uterus	</a:t>
            </a:r>
            <a:r>
              <a:rPr lang="en-US" sz="2800" dirty="0" err="1" smtClean="0">
                <a:latin typeface="FreesiaUPC" pitchFamily="34" charset="-34"/>
                <a:cs typeface="FreesiaUPC" pitchFamily="34" charset="-34"/>
              </a:rPr>
              <a:t>anteverted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 ; 6 week size</a:t>
            </a:r>
          </a:p>
          <a:p>
            <a:pPr lvl="2"/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Adnexa	no mass</a:t>
            </a:r>
          </a:p>
        </p:txBody>
      </p:sp>
    </p:spTree>
    <p:extLst>
      <p:ext uri="{BB962C8B-B14F-4D97-AF65-F5344CB8AC3E}">
        <p14:creationId xmlns:p14="http://schemas.microsoft.com/office/powerpoint/2010/main" xmlns="" val="5295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List</a:t>
            </a:r>
            <a:endParaRPr lang="th-TH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ตัวแทนเนื้อหา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err="1" smtClean="0">
                    <a:latin typeface="FreesiaUPC" pitchFamily="34" charset="-34"/>
                    <a:cs typeface="FreesiaUPC" pitchFamily="34" charset="-34"/>
                  </a:rPr>
                  <a:t>Menometrorrhagia</a:t>
                </a:r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 </a:t>
                </a:r>
                <a:r>
                  <a:rPr lang="th-TH" dirty="0">
                    <a:latin typeface="FreesiaUPC" pitchFamily="34" charset="-34"/>
                    <a:cs typeface="FreesiaUPC" pitchFamily="34" charset="-34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i="1">
                            <a:latin typeface="Cambria Math"/>
                          </a:rPr>
                        </m:ctrlPr>
                      </m:fPr>
                      <m:num>
                        <m:r>
                          <a:rPr lang="th-TH" i="1">
                            <a:latin typeface="Cambria Math"/>
                          </a:rPr>
                          <m:t>1</m:t>
                        </m:r>
                        <m:r>
                          <a:rPr lang="th-TH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th-TH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 years PTA</a:t>
                </a:r>
              </a:p>
              <a:p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Secondary </a:t>
                </a:r>
                <a:r>
                  <a:rPr lang="en-US" dirty="0" err="1" smtClean="0">
                    <a:latin typeface="FreesiaUPC" pitchFamily="34" charset="-34"/>
                    <a:cs typeface="FreesiaUPC" pitchFamily="34" charset="-34"/>
                  </a:rPr>
                  <a:t>amennorrhea</a:t>
                </a:r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 </a:t>
                </a:r>
                <a:r>
                  <a:rPr lang="th-TH" dirty="0">
                    <a:latin typeface="FreesiaUPC" pitchFamily="34" charset="-34"/>
                    <a:cs typeface="FreesiaUPC" pitchFamily="34" charset="-34"/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i="1">
                            <a:latin typeface="Cambria Math"/>
                          </a:rPr>
                        </m:ctrlPr>
                      </m:fPr>
                      <m:num>
                        <m:r>
                          <a:rPr lang="th-TH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th-TH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th-TH" dirty="0">
                    <a:latin typeface="FreesiaUPC" pitchFamily="34" charset="-34"/>
                    <a:cs typeface="FreesiaUPC" pitchFamily="34" charset="-34"/>
                  </a:rPr>
                  <a:t> </a:t>
                </a:r>
                <a:r>
                  <a:rPr lang="en-US" dirty="0">
                    <a:latin typeface="FreesiaUPC" pitchFamily="34" charset="-34"/>
                    <a:cs typeface="FreesiaUPC" pitchFamily="34" charset="-34"/>
                  </a:rPr>
                  <a:t>years </a:t>
                </a:r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PTA</a:t>
                </a:r>
              </a:p>
              <a:p>
                <a:r>
                  <a:rPr lang="en-US" dirty="0" err="1" smtClean="0">
                    <a:latin typeface="FreesiaUPC" pitchFamily="34" charset="-34"/>
                    <a:cs typeface="FreesiaUPC" pitchFamily="34" charset="-34"/>
                  </a:rPr>
                  <a:t>Dysmennorrhea</a:t>
                </a:r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 </a:t>
                </a:r>
                <a:r>
                  <a:rPr lang="th-TH" dirty="0">
                    <a:latin typeface="FreesiaUPC" pitchFamily="34" charset="-34"/>
                    <a:cs typeface="FreesiaUPC" pitchFamily="34" charset="-34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i="1">
                            <a:latin typeface="Cambria Math"/>
                          </a:rPr>
                        </m:ctrlPr>
                      </m:fPr>
                      <m:num>
                        <m:r>
                          <a:rPr lang="th-TH" i="1">
                            <a:latin typeface="Cambria Math"/>
                          </a:rPr>
                          <m:t>1</m:t>
                        </m:r>
                        <m:r>
                          <a:rPr lang="th-TH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th-TH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FreesiaUPC" pitchFamily="34" charset="-34"/>
                    <a:cs typeface="FreesiaUPC" pitchFamily="34" charset="-34"/>
                  </a:rPr>
                  <a:t> years </a:t>
                </a:r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PTA</a:t>
                </a:r>
              </a:p>
              <a:p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Tender </a:t>
                </a:r>
                <a:r>
                  <a:rPr lang="en-US" dirty="0">
                    <a:latin typeface="FreesiaUPC" pitchFamily="34" charset="-34"/>
                    <a:cs typeface="FreesiaUPC" pitchFamily="34" charset="-34"/>
                  </a:rPr>
                  <a:t>at </a:t>
                </a:r>
                <a:r>
                  <a:rPr lang="en-US" dirty="0" err="1">
                    <a:latin typeface="FreesiaUPC" pitchFamily="34" charset="-34"/>
                    <a:cs typeface="FreesiaUPC" pitchFamily="34" charset="-34"/>
                  </a:rPr>
                  <a:t>suprapubic</a:t>
                </a:r>
                <a:r>
                  <a:rPr lang="en-US" dirty="0">
                    <a:latin typeface="FreesiaUPC" pitchFamily="34" charset="-34"/>
                    <a:cs typeface="FreesiaUPC" pitchFamily="34" charset="-34"/>
                  </a:rPr>
                  <a:t> region 2 month PTA</a:t>
                </a:r>
              </a:p>
              <a:p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Mass </a:t>
                </a:r>
                <a:r>
                  <a:rPr lang="en-US" dirty="0">
                    <a:latin typeface="FreesiaUPC" pitchFamily="34" charset="-34"/>
                    <a:cs typeface="FreesiaUPC" pitchFamily="34" charset="-34"/>
                  </a:rPr>
                  <a:t>at uterus from ultrasound 2 month </a:t>
                </a:r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PTA</a:t>
                </a:r>
                <a:endParaRPr lang="en-US" dirty="0">
                  <a:latin typeface="FreesiaUPC" pitchFamily="34" charset="-34"/>
                  <a:cs typeface="FreesiaUPC" pitchFamily="34" charset="-34"/>
                </a:endParaRPr>
              </a:p>
              <a:p>
                <a:r>
                  <a:rPr lang="en-US" dirty="0" smtClean="0">
                    <a:latin typeface="FreesiaUPC" pitchFamily="34" charset="-34"/>
                    <a:cs typeface="FreesiaUPC" pitchFamily="34" charset="-34"/>
                  </a:rPr>
                  <a:t>Obesity</a:t>
                </a:r>
                <a:endParaRPr lang="en-US" dirty="0">
                  <a:latin typeface="FreesiaUPC" pitchFamily="34" charset="-34"/>
                  <a:cs typeface="FreesiaUPC" pitchFamily="34" charset="-34"/>
                </a:endParaRPr>
              </a:p>
              <a:p>
                <a:endParaRPr lang="en-US" dirty="0"/>
              </a:p>
              <a:p>
                <a:endParaRPr lang="th-TH" dirty="0"/>
              </a:p>
            </p:txBody>
          </p:sp>
        </mc:Choice>
        <mc:Fallback>
          <p:sp>
            <p:nvSpPr>
              <p:cNvPr id="3" name="ตัวแทนเนื้อหา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449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07555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/>
              <a:t>           </a:t>
            </a:r>
            <a:endParaRPr lang="th-TH" dirty="0"/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xmlns="" val="3920542530"/>
              </p:ext>
            </p:extLst>
          </p:nvPr>
        </p:nvGraphicFramePr>
        <p:xfrm>
          <a:off x="251520" y="1397000"/>
          <a:ext cx="835292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0472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err="1" smtClean="0"/>
              <a:t>Submucous</a:t>
            </a:r>
            <a:r>
              <a:rPr lang="en-US" dirty="0" smtClean="0"/>
              <a:t> </a:t>
            </a:r>
            <a:r>
              <a:rPr lang="en-US" dirty="0" err="1" smtClean="0"/>
              <a:t>myoma</a:t>
            </a:r>
            <a:r>
              <a:rPr lang="en-US" dirty="0" smtClean="0"/>
              <a:t> uteri with endometrium hyperplasia</a:t>
            </a:r>
          </a:p>
          <a:p>
            <a:r>
              <a:rPr lang="en-US" dirty="0" err="1" smtClean="0"/>
              <a:t>Adenomyosis</a:t>
            </a:r>
            <a:r>
              <a:rPr lang="en-US" dirty="0" smtClean="0"/>
              <a:t> with </a:t>
            </a:r>
            <a:r>
              <a:rPr lang="en-US" dirty="0"/>
              <a:t>endometrium hyperplasia</a:t>
            </a:r>
          </a:p>
          <a:p>
            <a:r>
              <a:rPr lang="en-US" dirty="0"/>
              <a:t>endometrium carcinoma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470047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2725" y="18864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Complete Blood Count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3143" y="1628800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Hb</a:t>
            </a:r>
            <a:r>
              <a:rPr lang="en-US" sz="2000" dirty="0" smtClean="0"/>
              <a:t>		</a:t>
            </a:r>
            <a:r>
              <a:rPr lang="en-US" sz="2000" u="sng" dirty="0" smtClean="0"/>
              <a:t>11.3</a:t>
            </a:r>
            <a:r>
              <a:rPr lang="en-US" sz="2000" dirty="0" smtClean="0"/>
              <a:t> 	g/</a:t>
            </a:r>
            <a:r>
              <a:rPr lang="en-US" sz="2000" dirty="0" err="1" smtClean="0"/>
              <a:t>dL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Hct</a:t>
            </a:r>
            <a:r>
              <a:rPr lang="en-US" sz="2000" dirty="0" smtClean="0"/>
              <a:t>		</a:t>
            </a:r>
            <a:r>
              <a:rPr lang="en-US" sz="2000" u="sng" dirty="0" smtClean="0"/>
              <a:t>34.1</a:t>
            </a:r>
            <a:r>
              <a:rPr lang="en-US" sz="2000" dirty="0" smtClean="0"/>
              <a:t>	</a:t>
            </a:r>
            <a:r>
              <a:rPr lang="th-TH" sz="2000" dirty="0" smtClean="0"/>
              <a:t>%</a:t>
            </a:r>
          </a:p>
          <a:p>
            <a:pPr marL="0" indent="0">
              <a:buNone/>
            </a:pPr>
            <a:r>
              <a:rPr lang="en-US" sz="2000" dirty="0" smtClean="0"/>
              <a:t>Red cell count 	4.89x10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/mm</a:t>
            </a:r>
            <a:r>
              <a:rPr lang="en-US" sz="2000" baseline="30000" dirty="0" smtClean="0"/>
              <a:t>3</a:t>
            </a:r>
          </a:p>
          <a:p>
            <a:pPr marL="0" indent="0">
              <a:buNone/>
            </a:pPr>
            <a:r>
              <a:rPr lang="en-US" sz="2000" dirty="0" smtClean="0"/>
              <a:t>MCV		</a:t>
            </a:r>
            <a:r>
              <a:rPr lang="en-US" sz="2000" u="sng" dirty="0" smtClean="0"/>
              <a:t>69.7</a:t>
            </a:r>
            <a:r>
              <a:rPr lang="en-US" sz="2000" dirty="0" smtClean="0"/>
              <a:t>	</a:t>
            </a:r>
            <a:r>
              <a:rPr lang="en-US" sz="2000" dirty="0" err="1" smtClean="0"/>
              <a:t>fL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MCH		</a:t>
            </a:r>
            <a:r>
              <a:rPr lang="en-US" sz="2000" u="sng" dirty="0" smtClean="0"/>
              <a:t>23.1</a:t>
            </a:r>
            <a:r>
              <a:rPr lang="en-US" sz="2000" dirty="0" smtClean="0"/>
              <a:t>	</a:t>
            </a:r>
            <a:r>
              <a:rPr lang="en-US" sz="2000" dirty="0" err="1" smtClean="0"/>
              <a:t>pg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MCHC		33.1	g/</a:t>
            </a:r>
            <a:r>
              <a:rPr lang="en-US" sz="2000" dirty="0" err="1" smtClean="0"/>
              <a:t>dL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RDW		</a:t>
            </a:r>
            <a:r>
              <a:rPr lang="en-US" sz="2000" u="sng" dirty="0" smtClean="0"/>
              <a:t>15.3</a:t>
            </a:r>
            <a:r>
              <a:rPr lang="en-US" sz="2000" dirty="0" smtClean="0"/>
              <a:t>	</a:t>
            </a:r>
            <a:r>
              <a:rPr lang="th-TH" sz="2000" dirty="0" smtClean="0"/>
              <a:t>%</a:t>
            </a:r>
          </a:p>
          <a:p>
            <a:pPr marL="0" indent="0">
              <a:buNone/>
            </a:pPr>
            <a:r>
              <a:rPr lang="en-US" sz="2000" dirty="0" smtClean="0"/>
              <a:t>White cell count	</a:t>
            </a:r>
            <a:r>
              <a:rPr lang="en-US" sz="2000" u="sng" dirty="0" smtClean="0"/>
              <a:t>11.24</a:t>
            </a:r>
            <a:r>
              <a:rPr lang="en-US" sz="2000" dirty="0" smtClean="0"/>
              <a:t>x10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/mm</a:t>
            </a:r>
            <a:r>
              <a:rPr lang="en-US" sz="2000" baseline="30000" dirty="0" smtClean="0"/>
              <a:t>3</a:t>
            </a:r>
          </a:p>
          <a:p>
            <a:pPr marL="0" indent="0">
              <a:buNone/>
            </a:pPr>
            <a:r>
              <a:rPr lang="en-US" sz="2000" dirty="0" smtClean="0"/>
              <a:t>Total </a:t>
            </a:r>
            <a:r>
              <a:rPr lang="th-TH" sz="2000" dirty="0" smtClean="0"/>
              <a:t>% </a:t>
            </a:r>
            <a:r>
              <a:rPr lang="en-US" sz="2000" dirty="0" smtClean="0"/>
              <a:t>(diff)	100	</a:t>
            </a:r>
            <a:r>
              <a:rPr lang="th-TH" sz="2000" dirty="0" smtClean="0"/>
              <a:t>%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4788024" y="1636618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Differential White Cell</a:t>
            </a:r>
          </a:p>
          <a:p>
            <a:pPr marL="0" indent="0">
              <a:buNone/>
            </a:pPr>
            <a:r>
              <a:rPr lang="en-US" sz="2000" dirty="0" smtClean="0"/>
              <a:t>Neutrophil	65.1	</a:t>
            </a:r>
            <a:r>
              <a:rPr lang="th-TH" sz="2000" dirty="0" smtClean="0"/>
              <a:t>%</a:t>
            </a:r>
          </a:p>
          <a:p>
            <a:pPr marL="0" indent="0">
              <a:buNone/>
            </a:pPr>
            <a:r>
              <a:rPr lang="en-US" sz="2000" dirty="0" smtClean="0"/>
              <a:t>Lymphocyte	28.8	</a:t>
            </a:r>
            <a:r>
              <a:rPr lang="th-TH" sz="2000" dirty="0" smtClean="0"/>
              <a:t>%</a:t>
            </a:r>
          </a:p>
          <a:p>
            <a:pPr marL="0" indent="0">
              <a:buNone/>
            </a:pPr>
            <a:r>
              <a:rPr lang="en-US" sz="2000" dirty="0" smtClean="0"/>
              <a:t>Monocyte	3.9	</a:t>
            </a:r>
            <a:r>
              <a:rPr lang="th-TH" sz="2000" dirty="0" smtClean="0"/>
              <a:t>%</a:t>
            </a:r>
          </a:p>
          <a:p>
            <a:pPr marL="0" indent="0">
              <a:buNone/>
            </a:pPr>
            <a:r>
              <a:rPr lang="en-US" sz="2000" dirty="0" smtClean="0"/>
              <a:t>Eosinophil	2.0	</a:t>
            </a:r>
            <a:r>
              <a:rPr lang="th-TH" sz="2000" dirty="0" smtClean="0"/>
              <a:t>%</a:t>
            </a:r>
          </a:p>
          <a:p>
            <a:pPr marL="0" indent="0">
              <a:buNone/>
            </a:pPr>
            <a:r>
              <a:rPr lang="en-US" sz="2000" dirty="0" smtClean="0"/>
              <a:t>Basophil	0.2	</a:t>
            </a:r>
            <a:r>
              <a:rPr lang="th-TH" sz="2000" dirty="0" smtClean="0"/>
              <a:t>%</a:t>
            </a:r>
          </a:p>
          <a:p>
            <a:pPr marL="0" indent="0">
              <a:buNone/>
            </a:pPr>
            <a:r>
              <a:rPr lang="en-US" sz="2000" dirty="0" smtClean="0"/>
              <a:t>Platelets	381x10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/mm</a:t>
            </a:r>
            <a:r>
              <a:rPr lang="en-US" sz="2000" baseline="30000" dirty="0" smtClean="0"/>
              <a:t>3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MPV		9.7	</a:t>
            </a:r>
            <a:r>
              <a:rPr lang="en-US" sz="2000" dirty="0" err="1" smtClean="0"/>
              <a:t>fL</a:t>
            </a:r>
            <a:endParaRPr lang="en-US" sz="2000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Platelet Smear : adequate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5229199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Red Cell Morphology</a:t>
            </a:r>
          </a:p>
          <a:p>
            <a:r>
              <a:rPr lang="en-US" sz="2000" dirty="0" err="1" smtClean="0"/>
              <a:t>Hypochromia</a:t>
            </a:r>
            <a:r>
              <a:rPr lang="en-US" sz="2000" dirty="0" smtClean="0"/>
              <a:t>	1</a:t>
            </a:r>
            <a:r>
              <a:rPr lang="th-TH" sz="2000" dirty="0" smtClean="0"/>
              <a:t>+	</a:t>
            </a:r>
            <a:r>
              <a:rPr lang="en-US" sz="2000" dirty="0" err="1" smtClean="0"/>
              <a:t>Polychromasia</a:t>
            </a:r>
            <a:r>
              <a:rPr lang="en-US" sz="2000" dirty="0" smtClean="0"/>
              <a:t>	1</a:t>
            </a:r>
            <a:r>
              <a:rPr lang="th-TH" sz="2000" dirty="0" smtClean="0"/>
              <a:t>+</a:t>
            </a:r>
          </a:p>
          <a:p>
            <a:r>
              <a:rPr lang="en-US" sz="2000" dirty="0" err="1" smtClean="0"/>
              <a:t>Microcytosis</a:t>
            </a:r>
            <a:r>
              <a:rPr lang="en-US" sz="2000" dirty="0" smtClean="0"/>
              <a:t>	2</a:t>
            </a:r>
            <a:r>
              <a:rPr lang="th-TH" sz="2000" dirty="0" smtClean="0"/>
              <a:t>+</a:t>
            </a:r>
          </a:p>
          <a:p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xmlns="" val="23580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Ultrasound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Uterus size 7.35x5.47 cm ,cervical length 1.6 mm</a:t>
            </a:r>
          </a:p>
          <a:p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Right posterior </a:t>
            </a:r>
            <a:r>
              <a:rPr lang="en-US" sz="2800" dirty="0" err="1" smtClean="0">
                <a:latin typeface="FreesiaUPC" pitchFamily="34" charset="-34"/>
                <a:cs typeface="FreesiaUPC" pitchFamily="34" charset="-34"/>
              </a:rPr>
              <a:t>subserous</a:t>
            </a:r>
            <a:r>
              <a:rPr lang="en-US" sz="2800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2800" dirty="0" err="1" smtClean="0">
                <a:latin typeface="FreesiaUPC" pitchFamily="34" charset="-34"/>
                <a:cs typeface="FreesiaUPC" pitchFamily="34" charset="-34"/>
              </a:rPr>
              <a:t>myoma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 size 4.61x3.62 cm</a:t>
            </a:r>
          </a:p>
          <a:p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Ovary ; normal both size</a:t>
            </a:r>
            <a:endParaRPr lang="th-TH" sz="2800" dirty="0"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195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Cytopathology Report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FreesiaUPC" pitchFamily="34" charset="-34"/>
                <a:cs typeface="FreesiaUPC" pitchFamily="34" charset="-34"/>
              </a:rPr>
              <a:t>Specimen type:</a:t>
            </a:r>
          </a:p>
          <a:p>
            <a:pPr marL="0" indent="0">
              <a:buNone/>
            </a:pPr>
            <a:r>
              <a:rPr lang="en-US" sz="2800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Conventional smear (Pap smear)</a:t>
            </a:r>
          </a:p>
          <a:p>
            <a:pPr marL="0" indent="0">
              <a:buNone/>
            </a:pPr>
            <a:r>
              <a:rPr lang="en-US" sz="2800" b="1" dirty="0" smtClean="0">
                <a:latin typeface="FreesiaUPC" pitchFamily="34" charset="-34"/>
                <a:cs typeface="FreesiaUPC" pitchFamily="34" charset="-34"/>
              </a:rPr>
              <a:t>Interpretation/Result:</a:t>
            </a:r>
          </a:p>
          <a:p>
            <a:pPr marL="0" indent="0">
              <a:buNone/>
            </a:pPr>
            <a:r>
              <a:rPr lang="en-US" sz="2800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Negative for intraepithelial lesion or malignancy</a:t>
            </a:r>
          </a:p>
          <a:p>
            <a:pPr marL="0" indent="0">
              <a:buNone/>
            </a:pPr>
            <a:r>
              <a:rPr lang="en-US" sz="2800" b="1" dirty="0" smtClean="0">
                <a:latin typeface="FreesiaUPC" pitchFamily="34" charset="-34"/>
                <a:cs typeface="FreesiaUPC" pitchFamily="34" charset="-34"/>
              </a:rPr>
              <a:t>Hormonal Evaluation:</a:t>
            </a:r>
          </a:p>
          <a:p>
            <a:pPr marL="0" indent="0">
              <a:buNone/>
            </a:pPr>
            <a:r>
              <a:rPr lang="en-US" sz="2800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Moderate estrogenic effect</a:t>
            </a:r>
          </a:p>
          <a:p>
            <a:pPr marL="0" indent="0">
              <a:buNone/>
            </a:pPr>
            <a:endParaRPr lang="en-US" sz="2800" dirty="0" smtClean="0">
              <a:latin typeface="FreesiaUPC" pitchFamily="34" charset="-34"/>
              <a:cs typeface="FreesiaUPC" pitchFamily="34" charset="-34"/>
            </a:endParaRPr>
          </a:p>
          <a:p>
            <a:pPr marL="0" indent="0">
              <a:buNone/>
            </a:pPr>
            <a:endParaRPr lang="th-TH" sz="2800" dirty="0"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37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Surgical Pathology Report</a:t>
            </a:r>
            <a:endParaRPr lang="th-TH" sz="40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Type of operation : curettage</a:t>
            </a:r>
          </a:p>
          <a:p>
            <a:pPr marL="0" indent="0">
              <a:buNone/>
            </a:pPr>
            <a:r>
              <a:rPr lang="en-US" sz="2800" b="1" dirty="0" smtClean="0">
                <a:latin typeface="FreesiaUPC" pitchFamily="34" charset="-34"/>
                <a:cs typeface="FreesiaUPC" pitchFamily="34" charset="-34"/>
              </a:rPr>
              <a:t>Pathological Diagnosis</a:t>
            </a:r>
          </a:p>
          <a:p>
            <a:pPr marL="0" indent="0">
              <a:buNone/>
            </a:pPr>
            <a:r>
              <a:rPr lang="en-US" sz="2800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1. Endometrium, curettage</a:t>
            </a:r>
          </a:p>
          <a:p>
            <a:pPr marL="0" indent="0">
              <a:buNone/>
            </a:pPr>
            <a:r>
              <a:rPr lang="en-US" sz="2800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	- Complex hyperplasia with focal </a:t>
            </a:r>
            <a:r>
              <a:rPr lang="en-US" sz="2800" dirty="0" err="1" smtClean="0">
                <a:latin typeface="FreesiaUPC" pitchFamily="34" charset="-34"/>
                <a:cs typeface="FreesiaUPC" pitchFamily="34" charset="-34"/>
              </a:rPr>
              <a:t>atypia</a:t>
            </a:r>
            <a:endParaRPr lang="en-US" sz="2800" dirty="0" smtClean="0">
              <a:latin typeface="FreesiaUPC" pitchFamily="34" charset="-34"/>
              <a:cs typeface="FreesiaUPC" pitchFamily="34" charset="-34"/>
            </a:endParaRPr>
          </a:p>
          <a:p>
            <a:pPr marL="0" indent="0">
              <a:buNone/>
            </a:pPr>
            <a:r>
              <a:rPr lang="en-US" sz="2800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2.Cervix, biopsy</a:t>
            </a:r>
          </a:p>
          <a:p>
            <a:pPr marL="0" indent="0">
              <a:buNone/>
            </a:pPr>
            <a:r>
              <a:rPr lang="en-US" sz="2800" dirty="0">
                <a:latin typeface="FreesiaUPC" pitchFamily="34" charset="-34"/>
                <a:cs typeface="FreesiaUPC" pitchFamily="34" charset="-34"/>
              </a:rPr>
              <a:t>	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	- Benign cervical tissue</a:t>
            </a:r>
            <a:endParaRPr lang="th-TH" sz="2800" dirty="0"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742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reesiaUPC" pitchFamily="34" charset="-34"/>
                <a:cs typeface="FreesiaUPC" pitchFamily="34" charset="-34"/>
              </a:rPr>
              <a:t> Complex </a:t>
            </a:r>
            <a:r>
              <a:rPr lang="en-US" sz="4400" dirty="0">
                <a:latin typeface="FreesiaUPC" pitchFamily="34" charset="-34"/>
                <a:cs typeface="FreesiaUPC" pitchFamily="34" charset="-34"/>
              </a:rPr>
              <a:t>hyperplasia with focal </a:t>
            </a:r>
            <a:r>
              <a:rPr lang="en-US" sz="4400" dirty="0" err="1">
                <a:latin typeface="FreesiaUPC" pitchFamily="34" charset="-34"/>
                <a:cs typeface="FreesiaUPC" pitchFamily="34" charset="-34"/>
              </a:rPr>
              <a:t>atypia</a:t>
            </a:r>
            <a:endParaRPr lang="en-US" sz="4400" dirty="0">
              <a:latin typeface="FreesiaUPC" pitchFamily="34" charset="-34"/>
              <a:cs typeface="FreesiaUPC" pitchFamily="34" charset="-34"/>
            </a:endParaRPr>
          </a:p>
          <a:p>
            <a:pPr marL="0" indent="0">
              <a:buNone/>
            </a:pPr>
            <a:endParaRPr lang="th-TH" sz="4400" dirty="0"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921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ตัวแทนเนื้อหา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Case: </a:t>
                </a:r>
                <a:r>
                  <a:rPr lang="th-TH" dirty="0" smtClean="0"/>
                  <a:t>ผู้ป่วยหญิงไทยอายุ 40 ปี เชื้อชาติไทย สัญชาติไทย ศาสนาพุทธ สมรสแล้ว(อยู่ร่วมกันกับสามี) อาชีพแม่บ้าน</a:t>
                </a:r>
              </a:p>
              <a:p>
                <a:pPr marL="0" indent="0">
                  <a:buNone/>
                </a:pPr>
                <a:endParaRPr lang="th-TH" dirty="0" smtClean="0"/>
              </a:p>
              <a:p>
                <a:pPr>
                  <a:spcBef>
                    <a:spcPts val="0"/>
                  </a:spcBef>
                </a:pPr>
                <a:r>
                  <a:rPr lang="en-US" dirty="0" smtClean="0"/>
                  <a:t>Chief complaint : </a:t>
                </a:r>
                <a:endParaRPr lang="th-TH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th-TH" dirty="0"/>
                  <a:t> </a:t>
                </a:r>
                <a:r>
                  <a:rPr lang="th-TH" dirty="0" smtClean="0"/>
                  <a:t>   เลือดออกกะปริดกะปรอยทางช่องคลอด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h-TH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th-TH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th-TH" dirty="0" smtClean="0"/>
                  <a:t>  ปีก่อนมาโรงพยาบาล</a:t>
                </a:r>
                <a:endParaRPr lang="th-TH" dirty="0"/>
              </a:p>
            </p:txBody>
          </p:sp>
        </mc:Choice>
        <mc:Fallback>
          <p:sp>
            <p:nvSpPr>
              <p:cNvPr id="3" name="ตัวแทนเนื้อหา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645" t="-203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448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794742" y="1586905"/>
            <a:ext cx="7665690" cy="191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ts val="703"/>
              </a:spcBef>
            </a:pPr>
            <a:r>
              <a:rPr lang="en-US" b="1" dirty="0">
                <a:latin typeface="FreesiaUPC" pitchFamily="34" charset="-34"/>
                <a:cs typeface="FreesiaUPC" pitchFamily="34" charset="-34"/>
                <a:sym typeface="Angsana New Bold" charset="-34"/>
              </a:rPr>
              <a:t>Risk of carcinoma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 — Using the WHO classification, the presence of nuclear </a:t>
            </a:r>
            <a:r>
              <a:rPr lang="en-US" dirty="0" err="1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atypia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is the most important indicator of the risk of endometrial carcinoma in women with endometrial hyperplasia.</a:t>
            </a:r>
          </a:p>
          <a:p>
            <a:pPr>
              <a:spcBef>
                <a:spcPts val="703"/>
              </a:spcBef>
            </a:pPr>
            <a:endParaRPr lang="en-US" dirty="0">
              <a:latin typeface="Angsana New" pitchFamily="18" charset="-34"/>
              <a:cs typeface="Angsana New" pitchFamily="18" charset="-34"/>
              <a:sym typeface="Angsana New" pitchFamily="18" charset="-34"/>
            </a:endParaRP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27584" y="3075731"/>
            <a:ext cx="7143575" cy="251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703"/>
              </a:spcBef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The incidence of cancer for each histologic category was:</a:t>
            </a:r>
          </a:p>
          <a:p>
            <a:pPr>
              <a:spcBef>
                <a:spcPts val="703"/>
              </a:spcBef>
              <a:buSzPct val="100000"/>
              <a:buFont typeface="Angsana New" pitchFamily="18" charset="-34"/>
              <a:buChar char="•"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Simple 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hyperplasia without </a:t>
            </a:r>
            <a:r>
              <a:rPr lang="en-US" dirty="0" err="1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atypia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– 1 of 93 patients (1 percent)</a:t>
            </a:r>
          </a:p>
          <a:p>
            <a:pPr>
              <a:spcBef>
                <a:spcPts val="703"/>
              </a:spcBef>
              <a:buSzPct val="100000"/>
              <a:buFont typeface="Angsana New" pitchFamily="18" charset="-34"/>
              <a:buChar char="•"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Complex 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hyperplasia without </a:t>
            </a:r>
            <a:r>
              <a:rPr lang="en-US" dirty="0" err="1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atypia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– 1 of 29 patients (3 percent)</a:t>
            </a:r>
          </a:p>
          <a:p>
            <a:pPr>
              <a:spcBef>
                <a:spcPts val="703"/>
              </a:spcBef>
              <a:buSzPct val="100000"/>
              <a:buFont typeface="Angsana New" pitchFamily="18" charset="-34"/>
              <a:buChar char="•"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Simple 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atypical hyperplasia – 1 of 13 patients (8 percent)  </a:t>
            </a:r>
          </a:p>
          <a:p>
            <a:pPr>
              <a:spcBef>
                <a:spcPts val="703"/>
              </a:spcBef>
              <a:buSzPct val="100000"/>
              <a:buFont typeface="Angsana New" pitchFamily="18" charset="-34"/>
              <a:buChar char="•"/>
              <a:tabLst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  <a:tab pos="98223" algn="l"/>
                <a:tab pos="321457" algn="l"/>
              </a:tabLst>
            </a:pP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Complex 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atypical hyperplasia – 10 of 35 patients (29 percent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)</a:t>
            </a:r>
            <a:endParaRPr lang="en-US" dirty="0">
              <a:latin typeface="FreesiaUPC" pitchFamily="34" charset="-34"/>
              <a:cs typeface="FreesiaUPC" pitchFamily="34" charset="-34"/>
              <a:sym typeface="Angsana New" pitchFamily="18" charset="-34"/>
            </a:endParaRPr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783153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Atypical endometrial hyperplasia(AEH)</a:t>
            </a:r>
          </a:p>
          <a:p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- </a:t>
            </a:r>
            <a:r>
              <a:rPr lang="en-US" b="1" dirty="0">
                <a:latin typeface="FreesiaUPC" pitchFamily="34" charset="-34"/>
                <a:cs typeface="FreesiaUPC" pitchFamily="34" charset="-34"/>
                <a:sym typeface="Angsana New Bold" charset="-34"/>
              </a:rPr>
              <a:t>progestin therapy</a:t>
            </a:r>
            <a:r>
              <a:rPr lang="en-US" b="1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(Mild complex hyperplasia with </a:t>
            </a:r>
            <a:r>
              <a:rPr lang="en-US" dirty="0" err="1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atypia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) :,option for women who wish to preserve fertility or who cannot tolerate surgery </a:t>
            </a:r>
          </a:p>
          <a:p>
            <a:pPr marL="0" lvl="1" indent="0">
              <a:buNone/>
            </a:pP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      </a:t>
            </a:r>
            <a:r>
              <a:rPr lang="en-US" b="1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administration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: 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orally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and 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intrauterine 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device </a:t>
            </a:r>
            <a:endParaRPr lang="en-US" dirty="0">
              <a:latin typeface="FreesiaUPC" pitchFamily="34" charset="-34"/>
              <a:cs typeface="FreesiaUPC" pitchFamily="34" charset="-34"/>
              <a:sym typeface="Angsana New" pitchFamily="18" charset="-34"/>
            </a:endParaRPr>
          </a:p>
          <a:p>
            <a:pPr marL="457200" lvl="1" indent="-457200">
              <a:buFontTx/>
              <a:buChar char="-"/>
            </a:pP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- </a:t>
            </a:r>
            <a:r>
              <a:rPr lang="en-US" dirty="0" err="1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Megestrol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acetate is typically the progestin used for atypical hyperplasia ; oral 80 mg twice per day (may be increased to 160 mg twice per day if there is no regression of the hyperplasia on follow-up endometrial sampling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.)</a:t>
            </a:r>
          </a:p>
          <a:p>
            <a:pPr marL="457200" lvl="1" indent="-457200">
              <a:buFontTx/>
              <a:buChar char="-"/>
            </a:pPr>
            <a:r>
              <a:rPr lang="en-US" b="1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- </a:t>
            </a:r>
            <a:r>
              <a:rPr lang="en-US" dirty="0" err="1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Levonorgestrel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</a:t>
            </a:r>
            <a:r>
              <a:rPr lang="en-US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-intrauterine device, duration of use one to five </a:t>
            </a:r>
            <a:r>
              <a:rPr lang="en-US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years</a:t>
            </a:r>
            <a:endParaRPr lang="en-US" sz="2500" dirty="0">
              <a:latin typeface="Angsana New" pitchFamily="18" charset="-34"/>
              <a:cs typeface="Angsana New" pitchFamily="18" charset="-34"/>
              <a:sym typeface="Angsana New" pitchFamily="18" charset="-34"/>
            </a:endParaRPr>
          </a:p>
          <a:p>
            <a:r>
              <a:rPr lang="en-US" sz="2800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the </a:t>
            </a:r>
            <a:r>
              <a:rPr lang="en-US" sz="2800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more severe the </a:t>
            </a:r>
            <a:r>
              <a:rPr lang="en-US" sz="2800" dirty="0" err="1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atypia</a:t>
            </a:r>
            <a:r>
              <a:rPr lang="en-US" sz="2800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, the less chance it will reverse itself with hormone therapy.</a:t>
            </a:r>
          </a:p>
          <a:p>
            <a:r>
              <a:rPr lang="en-US" sz="2800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only </a:t>
            </a:r>
            <a:r>
              <a:rPr lang="en-US" sz="2800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20% of the cases of severe </a:t>
            </a:r>
            <a:r>
              <a:rPr lang="en-US" sz="2800" dirty="0" err="1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atypia</a:t>
            </a:r>
            <a:r>
              <a:rPr lang="en-US" sz="2800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responded to progestin</a:t>
            </a:r>
          </a:p>
          <a:p>
            <a:pPr marL="457200" lvl="1" indent="-457200">
              <a:buFontTx/>
              <a:buChar char="-"/>
            </a:pPr>
            <a:endParaRPr lang="en-US" sz="2800" dirty="0">
              <a:latin typeface="FreesiaUPC" pitchFamily="34" charset="-34"/>
              <a:cs typeface="FreesiaUPC" pitchFamily="34" charset="-34"/>
              <a:sym typeface="Angsana New" pitchFamily="18" charset="-34"/>
            </a:endParaRPr>
          </a:p>
          <a:p>
            <a:pPr marL="457200" lvl="1" indent="-457200">
              <a:buFontTx/>
              <a:buChar char="-"/>
            </a:pPr>
            <a:endParaRPr lang="en-US" sz="2800" dirty="0">
              <a:latin typeface="FreesiaUPC" pitchFamily="34" charset="-34"/>
              <a:cs typeface="FreesiaUPC" pitchFamily="34" charset="-34"/>
              <a:sym typeface="Angsana New" pitchFamily="18" charset="-34"/>
            </a:endParaRPr>
          </a:p>
          <a:p>
            <a:endParaRPr lang="en-US" sz="2800" dirty="0">
              <a:latin typeface="Angsana New" pitchFamily="18" charset="-34"/>
              <a:cs typeface="Angsana New" pitchFamily="18" charset="-34"/>
              <a:sym typeface="Angsana New" pitchFamily="18" charset="-34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951180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Follow up every 3 months then repeat endometrial biopsy</a:t>
            </a:r>
          </a:p>
          <a:p>
            <a:pPr lvl="1"/>
            <a:r>
              <a:rPr lang="en-US" sz="2800" dirty="0">
                <a:latin typeface="FreesiaUPC" pitchFamily="34" charset="-34"/>
                <a:cs typeface="FreesiaUPC" pitchFamily="34" charset="-34"/>
              </a:rPr>
              <a:t>I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f normal continues treatment or gives ovulation induction drugs for gestational.</a:t>
            </a:r>
          </a:p>
          <a:p>
            <a:pPr lvl="1"/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If the biopsy is still AEH then find the source that produces estrogen, regularity of drug compliance and add dose of oral progestin daily for 3 months, then repeat endometrial biopsy again. If the result is normal, continue treatment. But if there is still AEH, the management is hysterectomy.</a:t>
            </a:r>
            <a:endParaRPr lang="th-TH" sz="2800" dirty="0"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32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  <a:endParaRPr lang="th-TH" dirty="0"/>
          </a:p>
        </p:txBody>
      </p:sp>
      <p:sp>
        <p:nvSpPr>
          <p:cNvPr id="4" name="Rectangle 1"/>
          <p:cNvSpPr>
            <a:spLocks noGrp="1"/>
          </p:cNvSpPr>
          <p:nvPr>
            <p:ph sz="quarter" idx="1"/>
          </p:nvPr>
        </p:nvSpPr>
        <p:spPr bwMode="auto">
          <a:xfrm>
            <a:off x="611560" y="1830016"/>
            <a:ext cx="80093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800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-</a:t>
            </a:r>
            <a:r>
              <a:rPr lang="en-US" sz="2800" dirty="0">
                <a:latin typeface="FreesiaUPC" pitchFamily="34" charset="-34"/>
                <a:cs typeface="FreesiaUPC" pitchFamily="34" charset="-34"/>
                <a:sym typeface="Angsana New Bold" charset="-34"/>
              </a:rPr>
              <a:t> </a:t>
            </a:r>
            <a:r>
              <a:rPr lang="en-US" sz="2800" b="1" dirty="0">
                <a:latin typeface="FreesiaUPC" pitchFamily="34" charset="-34"/>
                <a:cs typeface="FreesiaUPC" pitchFamily="34" charset="-34"/>
                <a:sym typeface="Angsana New Bold" charset="-34"/>
              </a:rPr>
              <a:t>hysterectomy</a:t>
            </a:r>
            <a:r>
              <a:rPr lang="en-US" sz="2800" dirty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 : treatment of choice , curative, who are not planning future 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  <a:sym typeface="Angsana New" pitchFamily="18" charset="-34"/>
              </a:rPr>
              <a:t>pregnancy recommended in patient with </a:t>
            </a:r>
            <a:r>
              <a:rPr lang="en-US" sz="2800" dirty="0">
                <a:latin typeface="FreesiaUPC" pitchFamily="34" charset="-34"/>
                <a:cs typeface="FreesiaUPC" pitchFamily="34" charset="-34"/>
              </a:rPr>
              <a:t>Atypical endometrial 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hyperplasia.</a:t>
            </a:r>
            <a:endParaRPr lang="en-US" sz="2800" dirty="0">
              <a:latin typeface="FreesiaUPC" pitchFamily="34" charset="-34"/>
              <a:cs typeface="FreesiaUPC" pitchFamily="34" charset="-34"/>
              <a:sym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222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>
                <a:latin typeface="FreesiaUPC" pitchFamily="34" charset="-34"/>
                <a:cs typeface="FreesiaUPC" pitchFamily="34" charset="-34"/>
              </a:rPr>
              <a:t>วีรศักดิ์ </a:t>
            </a:r>
            <a:r>
              <a:rPr lang="th-TH" dirty="0" err="1">
                <a:latin typeface="FreesiaUPC" pitchFamily="34" charset="-34"/>
                <a:cs typeface="FreesiaUPC" pitchFamily="34" charset="-34"/>
              </a:rPr>
              <a:t>วงศ์ถิ</a:t>
            </a:r>
            <a:r>
              <a:rPr lang="th-TH" dirty="0" err="1" smtClean="0">
                <a:latin typeface="FreesiaUPC" pitchFamily="34" charset="-34"/>
                <a:cs typeface="FreesiaUPC" pitchFamily="34" charset="-34"/>
              </a:rPr>
              <a:t>รพร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และคณะ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.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ตำรา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นรีเวชวิทยาเล่ม </a:t>
            </a:r>
            <a:r>
              <a:rPr lang="en-US" b="1" dirty="0" smtClean="0">
                <a:latin typeface="FreesiaUPC" pitchFamily="34" charset="-34"/>
                <a:cs typeface="FreesiaUPC" pitchFamily="34" charset="-34"/>
              </a:rPr>
              <a:t>2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กรุงเทพฯ 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: ภาควิชาสูติศาสตร์-นรีเวชวิทยา คณะ</a:t>
            </a:r>
            <a:r>
              <a:rPr lang="th-TH" dirty="0" err="1">
                <a:latin typeface="FreesiaUPC" pitchFamily="34" charset="-34"/>
                <a:cs typeface="FreesiaUPC" pitchFamily="34" charset="-34"/>
              </a:rPr>
              <a:t>แพทยศาสตร์ศิ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ริราชพยาบาล 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มหาวิทยาลัยมหิดล</a:t>
            </a:r>
            <a:r>
              <a:rPr lang="th-TH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2550</a:t>
            </a:r>
          </a:p>
          <a:p>
            <a:r>
              <a:rPr lang="en-US" dirty="0">
                <a:latin typeface="FreesiaUPC" pitchFamily="34" charset="-34"/>
                <a:cs typeface="FreesiaUPC" pitchFamily="34" charset="-34"/>
              </a:rPr>
              <a:t>Barbara L.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Hoffman.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b="1" dirty="0" smtClean="0">
                <a:latin typeface="FreesiaUPC" pitchFamily="34" charset="-34"/>
                <a:cs typeface="FreesiaUPC" pitchFamily="34" charset="-34"/>
              </a:rPr>
              <a:t>Williams gynecology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. 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America : </a:t>
            </a:r>
            <a:r>
              <a:rPr lang="en-US" dirty="0" err="1">
                <a:latin typeface="FreesiaUPC" pitchFamily="34" charset="-34"/>
                <a:cs typeface="FreesiaUPC" pitchFamily="34" charset="-34"/>
              </a:rPr>
              <a:t>McGrawHill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,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2012</a:t>
            </a:r>
          </a:p>
          <a:p>
            <a:r>
              <a:rPr lang="it-IT" dirty="0">
                <a:latin typeface="FreesiaUPC" pitchFamily="34" charset="-34"/>
                <a:cs typeface="FreesiaUPC" pitchFamily="34" charset="-34"/>
              </a:rPr>
              <a:t>Robert L Giuntoli, II, </a:t>
            </a:r>
            <a:r>
              <a:rPr lang="it-IT" dirty="0" smtClean="0">
                <a:latin typeface="FreesiaUPC" pitchFamily="34" charset="-34"/>
                <a:cs typeface="FreesiaUPC" pitchFamily="34" charset="-34"/>
              </a:rPr>
              <a:t>MD.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b="1" dirty="0">
                <a:latin typeface="FreesiaUPC" pitchFamily="34" charset="-34"/>
                <a:cs typeface="FreesiaUPC" pitchFamily="34" charset="-34"/>
              </a:rPr>
              <a:t>Classification and diagnosis of endometrial hyperplasia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http://www.uptodate.com/contents/classification-and-diagnosis-of-endometrial-hyperplasia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(ออนไลน์)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. 2012.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 สืบค้นวันที่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7 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ธันวาคม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2556 </a:t>
            </a:r>
            <a:endParaRPr lang="th-TH" dirty="0"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556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illness</a:t>
            </a:r>
            <a:endParaRPr lang="th-TH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ตัวแทนเนื้อหา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363272" cy="4925144"/>
              </a:xfrm>
            </p:spPr>
            <p:txBody>
              <a:bodyPr>
                <a:normAutofit lnSpcReduction="10000"/>
              </a:bodyPr>
              <a:lstStyle/>
              <a:p>
                <a:pPr lvl="1"/>
                <a:r>
                  <a:rPr lang="th-TH" dirty="0" smtClean="0">
                    <a:solidFill>
                      <a:schemeClr val="tx1"/>
                    </a:solidFill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th-TH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th-TH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th-TH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th-TH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th-TH" dirty="0" smtClean="0">
                    <a:solidFill>
                      <a:schemeClr val="tx1"/>
                    </a:solidFill>
                  </a:rPr>
                  <a:t>ปีก่อนมาโรงพยาบาล ผู้ป่วยมีเลือดออกกะปริดกะปรอยทางช่องคลอด บางเดือนมีเลือดออกทุกวัน บางเดือนก็เป็นเฉพาะช่วงก่อนมีประจำเดือน 5-10 วัน ลักษณะของเลือดเหมือนเลือดขณะมีประจำเดือน และรู้สึกว่าเลือดประจำเดือนมามากและนานกว่าปกติ (จากก่อนหน้าผู้ป่วยมีประจำเดือนติดต่อกันประมาณ 3 วัน และใช้ผ้าอนามัยวันละ2แผ่น มาเป็น5-7วัน วันละ4-5แผ่น) เมื่อขยับตัวแล้วจะมีเลือดออกมามากขึ้น บางครั้งออกมาเป็นลิ่มเลือด ร่วมกับมีอาการปวดหน่วงๆ บริเวณท้องน้อย บางครั้งร้าวไปทางด้านหลัง ปวดตลอดช่วงที่มีประจำเดือน ไม่มีช่วงที่หายสนิท  รับประทาน</a:t>
                </a:r>
                <a:r>
                  <a:rPr lang="th-TH" dirty="0" smtClean="0">
                    <a:solidFill>
                      <a:schemeClr val="tx1"/>
                    </a:solidFill>
                  </a:rPr>
                  <a:t>ยา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Ponstan</a:t>
                </a:r>
                <a:r>
                  <a:rPr lang="th-TH" dirty="0" smtClean="0">
                    <a:solidFill>
                      <a:schemeClr val="tx1"/>
                    </a:solidFill>
                  </a:rPr>
                  <a:t> </a:t>
                </a:r>
                <a:r>
                  <a:rPr lang="th-TH" dirty="0" smtClean="0">
                    <a:solidFill>
                      <a:schemeClr val="tx1"/>
                    </a:solidFill>
                  </a:rPr>
                  <a:t>และนอนพักแล้วอาการปวดทุเลาลง (ก่อนหน้านี้ผู้ป่วยมีอาการปวดท้องขณะมีประจำเดือนนานๆครั้ง และไม่เคยปวดจนต้องรับประทานยา) ผู้ป่วยไม่มีลักษณะตกขาวผิดปกติ ไม่มีอาการปัสสาวะแสบขัด ไม่มีอุจจาระดำหรืออุจจาระเป็นเลือด ไม่มีอาการเลือดออกแล้วหยุดได้ยาก ไม่เจ็บขณะมีเพศสัมพันธ์ แต่พบว่ามีเลือดออกจากช่องคลอดหลังจากมีเพศสัมพันธ์ทุกครั้ง</a:t>
                </a:r>
                <a:endParaRPr lang="th-TH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ตัวแทนเนื้อหา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363272" cy="4925144"/>
              </a:xfrm>
              <a:blipFill rotWithShape="1">
                <a:blip r:embed="rId2" cstate="print"/>
                <a:stretch>
                  <a:fillRect r="-656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107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illness(2)</a:t>
            </a:r>
            <a:endParaRPr lang="th-TH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ตัวแทนเนื้อหา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lvl="1"/>
                <a:r>
                  <a:rPr lang="th-TH" dirty="0" smtClean="0">
                    <a:solidFill>
                      <a:schemeClr val="tx1"/>
                    </a:solidFill>
                  </a:rPr>
                  <a:t>2 ปีก่อนมาโรงพยาบาล ผู้ป่วยไปพบแพทย์ที่คลินิกจังหวัดสระแก้ว แพทย์ได้ทำการตรวจภายในและ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ultrasound</a:t>
                </a:r>
                <a:r>
                  <a:rPr lang="th-TH" dirty="0" smtClean="0">
                    <a:solidFill>
                      <a:schemeClr val="tx1"/>
                    </a:solidFill>
                  </a:rPr>
                  <a:t> ทางหน้าท้อง ไม่พบความผิดปกติใดๆ จึงแจ้งกับผู้ป่วยว่าอาการของผู้ป่วยเกิดจากความผิดปกติของฮอร์โมน และให้ยาปรับฮอร์โมนมารับประทาน ลักษณะเป็นยาเม็ดสีขาว รับประทานเวลาเช้าและเย็น เป็นเวลา2สัปดาห์ หลังจากนั้นผู้ป่วยก็ไม่มีเลือดออกกะปริกะปรอยอีก และมีประจำเดือนปกติเป็นเวลา 2 เดือน </a:t>
                </a:r>
              </a:p>
              <a:p>
                <a:pPr lvl="1"/>
                <a:r>
                  <a:rPr lang="th-TH" dirty="0" smtClean="0">
                    <a:solidFill>
                      <a:schemeClr val="tx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th-TH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th-TH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th-TH" dirty="0" smtClean="0">
                    <a:solidFill>
                      <a:schemeClr val="tx1"/>
                    </a:solidFill>
                  </a:rPr>
                  <a:t> ปีก่อนมาโรงพยาบาล ผู้ป่วยพบว่าประจำเดือนขาดไป 5-6 เดือน จึงได้ซื้อชุดตรวจสอบการตั้งครรภ์มาตรวจเอง ได้ผลเป็นลบ จึงกลับไปรักษาที่คลินิกและได้รับการรักษาแบบเดิม จากนั้นประจำเดือนก็กลับมาเป็นปกติอีกครั้งประมาณ 2-3 เดือน</a:t>
                </a:r>
                <a:endParaRPr lang="th-TH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ตัวแทนเนื้อหา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t="-1357" r="-74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6229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illness(3)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226496" cy="4495800"/>
          </a:xfrm>
        </p:spPr>
        <p:txBody>
          <a:bodyPr/>
          <a:lstStyle/>
          <a:p>
            <a:pPr lvl="1"/>
            <a:r>
              <a:rPr lang="th-TH" dirty="0" smtClean="0"/>
              <a:t>2 เดือนก่อนมาโรงพยาบาล ผู้ป่วยมีเลือดออกกะปริดกะปรอยทางช่องคลอดร่วมกับเลือดประจำเดือนออกมากวันละ 4-5 แผ่น เป็นเวลา 5-7วันและอาการปวดท้องลักษณะเดิมอีกครั้ง คือ</a:t>
            </a:r>
            <a:r>
              <a:rPr lang="th-TH" dirty="0"/>
              <a:t>มีอาการปวดหน่วงๆ บริเวณท้องน้อย บางครั้งร้าวไปทางด้านหลัง ปวดตลอดช่วงที่มีประจำเดือน</a:t>
            </a:r>
            <a:r>
              <a:rPr lang="th-TH" dirty="0" smtClean="0"/>
              <a:t> จึงมาพบแพทย์ที่โรงพยาบาลจังหวัดจันทบุรี แพทย์ได้ทำการตรวจภายในและ</a:t>
            </a:r>
            <a:r>
              <a:rPr lang="en-US" dirty="0" smtClean="0"/>
              <a:t> ultrasound</a:t>
            </a:r>
            <a:r>
              <a:rPr lang="th-TH" dirty="0" smtClean="0"/>
              <a:t> ทางหน้าท้อง พบก้อนบริเวณมดลูก เนื่องจากมีปัญหาเรื่องค่าใช้จ่ายในการรักษา จึงมารักษาต่อที่</a:t>
            </a:r>
            <a:r>
              <a:rPr lang="th-TH" dirty="0" smtClean="0"/>
              <a:t>โรงพยาบาล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6686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History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lvl="1"/>
            <a:r>
              <a:rPr lang="th-TH" dirty="0" smtClean="0"/>
              <a:t>ปฏิเสธการมีโรคประจำตัว</a:t>
            </a:r>
          </a:p>
          <a:p>
            <a:pPr lvl="1"/>
            <a:r>
              <a:rPr lang="th-TH" dirty="0" smtClean="0"/>
              <a:t>ปฏิเสธประวัติการมีอาการลักษณะเดียวกันมาก่อนหน้า และประวัติการมีภาวะเลือดออกง่ายหยุดได้ยาก</a:t>
            </a:r>
          </a:p>
          <a:p>
            <a:pPr lvl="1"/>
            <a:r>
              <a:rPr lang="th-TH" dirty="0" smtClean="0"/>
              <a:t>เคยได้รับการผ่าตัดคลอดบุตรเมื่อ15ปีก่อน เนื่องจากเชิงกรานไม่เปิด นอนรักษาตัวที่โรงพยาบาลประมาณ1สัปดาห์ ไม่มีการตกเลือดหลังคลอด บุตรแข็งแรงดี ไม่ได้รับการรักษาเพิ่มเติมใดๆหลังคลอด</a:t>
            </a:r>
          </a:p>
          <a:p>
            <a:pPr lvl="1"/>
            <a:r>
              <a:rPr lang="th-TH" dirty="0" smtClean="0"/>
              <a:t>ปฏิเสธประวัติแพ้ยาแพ้อาหาร</a:t>
            </a:r>
          </a:p>
          <a:p>
            <a:pPr lvl="1"/>
            <a:r>
              <a:rPr lang="th-TH" dirty="0" smtClean="0"/>
              <a:t>ปฏิเสธการดื่มเหล้า สูบบุหรี่ การใช้ยาและสารเสพติด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3288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History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th-TH" dirty="0" smtClean="0"/>
              <a:t>มารดาป่วยเป็นโรคมะเร็งตับ</a:t>
            </a:r>
          </a:p>
          <a:p>
            <a:pPr lvl="1"/>
            <a:r>
              <a:rPr lang="th-TH" dirty="0" smtClean="0"/>
              <a:t>ปฏิเสธประวัติการมีบุคคลในครอบครัวเป็นโรคเลือด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626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Gynecologic history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Para 1-0-0-1 </a:t>
            </a:r>
            <a:r>
              <a:rPr lang="th-TH" dirty="0" smtClean="0"/>
              <a:t>ผ่าตัดคลอดบุตรเมื่อ15ปีก่อน เนื่องจากเชิงกรานไม่เปิด </a:t>
            </a:r>
            <a:r>
              <a:rPr lang="en-US" dirty="0" smtClean="0"/>
              <a:t> </a:t>
            </a:r>
          </a:p>
          <a:p>
            <a:pPr lvl="1"/>
            <a:r>
              <a:rPr lang="th-TH" dirty="0" smtClean="0"/>
              <a:t>ผู้ป่วยเคยรับประทานยาคุมกำเนิดชนิด21วันติดต่อกันเป็นเวลา1ปีหลังจากคลอดบุตรคนแรก หลังจากนั้นไม่ได้คุมกำเนิดด้วยวิธีใดๆและมีเพศสัมพันธ์กับสามีสม่ำเสมอ</a:t>
            </a:r>
          </a:p>
          <a:p>
            <a:pPr lvl="1"/>
            <a:r>
              <a:rPr lang="th-TH" dirty="0" smtClean="0"/>
              <a:t>ผู้ป่วยมีประจำเดือนครั้งแรกเมื่ออายุ12ปี ประจำเดือนมาสม่ำเสมอทุกเดือน เดือนละประมาณ 3 วัน ใช้ผ้าอนามัยประมาณวันละ2ผืน ไม่เคยมีอาการปวดท้องประจำเดือนรุนแรง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7213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examination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Vital sign: BT 36.8</a:t>
            </a:r>
            <a:r>
              <a:rPr lang="th-TH" sz="2800" dirty="0" smtClean="0">
                <a:latin typeface="FreesiaUPC" pitchFamily="34" charset="-34"/>
                <a:cs typeface="FreesiaUPC" pitchFamily="34" charset="-34"/>
              </a:rPr>
              <a:t>°</a:t>
            </a:r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c, PR 86bpm, RR 18/min, BP 120/85mmHg </a:t>
            </a:r>
          </a:p>
          <a:p>
            <a:pPr lvl="1"/>
            <a:endParaRPr lang="en-US" sz="28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General appearance:</a:t>
            </a:r>
          </a:p>
          <a:p>
            <a:pPr lvl="1"/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A Thai female, good consciousness, obesity, not pale, no jaundice</a:t>
            </a:r>
          </a:p>
          <a:p>
            <a:pPr marL="365760" lvl="1" indent="0">
              <a:buNone/>
            </a:pPr>
            <a:endParaRPr lang="en-US" sz="2800" dirty="0" smtClean="0">
              <a:latin typeface="FreesiaUPC" pitchFamily="34" charset="-34"/>
              <a:cs typeface="FreesiaUPC" pitchFamily="34" charset="-34"/>
            </a:endParaRPr>
          </a:p>
          <a:p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HEENT:</a:t>
            </a:r>
          </a:p>
          <a:p>
            <a:pPr lvl="1"/>
            <a:r>
              <a:rPr lang="en-US" sz="2800" dirty="0" smtClean="0">
                <a:latin typeface="FreesiaUPC" pitchFamily="34" charset="-34"/>
                <a:cs typeface="FreesiaUPC" pitchFamily="34" charset="-34"/>
              </a:rPr>
              <a:t>Not pale conjunctiva, anicteric sclera, no cervical lymphadenopathy</a:t>
            </a:r>
          </a:p>
          <a:p>
            <a:pPr lvl="1"/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14907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457</TotalTime>
  <Words>834</Words>
  <Application>Microsoft Office PowerPoint</Application>
  <PresentationFormat>On-screen Show (4:3)</PresentationFormat>
  <Paragraphs>130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Case study 16</vt:lpstr>
      <vt:lpstr>Slide 2</vt:lpstr>
      <vt:lpstr>Present illness</vt:lpstr>
      <vt:lpstr>Present illness(2)</vt:lpstr>
      <vt:lpstr>Present illness(3)</vt:lpstr>
      <vt:lpstr>Past History</vt:lpstr>
      <vt:lpstr>Family History</vt:lpstr>
      <vt:lpstr>Gynecologic history</vt:lpstr>
      <vt:lpstr>Physical examination</vt:lpstr>
      <vt:lpstr>Physical examination</vt:lpstr>
      <vt:lpstr>Slide 11</vt:lpstr>
      <vt:lpstr>Problem List</vt:lpstr>
      <vt:lpstr>Discussion</vt:lpstr>
      <vt:lpstr>Differential Diagnosis</vt:lpstr>
      <vt:lpstr>Complete Blood Count</vt:lpstr>
      <vt:lpstr>Ultrasound</vt:lpstr>
      <vt:lpstr>Cytopathology Report</vt:lpstr>
      <vt:lpstr>Surgical Pathology Report</vt:lpstr>
      <vt:lpstr>Diagnosis</vt:lpstr>
      <vt:lpstr>Prognosis</vt:lpstr>
      <vt:lpstr>Management</vt:lpstr>
      <vt:lpstr>Management</vt:lpstr>
      <vt:lpstr>Management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round</dc:title>
  <dc:creator>NEW</dc:creator>
  <cp:lastModifiedBy>pawin</cp:lastModifiedBy>
  <cp:revision>42</cp:revision>
  <dcterms:created xsi:type="dcterms:W3CDTF">2013-12-08T15:28:03Z</dcterms:created>
  <dcterms:modified xsi:type="dcterms:W3CDTF">2013-12-19T03:43:50Z</dcterms:modified>
</cp:coreProperties>
</file>