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8" r:id="rId5"/>
    <p:sldId id="269" r:id="rId6"/>
    <p:sldId id="274" r:id="rId7"/>
    <p:sldId id="270" r:id="rId8"/>
    <p:sldId id="271" r:id="rId9"/>
    <p:sldId id="267" r:id="rId10"/>
    <p:sldId id="264" r:id="rId11"/>
    <p:sldId id="266" r:id="rId12"/>
    <p:sldId id="272" r:id="rId13"/>
    <p:sldId id="273" r:id="rId14"/>
    <p:sldId id="258" r:id="rId15"/>
    <p:sldId id="259" r:id="rId16"/>
    <p:sldId id="260" r:id="rId17"/>
    <p:sldId id="262" r:id="rId18"/>
    <p:sldId id="276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4660"/>
  </p:normalViewPr>
  <p:slideViewPr>
    <p:cSldViewPr>
      <p:cViewPr varScale="1">
        <p:scale>
          <a:sx n="68" d="100"/>
          <a:sy n="68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0C12-16B9-4F00-BB98-043B84AB32CC}" type="datetimeFigureOut">
              <a:rPr lang="th-TH" smtClean="0"/>
              <a:pPr/>
              <a:t>03/06/57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4274-F48E-413C-AA45-A562D67CA4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0C12-16B9-4F00-BB98-043B84AB32CC}" type="datetimeFigureOut">
              <a:rPr lang="th-TH" smtClean="0"/>
              <a:pPr/>
              <a:t>03/06/57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4274-F48E-413C-AA45-A562D67CA4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0C12-16B9-4F00-BB98-043B84AB32CC}" type="datetimeFigureOut">
              <a:rPr lang="th-TH" smtClean="0"/>
              <a:pPr/>
              <a:t>03/06/57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4274-F48E-413C-AA45-A562D67CA4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0C12-16B9-4F00-BB98-043B84AB32CC}" type="datetimeFigureOut">
              <a:rPr lang="th-TH" smtClean="0"/>
              <a:pPr/>
              <a:t>03/06/57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4274-F48E-413C-AA45-A562D67CA4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0C12-16B9-4F00-BB98-043B84AB32CC}" type="datetimeFigureOut">
              <a:rPr lang="th-TH" smtClean="0"/>
              <a:pPr/>
              <a:t>03/06/57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4274-F48E-413C-AA45-A562D67CA4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0C12-16B9-4F00-BB98-043B84AB32CC}" type="datetimeFigureOut">
              <a:rPr lang="th-TH" smtClean="0"/>
              <a:pPr/>
              <a:t>03/06/57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4274-F48E-413C-AA45-A562D67CA4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0C12-16B9-4F00-BB98-043B84AB32CC}" type="datetimeFigureOut">
              <a:rPr lang="th-TH" smtClean="0"/>
              <a:pPr/>
              <a:t>03/06/57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4274-F48E-413C-AA45-A562D67CA4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0C12-16B9-4F00-BB98-043B84AB32CC}" type="datetimeFigureOut">
              <a:rPr lang="th-TH" smtClean="0"/>
              <a:pPr/>
              <a:t>03/06/57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4274-F48E-413C-AA45-A562D67CA4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0C12-16B9-4F00-BB98-043B84AB32CC}" type="datetimeFigureOut">
              <a:rPr lang="th-TH" smtClean="0"/>
              <a:pPr/>
              <a:t>03/06/57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4274-F48E-413C-AA45-A562D67CA4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0C12-16B9-4F00-BB98-043B84AB32CC}" type="datetimeFigureOut">
              <a:rPr lang="th-TH" smtClean="0"/>
              <a:pPr/>
              <a:t>03/06/57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4274-F48E-413C-AA45-A562D67CA4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0C12-16B9-4F00-BB98-043B84AB32CC}" type="datetimeFigureOut">
              <a:rPr lang="th-TH" smtClean="0"/>
              <a:pPr/>
              <a:t>03/06/57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4C4274-F48E-413C-AA45-A562D67CA4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BC0C12-16B9-4F00-BB98-043B84AB32CC}" type="datetimeFigureOut">
              <a:rPr lang="th-TH" smtClean="0"/>
              <a:pPr/>
              <a:t>03/06/57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4C4274-F48E-413C-AA45-A562D67CA43C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8480"/>
            <a:ext cx="7772400" cy="1470025"/>
          </a:xfrm>
        </p:spPr>
        <p:txBody>
          <a:bodyPr>
            <a:normAutofit/>
          </a:bodyPr>
          <a:lstStyle/>
          <a:p>
            <a:r>
              <a:rPr lang="en-US" sz="9600" dirty="0" smtClean="0"/>
              <a:t>Case study18</a:t>
            </a:r>
            <a:endParaRPr lang="th-TH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3131840" y="5301208"/>
            <a:ext cx="5796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Facilitator : </a:t>
            </a:r>
            <a:r>
              <a:rPr lang="en-US" dirty="0" err="1" smtClean="0"/>
              <a:t>Pawin</a:t>
            </a:r>
            <a:r>
              <a:rPr lang="en-US" dirty="0" smtClean="0"/>
              <a:t> </a:t>
            </a:r>
            <a:r>
              <a:rPr lang="en-US" dirty="0" err="1" smtClean="0"/>
              <a:t>Puapornpong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1807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Endometriosis</a:t>
            </a:r>
          </a:p>
          <a:p>
            <a:r>
              <a:rPr lang="en-US" dirty="0" err="1" smtClean="0"/>
              <a:t>Myoma</a:t>
            </a:r>
            <a:r>
              <a:rPr lang="en-US" dirty="0" smtClean="0"/>
              <a:t> uteri</a:t>
            </a:r>
          </a:p>
          <a:p>
            <a:r>
              <a:rPr lang="en-US" dirty="0" smtClean="0"/>
              <a:t>Ectopic Pregnancy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8156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Endometriosis</a:t>
            </a:r>
          </a:p>
          <a:p>
            <a:pPr lvl="1"/>
            <a:endParaRPr lang="th-TH" dirty="0" smtClean="0"/>
          </a:p>
          <a:p>
            <a:pPr lvl="1"/>
            <a:r>
              <a:rPr lang="th-TH" dirty="0" smtClean="0"/>
              <a:t>ปัจจัยที่ทำให้คิดถึง </a:t>
            </a:r>
            <a:r>
              <a:rPr lang="en-US" dirty="0" smtClean="0"/>
              <a:t>: </a:t>
            </a:r>
            <a:r>
              <a:rPr lang="th-TH" dirty="0" smtClean="0"/>
              <a:t>ผู้ป่วยมี </a:t>
            </a:r>
            <a:r>
              <a:rPr lang="en-US" dirty="0" smtClean="0"/>
              <a:t>progressive dysmenorrhea </a:t>
            </a:r>
            <a:r>
              <a:rPr lang="th-TH" dirty="0" smtClean="0"/>
              <a:t>และมีประวัติ </a:t>
            </a:r>
            <a:r>
              <a:rPr lang="en-US" dirty="0" smtClean="0"/>
              <a:t>infertility </a:t>
            </a:r>
            <a:r>
              <a:rPr lang="th-TH" dirty="0" smtClean="0"/>
              <a:t>ระดูออกมากและนานกว่าปกติ และผลการตรวจ </a:t>
            </a:r>
            <a:r>
              <a:rPr lang="en-US" dirty="0" smtClean="0"/>
              <a:t>PV examination </a:t>
            </a:r>
            <a:r>
              <a:rPr lang="th-TH" dirty="0" smtClean="0"/>
              <a:t>พบ </a:t>
            </a:r>
            <a:r>
              <a:rPr lang="en-US" dirty="0"/>
              <a:t>mass± both adnexa </a:t>
            </a:r>
            <a:r>
              <a:rPr lang="th-TH" dirty="0" smtClean="0"/>
              <a:t>ซึ่งทำให้คิดถึง </a:t>
            </a:r>
            <a:r>
              <a:rPr lang="en-US" dirty="0" smtClean="0"/>
              <a:t>endometriosis with bilateral endometrial cyst </a:t>
            </a:r>
            <a:r>
              <a:rPr lang="th-TH" dirty="0" smtClean="0"/>
              <a:t>ได้ด้วย</a:t>
            </a:r>
          </a:p>
          <a:p>
            <a:pPr lvl="1"/>
            <a:endParaRPr lang="th-TH" dirty="0"/>
          </a:p>
          <a:p>
            <a:pPr lvl="1"/>
            <a:r>
              <a:rPr lang="th-TH" dirty="0" smtClean="0"/>
              <a:t>ปัจจัยที่ทำให้คิดถึงน้อยลง </a:t>
            </a:r>
            <a:r>
              <a:rPr lang="en-US" dirty="0" smtClean="0"/>
              <a:t>: </a:t>
            </a:r>
            <a:r>
              <a:rPr lang="th-TH" dirty="0" smtClean="0"/>
              <a:t>จากการซักประวัติ ผู้ป่วยไม่มีอาการ </a:t>
            </a:r>
            <a:r>
              <a:rPr lang="en-US" dirty="0" err="1" smtClean="0"/>
              <a:t>dyspareuria</a:t>
            </a:r>
            <a:r>
              <a:rPr lang="en-US" dirty="0" smtClean="0"/>
              <a:t> </a:t>
            </a:r>
            <a:r>
              <a:rPr lang="th-TH" dirty="0" smtClean="0"/>
              <a:t>ซึ่งเป็น </a:t>
            </a:r>
            <a:r>
              <a:rPr lang="en-US" dirty="0" smtClean="0"/>
              <a:t>1/3 classical triad </a:t>
            </a:r>
            <a:r>
              <a:rPr lang="th-TH" dirty="0" smtClean="0"/>
              <a:t>ของ </a:t>
            </a:r>
            <a:r>
              <a:rPr lang="en-US" dirty="0" smtClean="0"/>
              <a:t>endometriosis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363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Myoma</a:t>
            </a:r>
            <a:r>
              <a:rPr lang="en-US" dirty="0"/>
              <a:t> </a:t>
            </a:r>
            <a:r>
              <a:rPr lang="en-US" dirty="0" smtClean="0"/>
              <a:t>uteri</a:t>
            </a:r>
          </a:p>
          <a:p>
            <a:pPr lvl="1"/>
            <a:endParaRPr lang="th-TH" dirty="0" smtClean="0"/>
          </a:p>
          <a:p>
            <a:pPr lvl="1"/>
            <a:r>
              <a:rPr lang="th-TH" dirty="0" smtClean="0"/>
              <a:t>ปัจจัยที่ทำให้คิดถึง </a:t>
            </a:r>
            <a:r>
              <a:rPr lang="en-US" dirty="0" smtClean="0"/>
              <a:t>: </a:t>
            </a:r>
            <a:r>
              <a:rPr lang="th-TH" dirty="0" smtClean="0"/>
              <a:t>ผู้ป่วยมาด้วย </a:t>
            </a:r>
            <a:r>
              <a:rPr lang="en-US" dirty="0" smtClean="0"/>
              <a:t>menorrhagia,</a:t>
            </a:r>
            <a:r>
              <a:rPr lang="th-TH" dirty="0" smtClean="0"/>
              <a:t> </a:t>
            </a:r>
            <a:r>
              <a:rPr lang="en-US" dirty="0" smtClean="0"/>
              <a:t>dysmenorrhea,</a:t>
            </a:r>
            <a:r>
              <a:rPr lang="th-TH" dirty="0" smtClean="0"/>
              <a:t>และมี </a:t>
            </a:r>
            <a:r>
              <a:rPr lang="en-US" dirty="0" smtClean="0"/>
              <a:t>uterus </a:t>
            </a:r>
            <a:r>
              <a:rPr lang="th-TH" dirty="0" smtClean="0"/>
              <a:t>ขนาด </a:t>
            </a:r>
            <a:r>
              <a:rPr lang="en-US" dirty="0" smtClean="0"/>
              <a:t>14 </a:t>
            </a:r>
            <a:r>
              <a:rPr lang="en-US" dirty="0" err="1" smtClean="0"/>
              <a:t>wk</a:t>
            </a:r>
            <a:r>
              <a:rPr lang="en-US" dirty="0" smtClean="0"/>
              <a:t> size </a:t>
            </a:r>
            <a:r>
              <a:rPr lang="th-TH" dirty="0" smtClean="0"/>
              <a:t>รวมถึงอายุของผู้ป่วยเข้าได้กับช่วงอายุที่พบ </a:t>
            </a:r>
            <a:r>
              <a:rPr lang="en-US" dirty="0" err="1" smtClean="0"/>
              <a:t>myoma</a:t>
            </a:r>
            <a:r>
              <a:rPr lang="en-US" dirty="0" smtClean="0"/>
              <a:t> uteri </a:t>
            </a:r>
            <a:r>
              <a:rPr lang="th-TH" dirty="0" smtClean="0"/>
              <a:t>และมีประวัติ </a:t>
            </a:r>
            <a:r>
              <a:rPr lang="en-US" dirty="0" smtClean="0"/>
              <a:t>infertility </a:t>
            </a:r>
          </a:p>
          <a:p>
            <a:pPr lvl="1"/>
            <a:endParaRPr lang="en-US" dirty="0"/>
          </a:p>
          <a:p>
            <a:pPr lvl="1"/>
            <a:r>
              <a:rPr lang="th-TH" dirty="0" smtClean="0"/>
              <a:t>ปัจจัยที่ทำให้คิดถึงน้อยลง </a:t>
            </a:r>
            <a:r>
              <a:rPr lang="en-US" dirty="0" smtClean="0"/>
              <a:t>: </a:t>
            </a:r>
            <a:r>
              <a:rPr lang="th-TH" dirty="0" smtClean="0"/>
              <a:t>อาการปวดของผู้ป่วยสัมพันธ์กับรอบเดือน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74050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Ectopic </a:t>
            </a:r>
            <a:r>
              <a:rPr lang="en-US" dirty="0"/>
              <a:t>pregnancy </a:t>
            </a:r>
            <a:endParaRPr lang="en-US" dirty="0" smtClean="0"/>
          </a:p>
          <a:p>
            <a:endParaRPr lang="th-TH" dirty="0"/>
          </a:p>
          <a:p>
            <a:pPr lvl="1"/>
            <a:r>
              <a:rPr lang="th-TH" dirty="0" smtClean="0"/>
              <a:t>สาเหตุ</a:t>
            </a:r>
            <a:r>
              <a:rPr lang="th-TH" dirty="0"/>
              <a:t>ที่ทำให้คิดถึงโรคนี้มาก</a:t>
            </a:r>
            <a:r>
              <a:rPr lang="th-TH" dirty="0" smtClean="0"/>
              <a:t>ขึ้น</a:t>
            </a:r>
          </a:p>
          <a:p>
            <a:pPr lvl="2"/>
            <a:r>
              <a:rPr lang="th-TH" dirty="0" smtClean="0"/>
              <a:t>ผู้ป่วย</a:t>
            </a:r>
            <a:r>
              <a:rPr lang="th-TH" dirty="0"/>
              <a:t>ยังอยู่ในวัยเจริญพันธุ์และยังมีเพศสัมพันธ์</a:t>
            </a:r>
            <a:r>
              <a:rPr lang="th-TH" dirty="0" smtClean="0"/>
              <a:t>อยู่</a:t>
            </a:r>
          </a:p>
          <a:p>
            <a:pPr lvl="2"/>
            <a:r>
              <a:rPr lang="th-TH" dirty="0" smtClean="0"/>
              <a:t>ผู้ป่วย</a:t>
            </a:r>
            <a:r>
              <a:rPr lang="th-TH" dirty="0"/>
              <a:t>มีอาการปวดท้องมากร่วมกับมีเลือดออกทางช่องคลอดผิดปกติ </a:t>
            </a:r>
            <a:endParaRPr lang="th-TH" dirty="0" smtClean="0"/>
          </a:p>
          <a:p>
            <a:pPr lvl="2"/>
            <a:r>
              <a:rPr lang="th-TH" dirty="0" smtClean="0"/>
              <a:t>ผู้ป่วย</a:t>
            </a:r>
            <a:r>
              <a:rPr lang="th-TH" dirty="0"/>
              <a:t>มีประวัติมีบุตร</a:t>
            </a:r>
            <a:r>
              <a:rPr lang="th-TH" dirty="0" smtClean="0"/>
              <a:t>ยาก</a:t>
            </a:r>
          </a:p>
          <a:p>
            <a:pPr lvl="2"/>
            <a:endParaRPr lang="th-TH" dirty="0"/>
          </a:p>
          <a:p>
            <a:pPr lvl="1"/>
            <a:r>
              <a:rPr lang="th-TH" dirty="0" smtClean="0"/>
              <a:t>สาเหตุ</a:t>
            </a:r>
            <a:r>
              <a:rPr lang="th-TH" dirty="0"/>
              <a:t>ที่ทำให้คิดถึงโรคนี้น้อยลง </a:t>
            </a:r>
            <a:endParaRPr lang="th-TH" dirty="0" smtClean="0"/>
          </a:p>
          <a:p>
            <a:pPr lvl="2"/>
            <a:r>
              <a:rPr lang="en-US" dirty="0" smtClean="0"/>
              <a:t>US </a:t>
            </a:r>
            <a:r>
              <a:rPr lang="th-TH" dirty="0"/>
              <a:t>พบ </a:t>
            </a:r>
            <a:r>
              <a:rPr lang="en-US" dirty="0"/>
              <a:t>bilateral mass at adnexa </a:t>
            </a:r>
            <a:endParaRPr lang="th-TH" dirty="0" smtClean="0"/>
          </a:p>
          <a:p>
            <a:pPr marL="667512" lvl="2" indent="0">
              <a:buNone/>
            </a:pPr>
            <a:endParaRPr lang="th-TH" dirty="0" smtClean="0"/>
          </a:p>
          <a:p>
            <a:pPr marL="667512" lvl="2" indent="0">
              <a:buNone/>
            </a:pPr>
            <a:r>
              <a:rPr lang="th-TH" b="1" dirty="0" smtClean="0"/>
              <a:t>หมาย</a:t>
            </a:r>
            <a:r>
              <a:rPr lang="th-TH" b="1" dirty="0"/>
              <a:t>เหตุ </a:t>
            </a:r>
            <a:r>
              <a:rPr lang="th-TH" dirty="0"/>
              <a:t>ควรส่งตรวจ </a:t>
            </a:r>
            <a:r>
              <a:rPr lang="en-US" dirty="0"/>
              <a:t>urine pregnancy test </a:t>
            </a:r>
            <a:r>
              <a:rPr lang="th-TH" dirty="0"/>
              <a:t>เพิ่มเติมเพื่อจะวินิจฉัยคัดออกโรค </a:t>
            </a:r>
            <a:r>
              <a:rPr lang="en-US" dirty="0"/>
              <a:t>ectopic pregnancy</a:t>
            </a:r>
            <a:endParaRPr lang="th-TH" dirty="0"/>
          </a:p>
          <a:p>
            <a:pPr lvl="1"/>
            <a:endParaRPr lang="th-TH" dirty="0"/>
          </a:p>
          <a:p>
            <a:pPr lvl="2"/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xmlns="" val="7080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ส่ง </a:t>
            </a:r>
            <a:r>
              <a:rPr lang="en-US" dirty="0" smtClean="0"/>
              <a:t>TAS </a:t>
            </a:r>
            <a:r>
              <a:rPr lang="th-TH" dirty="0" smtClean="0"/>
              <a:t>ได้ผลดังนี้</a:t>
            </a:r>
            <a:endParaRPr lang="en-US" dirty="0" smtClean="0"/>
          </a:p>
          <a:p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03" t="6628" r="2703" b="4887"/>
          <a:stretch>
            <a:fillRect/>
          </a:stretch>
        </p:blipFill>
        <p:spPr bwMode="auto">
          <a:xfrm>
            <a:off x="2267744" y="2708920"/>
            <a:ext cx="504056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6231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63" t="4462" r="5814" b="3321"/>
          <a:stretch>
            <a:fillRect/>
          </a:stretch>
        </p:blipFill>
        <p:spPr bwMode="auto">
          <a:xfrm>
            <a:off x="1547664" y="1484784"/>
            <a:ext cx="576064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9144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50" t="4061" r="11104" b="10666"/>
          <a:stretch>
            <a:fillRect/>
          </a:stretch>
        </p:blipFill>
        <p:spPr bwMode="auto">
          <a:xfrm>
            <a:off x="1691680" y="1124744"/>
            <a:ext cx="561662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499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 : </a:t>
            </a:r>
          </a:p>
          <a:p>
            <a:pPr lvl="1"/>
            <a:r>
              <a:rPr lang="en-US" dirty="0"/>
              <a:t>normal uterus 7.71 x 5.07 cm.</a:t>
            </a:r>
          </a:p>
          <a:p>
            <a:pPr lvl="1"/>
            <a:r>
              <a:rPr lang="en-US" dirty="0"/>
              <a:t>Myometrium : normal</a:t>
            </a:r>
          </a:p>
          <a:p>
            <a:pPr lvl="1"/>
            <a:r>
              <a:rPr lang="en-US" dirty="0"/>
              <a:t>Endometrial cavity : normal, no mass</a:t>
            </a:r>
          </a:p>
          <a:p>
            <a:pPr lvl="1"/>
            <a:r>
              <a:rPr lang="en-US" dirty="0"/>
              <a:t>Endometrial thickness : 5.5 mm</a:t>
            </a:r>
          </a:p>
          <a:p>
            <a:pPr lvl="1"/>
            <a:r>
              <a:rPr lang="en-US" dirty="0"/>
              <a:t>Lt ovarian cyst 5.27 x 5.53 x 5.43 cm.</a:t>
            </a:r>
          </a:p>
          <a:p>
            <a:pPr lvl="1"/>
            <a:r>
              <a:rPr lang="en-US" dirty="0" err="1"/>
              <a:t>Rt</a:t>
            </a:r>
            <a:r>
              <a:rPr lang="en-US" dirty="0"/>
              <a:t> ovarian cyst 8.42 x 5.61 x 5.31 cm.</a:t>
            </a:r>
          </a:p>
          <a:p>
            <a:endParaRPr lang="en-US" dirty="0" smtClean="0"/>
          </a:p>
          <a:p>
            <a:r>
              <a:rPr lang="en-US" dirty="0"/>
              <a:t>Impression : Endometriosis both ovary</a:t>
            </a:r>
          </a:p>
          <a:p>
            <a:endParaRPr lang="en-US" dirty="0"/>
          </a:p>
          <a:p>
            <a:endParaRPr lang="en-US" dirty="0" smtClean="0"/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3170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Operative Finding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Pre-operation diagnosis : bilateral </a:t>
            </a:r>
            <a:r>
              <a:rPr lang="en-US" b="1" dirty="0" err="1" smtClean="0"/>
              <a:t>endometriotic</a:t>
            </a:r>
            <a:r>
              <a:rPr lang="en-US" b="1" dirty="0" smtClean="0"/>
              <a:t> cyst</a:t>
            </a:r>
          </a:p>
          <a:p>
            <a:r>
              <a:rPr lang="en-US" b="1" dirty="0" smtClean="0"/>
              <a:t>Postoperative diagnosis : same</a:t>
            </a:r>
          </a:p>
          <a:p>
            <a:r>
              <a:rPr lang="en-US" dirty="0" smtClean="0"/>
              <a:t>Endometriosis obliterated </a:t>
            </a:r>
            <a:r>
              <a:rPr lang="en-US" dirty="0" err="1" smtClean="0"/>
              <a:t>Cul</a:t>
            </a:r>
            <a:r>
              <a:rPr lang="en-US" dirty="0" smtClean="0"/>
              <a:t> </a:t>
            </a:r>
            <a:r>
              <a:rPr lang="en-US" dirty="0"/>
              <a:t>de sac and </a:t>
            </a:r>
            <a:r>
              <a:rPr lang="en-US" dirty="0" smtClean="0"/>
              <a:t>rectum</a:t>
            </a:r>
          </a:p>
          <a:p>
            <a:r>
              <a:rPr lang="en-US" dirty="0" smtClean="0"/>
              <a:t>Adhesion </a:t>
            </a:r>
            <a:r>
              <a:rPr lang="en-US" dirty="0"/>
              <a:t>at posterior and both </a:t>
            </a:r>
            <a:r>
              <a:rPr lang="en-US" dirty="0" err="1" smtClean="0"/>
              <a:t>adnexas</a:t>
            </a:r>
            <a:endParaRPr lang="en-US" dirty="0" smtClean="0"/>
          </a:p>
          <a:p>
            <a:r>
              <a:rPr lang="en-US" dirty="0" smtClean="0"/>
              <a:t>Operative </a:t>
            </a:r>
            <a:r>
              <a:rPr lang="en-US" dirty="0"/>
              <a:t>procedure </a:t>
            </a:r>
            <a:r>
              <a:rPr lang="en-US" dirty="0" smtClean="0"/>
              <a:t>: </a:t>
            </a:r>
            <a:r>
              <a:rPr lang="en-US" dirty="0" err="1" smtClean="0"/>
              <a:t>Pfannenstiel</a:t>
            </a:r>
            <a:r>
              <a:rPr lang="en-US" dirty="0" smtClean="0"/>
              <a:t> </a:t>
            </a:r>
            <a:r>
              <a:rPr lang="en-US" dirty="0"/>
              <a:t>incision was </a:t>
            </a:r>
            <a:r>
              <a:rPr lang="en-US" dirty="0" smtClean="0"/>
              <a:t>done</a:t>
            </a:r>
          </a:p>
          <a:p>
            <a:r>
              <a:rPr lang="en-US" dirty="0" smtClean="0"/>
              <a:t>Abdominal </a:t>
            </a:r>
            <a:r>
              <a:rPr lang="en-US" dirty="0"/>
              <a:t>wall was opened layer by </a:t>
            </a:r>
            <a:r>
              <a:rPr lang="en-US" dirty="0" smtClean="0"/>
              <a:t>layer</a:t>
            </a:r>
          </a:p>
          <a:p>
            <a:r>
              <a:rPr lang="en-US" dirty="0" smtClean="0"/>
              <a:t>Cystectomy </a:t>
            </a:r>
            <a:r>
              <a:rPr lang="en-US" dirty="0"/>
              <a:t>was done both side </a:t>
            </a:r>
            <a:endParaRPr lang="en-US" dirty="0" smtClean="0"/>
          </a:p>
          <a:p>
            <a:r>
              <a:rPr lang="en-US" dirty="0" smtClean="0"/>
              <a:t>Peritoneum </a:t>
            </a:r>
            <a:r>
              <a:rPr lang="en-US" dirty="0"/>
              <a:t>washing was done due to cystic content contaminated </a:t>
            </a:r>
          </a:p>
          <a:p>
            <a:r>
              <a:rPr lang="en-US" dirty="0" smtClean="0"/>
              <a:t>Bleeding </a:t>
            </a:r>
            <a:r>
              <a:rPr lang="en-US" dirty="0"/>
              <a:t>was checked and stopped </a:t>
            </a:r>
            <a:endParaRPr lang="en-US" dirty="0" smtClean="0"/>
          </a:p>
          <a:p>
            <a:r>
              <a:rPr lang="en-US" dirty="0" smtClean="0"/>
              <a:t>Abdominal </a:t>
            </a:r>
            <a:r>
              <a:rPr lang="en-US" dirty="0"/>
              <a:t>wall was closed layer by layer </a:t>
            </a:r>
            <a:endParaRPr lang="en-US" dirty="0" smtClean="0"/>
          </a:p>
          <a:p>
            <a:r>
              <a:rPr lang="en-US" dirty="0" smtClean="0"/>
              <a:t>Skin </a:t>
            </a:r>
            <a:r>
              <a:rPr lang="en-US" dirty="0"/>
              <a:t>was closed by </a:t>
            </a:r>
            <a:r>
              <a:rPr lang="en-US" dirty="0" err="1"/>
              <a:t>subcuticular</a:t>
            </a:r>
            <a:r>
              <a:rPr lang="en-US" dirty="0"/>
              <a:t> </a:t>
            </a:r>
            <a:r>
              <a:rPr lang="en-US" dirty="0" smtClean="0"/>
              <a:t>suture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47248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ประวัติผู้ป่วย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cs typeface="+mj-cs"/>
            </a:endParaRPr>
          </a:p>
          <a:p>
            <a:r>
              <a:rPr lang="en-US" dirty="0" smtClean="0">
                <a:cs typeface="+mj-cs"/>
              </a:rPr>
              <a:t>Case : </a:t>
            </a:r>
            <a:r>
              <a:rPr lang="th-TH" dirty="0" smtClean="0">
                <a:cs typeface="+mj-cs"/>
              </a:rPr>
              <a:t>ผู้ป่วยหญิงไทยคู่ เชื้อชาติไทย สัญชาติไทย อายุ </a:t>
            </a:r>
            <a:r>
              <a:rPr lang="en-US" dirty="0" smtClean="0">
                <a:cs typeface="+mj-cs"/>
              </a:rPr>
              <a:t>34 </a:t>
            </a:r>
            <a:r>
              <a:rPr lang="th-TH" dirty="0" smtClean="0">
                <a:cs typeface="+mj-cs"/>
              </a:rPr>
              <a:t>ปี ภูมิลำเนา จ.ปราจีนบุรี อาชีพรับจ้าง สิทธิการรักษา ประกันสังคม</a:t>
            </a:r>
          </a:p>
          <a:p>
            <a:endParaRPr lang="en-US" dirty="0" smtClean="0">
              <a:cs typeface="+mj-cs"/>
            </a:endParaRPr>
          </a:p>
          <a:p>
            <a:endParaRPr lang="th-TH" dirty="0">
              <a:cs typeface="+mj-cs"/>
            </a:endParaRPr>
          </a:p>
          <a:p>
            <a:r>
              <a:rPr lang="en-US" dirty="0" smtClean="0">
                <a:cs typeface="+mj-cs"/>
              </a:rPr>
              <a:t>CC: </a:t>
            </a:r>
            <a:r>
              <a:rPr lang="th-TH" dirty="0" smtClean="0">
                <a:cs typeface="+mj-cs"/>
              </a:rPr>
              <a:t>ประจำเดือนมากกว่าปกติ และมีอาการปวดท้องมากขึ้น </a:t>
            </a:r>
          </a:p>
          <a:p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91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ประวัติผู้ป่วย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Present illness </a:t>
            </a:r>
          </a:p>
          <a:p>
            <a:pPr lvl="1"/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6 </a:t>
            </a:r>
            <a:r>
              <a:rPr lang="en-US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yrs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PTA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ผู้ป่วยมีอาการปวดประจำเดือนมากขึ้น ปวดมากบริเวณท้องน้อย ปกติประจำเดือนมา 3วัน ใช้ผ้าอนามัย 2แผ่น/วัน ไม่มีเลือดออกกระปริดกระปรอย ในช่วงแรกกินยาแก้ปวดแล้วหายดี ต่อมามีอาการปวดท้องเพิ่มขึ้นเรื่อยๆ แต่ผู้ป่วยยังทนได้และคิดว่าเป็นการปวดท้องประจำเดือนธรรมดา จึงไม่ได้ไปพบแพทย์ </a:t>
            </a:r>
          </a:p>
          <a:p>
            <a:pPr lvl="1"/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 </a:t>
            </a:r>
            <a:r>
              <a:rPr lang="en-US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mo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PTA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ผู้ป่วยมีอาการปวดมากขึ้น ร่วมกับมีประจำเดือนมามากผิดปกติและนานขึ้นเป็น15วัน ใช้ผ้าอนามัย 6แผ่น/วัน จึงไปพบแพทย์ที่คลินิกแพทย์ได้ทำการตรวจอัลตราซาวน์และคาดว่าเป็น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cyst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ที่รังไข่ทั้งสองข้าง แพทย์จึงแนะนำให้ไปตรวจเพิ่มที่โรงพยาบาลและไมได้ให้ยาในการรักษา </a:t>
            </a:r>
          </a:p>
          <a:p>
            <a:pPr lvl="1"/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 </a:t>
            </a:r>
            <a:r>
              <a:rPr lang="en-US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mo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PTA 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ผู้ป่วยได้ไปตรวจเพิ่มที่โรงพยาบาลกบินทร์บุรี แพทย์อัลตราซาวน์ซ้ำพบ</a:t>
            </a:r>
            <a:r>
              <a:rPr lang="en-US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cyst</a:t>
            </a:r>
            <a:r>
              <a:rPr lang="th-TH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ที่รังไข่ทั้งสองข้าง จึงส่งมาที่ศูนย์การแพทย์เพื่อทำการผ่าตัด</a:t>
            </a:r>
          </a:p>
          <a:p>
            <a:endParaRPr lang="th-TH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25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ประวัติผู้ป่วย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Past history </a:t>
            </a:r>
            <a:endParaRPr lang="en-US" dirty="0" smtClean="0"/>
          </a:p>
          <a:p>
            <a:pPr lvl="1"/>
            <a:r>
              <a:rPr lang="th-TH" dirty="0" smtClean="0"/>
              <a:t>ปฏิเสธ</a:t>
            </a:r>
            <a:r>
              <a:rPr lang="th-TH" dirty="0"/>
              <a:t>ประวัติโรคประจำตัวในอดีต </a:t>
            </a:r>
          </a:p>
          <a:p>
            <a:pPr lvl="1"/>
            <a:r>
              <a:rPr lang="th-TH" dirty="0" smtClean="0"/>
              <a:t>ปฏิเสธ</a:t>
            </a:r>
            <a:r>
              <a:rPr lang="th-TH" dirty="0"/>
              <a:t>ประวัติการแพ้ยา </a:t>
            </a:r>
          </a:p>
          <a:p>
            <a:pPr lvl="1"/>
            <a:r>
              <a:rPr lang="th-TH" dirty="0" smtClean="0"/>
              <a:t>ปฏิเสธ</a:t>
            </a:r>
            <a:r>
              <a:rPr lang="th-TH" dirty="0"/>
              <a:t>ประวัติการแพ้อาหาร </a:t>
            </a:r>
          </a:p>
          <a:p>
            <a:pPr lvl="1"/>
            <a:r>
              <a:rPr lang="th-TH" dirty="0" smtClean="0"/>
              <a:t>ปฏิเสธ</a:t>
            </a:r>
            <a:r>
              <a:rPr lang="th-TH" dirty="0"/>
              <a:t>การได้รับการผ่าตัดในอดีต </a:t>
            </a:r>
          </a:p>
          <a:p>
            <a:pPr lvl="1"/>
            <a:r>
              <a:rPr lang="th-TH" dirty="0" smtClean="0"/>
              <a:t>ปฏิเสธ</a:t>
            </a:r>
            <a:r>
              <a:rPr lang="th-TH" dirty="0"/>
              <a:t>ประวัติการสูบบุหรี่ การดื่มแอลกอฮอล์ และการใช้สารเสพ</a:t>
            </a:r>
            <a:r>
              <a:rPr lang="th-TH" dirty="0" smtClean="0"/>
              <a:t>ติด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36629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ประวัติผู้ป่วย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/>
              <a:t>OB-GYN history </a:t>
            </a:r>
            <a:endParaRPr lang="en-US" dirty="0" smtClean="0"/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G1P0A1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Para </a:t>
            </a:r>
            <a:r>
              <a:rPr lang="en-US" dirty="0"/>
              <a:t>0-0-1-0 </a:t>
            </a:r>
            <a:endParaRPr lang="en-US" dirty="0" smtClean="0"/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Abortion </a:t>
            </a:r>
            <a:r>
              <a:rPr lang="en-US" dirty="0"/>
              <a:t>10 years PTA w/o F&amp;C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LMP </a:t>
            </a:r>
            <a:r>
              <a:rPr lang="en-US" dirty="0"/>
              <a:t>6/5/2557 (irregular) </a:t>
            </a:r>
            <a:endParaRPr lang="en-US" dirty="0" smtClean="0"/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PMP 17/4/2557</a:t>
            </a:r>
            <a:endParaRPr lang="en-US" dirty="0"/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Duration </a:t>
            </a:r>
            <a:r>
              <a:rPr lang="en-US" dirty="0"/>
              <a:t>3 days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Amount </a:t>
            </a:r>
            <a:r>
              <a:rPr lang="en-US" dirty="0"/>
              <a:t>2 </a:t>
            </a:r>
            <a:r>
              <a:rPr lang="en-US" dirty="0" smtClean="0"/>
              <a:t>pads/day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Interval </a:t>
            </a:r>
            <a:r>
              <a:rPr lang="en-US" dirty="0"/>
              <a:t>30 days </a:t>
            </a:r>
            <a:endParaRPr lang="th-TH" dirty="0"/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th-TH" dirty="0" smtClean="0"/>
              <a:t>มี</a:t>
            </a:r>
            <a:r>
              <a:rPr lang="th-TH" dirty="0"/>
              <a:t>ประวัติการใช้ยาคุม 10 ปีก่อนมาโรงพยาบาล </a:t>
            </a:r>
            <a:endParaRPr lang="th-TH" dirty="0" smtClean="0"/>
          </a:p>
          <a:p>
            <a:pPr marL="548640" lvl="3" indent="-274320">
              <a:buSzPct val="95000"/>
            </a:pPr>
            <a:r>
              <a:rPr lang="en-US" dirty="0"/>
              <a:t>No Dyspareunia </a:t>
            </a:r>
          </a:p>
          <a:p>
            <a:pPr marL="548640" lvl="3" indent="-274320">
              <a:buSzPct val="95000"/>
            </a:pPr>
            <a:r>
              <a:rPr lang="en-US" dirty="0"/>
              <a:t>No post coital bleeding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62423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ประวัติผู้ป่วย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Personal history </a:t>
            </a:r>
            <a:endParaRPr lang="en-US" dirty="0" smtClean="0"/>
          </a:p>
          <a:p>
            <a:pPr lvl="1"/>
            <a:r>
              <a:rPr lang="th-TH" dirty="0" smtClean="0"/>
              <a:t>น้ำหนัก </a:t>
            </a:r>
            <a:r>
              <a:rPr lang="th-TH" dirty="0"/>
              <a:t>50.7 กิโลกรัม </a:t>
            </a:r>
            <a:endParaRPr lang="th-TH" dirty="0" smtClean="0"/>
          </a:p>
          <a:p>
            <a:pPr lvl="1"/>
            <a:r>
              <a:rPr lang="th-TH" dirty="0" smtClean="0"/>
              <a:t>ส่วนสูง </a:t>
            </a:r>
            <a:r>
              <a:rPr lang="th-TH" dirty="0"/>
              <a:t>156 เซนติเมตร </a:t>
            </a:r>
            <a:endParaRPr lang="en-US" dirty="0" smtClean="0"/>
          </a:p>
          <a:p>
            <a:pPr lvl="1"/>
            <a:r>
              <a:rPr lang="en-US" dirty="0" smtClean="0"/>
              <a:t>BMI </a:t>
            </a:r>
            <a:r>
              <a:rPr lang="en-US" dirty="0"/>
              <a:t>20.8 kg/m</a:t>
            </a:r>
            <a:r>
              <a:rPr lang="en-US" baseline="30000" dirty="0"/>
              <a:t>2</a:t>
            </a:r>
            <a:endParaRPr lang="th-TH" baseline="30000" dirty="0"/>
          </a:p>
        </p:txBody>
      </p:sp>
    </p:spTree>
    <p:extLst>
      <p:ext uri="{BB962C8B-B14F-4D97-AF65-F5344CB8AC3E}">
        <p14:creationId xmlns:p14="http://schemas.microsoft.com/office/powerpoint/2010/main" xmlns="" val="18247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dirty="0" smtClean="0"/>
              <a:t>PE </a:t>
            </a:r>
          </a:p>
          <a:p>
            <a:pPr marL="548640" lvl="3" indent="-274320">
              <a:buSzPct val="95000"/>
            </a:pPr>
            <a:r>
              <a:rPr lang="en-US" dirty="0" smtClean="0"/>
              <a:t>V/S – BT 36.8°C </a:t>
            </a:r>
            <a:r>
              <a:rPr lang="en-US" dirty="0"/>
              <a:t>RR 18/min </a:t>
            </a:r>
            <a:r>
              <a:rPr lang="en-US" dirty="0" smtClean="0"/>
              <a:t>PR 82bpm BP 120/80 </a:t>
            </a:r>
            <a:r>
              <a:rPr lang="en-US" dirty="0"/>
              <a:t>mmHg </a:t>
            </a:r>
          </a:p>
          <a:p>
            <a:pPr marL="548640" lvl="3" indent="-274320">
              <a:buSzPct val="95000"/>
            </a:pPr>
            <a:r>
              <a:rPr lang="en-US" dirty="0" smtClean="0"/>
              <a:t>GA </a:t>
            </a:r>
          </a:p>
          <a:p>
            <a:pPr marL="822960" lvl="4" indent="-274320">
              <a:buSzPct val="95000"/>
            </a:pPr>
            <a:r>
              <a:rPr lang="en-US" dirty="0" smtClean="0"/>
              <a:t>A </a:t>
            </a:r>
            <a:r>
              <a:rPr lang="en-US" dirty="0"/>
              <a:t>Thai female </a:t>
            </a:r>
            <a:r>
              <a:rPr lang="en-US" dirty="0" smtClean="0"/>
              <a:t>good consciousness</a:t>
            </a:r>
          </a:p>
          <a:p>
            <a:pPr marL="822960" lvl="4" indent="-274320">
              <a:buSzPct val="95000"/>
            </a:pPr>
            <a:r>
              <a:rPr lang="en-US" dirty="0" smtClean="0"/>
              <a:t>CVS : </a:t>
            </a:r>
            <a:r>
              <a:rPr lang="en-US" dirty="0"/>
              <a:t>normal S1S2 no murmur </a:t>
            </a:r>
          </a:p>
          <a:p>
            <a:pPr marL="822960" lvl="4" indent="-274320">
              <a:buSzPct val="95000"/>
            </a:pPr>
            <a:r>
              <a:rPr lang="en-US" dirty="0" smtClean="0"/>
              <a:t>RS : Clear </a:t>
            </a:r>
            <a:r>
              <a:rPr lang="en-US" dirty="0"/>
              <a:t>both lung </a:t>
            </a:r>
          </a:p>
          <a:p>
            <a:pPr marL="822960" lvl="4" indent="-274320">
              <a:buSzPct val="95000"/>
            </a:pPr>
            <a:r>
              <a:rPr lang="en-US" dirty="0" smtClean="0"/>
              <a:t>Abdomen </a:t>
            </a:r>
            <a:r>
              <a:rPr lang="en-US" dirty="0"/>
              <a:t>– Soft, not tender, </a:t>
            </a:r>
            <a:r>
              <a:rPr lang="en-US" dirty="0" err="1"/>
              <a:t>normoactive</a:t>
            </a:r>
            <a:r>
              <a:rPr lang="en-US" dirty="0"/>
              <a:t> bowel sound </a:t>
            </a:r>
            <a:endParaRPr lang="en-US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00479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Examination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4" indent="-274320">
              <a:buClr>
                <a:schemeClr val="accent3"/>
              </a:buClr>
              <a:buSzPct val="95000"/>
            </a:pPr>
            <a:r>
              <a:rPr lang="en-US" dirty="0"/>
              <a:t>PV </a:t>
            </a:r>
            <a:r>
              <a:rPr lang="en-US" dirty="0" smtClean="0"/>
              <a:t>examination</a:t>
            </a:r>
            <a:endParaRPr lang="en-US" dirty="0"/>
          </a:p>
          <a:p>
            <a:pPr marL="548640" lvl="5" indent="-274320">
              <a:buClr>
                <a:schemeClr val="accent3"/>
              </a:buClr>
              <a:buSzPct val="95000"/>
            </a:pPr>
            <a:r>
              <a:rPr lang="en-US" dirty="0"/>
              <a:t>NIUB </a:t>
            </a:r>
            <a:r>
              <a:rPr lang="en-US" dirty="0" smtClean="0"/>
              <a:t>: </a:t>
            </a:r>
            <a:r>
              <a:rPr lang="en-US" dirty="0"/>
              <a:t>normal </a:t>
            </a:r>
          </a:p>
          <a:p>
            <a:pPr marL="548640" lvl="5" indent="-274320">
              <a:buClr>
                <a:schemeClr val="accent3"/>
              </a:buClr>
              <a:buSzPct val="95000"/>
            </a:pPr>
            <a:r>
              <a:rPr lang="en-US" dirty="0" smtClean="0"/>
              <a:t>Vagina : </a:t>
            </a:r>
            <a:r>
              <a:rPr lang="en-US" dirty="0"/>
              <a:t>Thin white discharge, normal mucosa </a:t>
            </a:r>
          </a:p>
          <a:p>
            <a:pPr marL="548640" lvl="5" indent="-274320">
              <a:buClr>
                <a:schemeClr val="accent3"/>
              </a:buClr>
              <a:buSzPct val="95000"/>
            </a:pPr>
            <a:r>
              <a:rPr lang="en-US" dirty="0" smtClean="0"/>
              <a:t>Cervix :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/>
              <a:t>closed, mucous discharge, mild erythema </a:t>
            </a:r>
          </a:p>
          <a:p>
            <a:pPr marL="548640" lvl="5" indent="-274320">
              <a:buClr>
                <a:schemeClr val="accent3"/>
              </a:buClr>
              <a:buSzPct val="95000"/>
            </a:pPr>
            <a:r>
              <a:rPr lang="en-US" dirty="0" smtClean="0"/>
              <a:t>Uterus : </a:t>
            </a:r>
            <a:r>
              <a:rPr lang="en-US" dirty="0"/>
              <a:t>not tender </a:t>
            </a:r>
          </a:p>
          <a:p>
            <a:pPr marL="548640" lvl="5" indent="-274320">
              <a:buClr>
                <a:schemeClr val="accent3"/>
              </a:buClr>
              <a:buSzPct val="95000"/>
            </a:pPr>
            <a:r>
              <a:rPr lang="en-US" dirty="0" smtClean="0"/>
              <a:t>Adnexa : </a:t>
            </a:r>
            <a:r>
              <a:rPr lang="en-US" dirty="0"/>
              <a:t>mass± both adnexa </a:t>
            </a:r>
          </a:p>
          <a:p>
            <a:pPr marL="548640" lvl="5" indent="-274320">
              <a:buClr>
                <a:schemeClr val="accent3"/>
              </a:buClr>
              <a:buSzPct val="95000"/>
            </a:pPr>
            <a:r>
              <a:rPr lang="en-US" dirty="0" err="1" smtClean="0"/>
              <a:t>Cul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sac : no </a:t>
            </a:r>
            <a:r>
              <a:rPr lang="en-US" dirty="0"/>
              <a:t>bulging, not tender</a:t>
            </a: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1175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list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Dysmenorrhea</a:t>
            </a:r>
          </a:p>
          <a:p>
            <a:r>
              <a:rPr lang="en-US" dirty="0" smtClean="0"/>
              <a:t>Menorrhagia</a:t>
            </a:r>
          </a:p>
          <a:p>
            <a:r>
              <a:rPr lang="en-US" dirty="0" smtClean="0"/>
              <a:t>Uterus 14 </a:t>
            </a:r>
            <a:r>
              <a:rPr lang="en-US" dirty="0" err="1" smtClean="0"/>
              <a:t>wk</a:t>
            </a:r>
            <a:r>
              <a:rPr lang="en-US" dirty="0" smtClean="0"/>
              <a:t> size</a:t>
            </a:r>
          </a:p>
          <a:p>
            <a:r>
              <a:rPr lang="en-US" dirty="0" smtClean="0"/>
              <a:t>± adnexal mass</a:t>
            </a:r>
          </a:p>
          <a:p>
            <a:pPr marL="0" indent="0">
              <a:buNone/>
            </a:pPr>
            <a:endParaRPr lang="en-US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4261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</TotalTime>
  <Words>741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Case study18</vt:lpstr>
      <vt:lpstr>ประวัติผู้ป่วย</vt:lpstr>
      <vt:lpstr>ประวัติผู้ป่วย</vt:lpstr>
      <vt:lpstr>ประวัติผู้ป่วย</vt:lpstr>
      <vt:lpstr>ประวัติผู้ป่วย</vt:lpstr>
      <vt:lpstr>ประวัติผู้ป่วย</vt:lpstr>
      <vt:lpstr>Physical Examination</vt:lpstr>
      <vt:lpstr>Physical Examination</vt:lpstr>
      <vt:lpstr>Problem list</vt:lpstr>
      <vt:lpstr>Differential Diagnosis</vt:lpstr>
      <vt:lpstr>Discussion </vt:lpstr>
      <vt:lpstr>Discussion </vt:lpstr>
      <vt:lpstr>Discussion </vt:lpstr>
      <vt:lpstr>Investigation</vt:lpstr>
      <vt:lpstr>Slide 15</vt:lpstr>
      <vt:lpstr>Slide 16</vt:lpstr>
      <vt:lpstr>Investigation</vt:lpstr>
      <vt:lpstr>Operative Finding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PanGie</dc:creator>
  <cp:lastModifiedBy>pawin</cp:lastModifiedBy>
  <cp:revision>14</cp:revision>
  <dcterms:created xsi:type="dcterms:W3CDTF">2014-06-01T03:07:24Z</dcterms:created>
  <dcterms:modified xsi:type="dcterms:W3CDTF">2014-06-03T08:35:56Z</dcterms:modified>
</cp:coreProperties>
</file>