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9" r:id="rId3"/>
    <p:sldId id="260" r:id="rId4"/>
    <p:sldId id="261" r:id="rId5"/>
    <p:sldId id="262" r:id="rId6"/>
    <p:sldId id="267" r:id="rId7"/>
    <p:sldId id="263" r:id="rId8"/>
    <p:sldId id="268" r:id="rId9"/>
    <p:sldId id="269" r:id="rId10"/>
    <p:sldId id="265" r:id="rId11"/>
    <p:sldId id="270" r:id="rId12"/>
    <p:sldId id="266" r:id="rId13"/>
    <p:sldId id="258" r:id="rId14"/>
    <p:sldId id="290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95" r:id="rId34"/>
    <p:sldId id="257" r:id="rId35"/>
    <p:sldId id="271" r:id="rId36"/>
    <p:sldId id="294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9" autoAdjust="0"/>
    <p:restoredTop sz="94660"/>
  </p:normalViewPr>
  <p:slideViewPr>
    <p:cSldViewPr snapToGrid="0">
      <p:cViewPr>
        <p:scale>
          <a:sx n="80" d="100"/>
          <a:sy n="80" d="100"/>
        </p:scale>
        <p:origin x="-10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762" y="7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355D3-628E-4040-B2EB-B8F59408C12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A8D2D-C0E8-411D-BA32-79EE6DD21F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7068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26F0A-8BB7-4C13-9F11-4AD17C7B5D32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13D19-BE2A-4F44-A6BB-89F169CCF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577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312A8F-D807-4431-93D0-8E485D961A1A}" type="slidenum">
              <a:rPr lang="en-US"/>
              <a:pPr/>
              <a:t>2</a:t>
            </a:fld>
            <a:endParaRPr lang="en-US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6438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18BBC8-193A-4564-B380-7201D9659BEA}" type="slidenum">
              <a:rPr lang="en-US"/>
              <a:pPr/>
              <a:t>21</a:t>
            </a:fld>
            <a:endParaRPr lang="en-US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C333F2-095D-48A3-BB78-043E903F2F16}" type="slidenum">
              <a:rPr lang="en-US"/>
              <a:pPr/>
              <a:t>22</a:t>
            </a:fld>
            <a:endParaRPr lang="en-US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Gestational DM=</a:t>
            </a:r>
            <a:r>
              <a:rPr lang="th-TH" dirty="0" smtClean="0"/>
              <a:t>ได้รับ</a:t>
            </a:r>
            <a:r>
              <a:rPr lang="en-US" dirty="0" err="1" smtClean="0"/>
              <a:t>diag</a:t>
            </a:r>
            <a:r>
              <a:rPr lang="th-TH" dirty="0" smtClean="0"/>
              <a:t>ตอนตั้งครรภ์</a:t>
            </a:r>
            <a:endParaRPr lang="en-US" dirty="0" smtClean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 smtClean="0"/>
              <a:t>Pregestational</a:t>
            </a:r>
            <a:r>
              <a:rPr lang="en-US" dirty="0" smtClean="0"/>
              <a:t>/ Overt DM =</a:t>
            </a:r>
            <a:r>
              <a:rPr lang="th-TH" dirty="0" smtClean="0"/>
              <a:t>ได้รับ</a:t>
            </a:r>
            <a:r>
              <a:rPr lang="en-US" dirty="0" err="1" smtClean="0"/>
              <a:t>diag</a:t>
            </a:r>
            <a:r>
              <a:rPr lang="th-TH" dirty="0" smtClean="0"/>
              <a:t>มาก่อนตั้งครรภ์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dirty="0" smtClean="0"/>
          </a:p>
        </p:txBody>
      </p:sp>
      <p:sp>
        <p:nvSpPr>
          <p:cNvPr id="13316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A86F9E1-5057-494F-9AC8-31C202261313}" type="slidenum">
              <a:rPr lang="th-TH" altLang="th-TH" sz="1200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th-TH" altLang="th-TH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th-TH" altLang="th-TH" smtClean="0"/>
              <a:t>คือ เบาหวานที่ได้รับการวินิจฉัยครั้งแรกขณะตั้งครรภ์  อาจจะเป็นเบาหวานมาก่อนการตั้งครรภ์ หรือ เป็นเบาหวานซึ่งปรากฏออกมาครั้งแรกเนื่องจากตั้งครรภ์</a:t>
            </a:r>
          </a:p>
        </p:txBody>
      </p:sp>
      <p:sp>
        <p:nvSpPr>
          <p:cNvPr id="14340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3A7D5A-893A-4862-831F-59E03CF96B43}" type="slidenum">
              <a:rPr lang="th-TH" altLang="th-TH" sz="1200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th-TH" altLang="th-TH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th-TH" altLang="th-TH" smtClean="0"/>
              <a:t>เชื้อชาติที่ต่างกันก็มีผลต่อความชุกเช่นกัน</a:t>
            </a:r>
          </a:p>
        </p:txBody>
      </p:sp>
      <p:sp>
        <p:nvSpPr>
          <p:cNvPr id="15364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0B490A-5FF2-4981-AE7F-58FB00E6DE5F}" type="slidenum">
              <a:rPr lang="th-TH" altLang="th-TH" sz="1200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th-TH" altLang="th-TH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B5911D-A612-4D85-9BF5-7C2BD3D26FA5}" type="slidenum">
              <a:rPr lang="en-US"/>
              <a:pPr/>
              <a:t>35</a:t>
            </a:fld>
            <a:endParaRPr 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2156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F03785-F962-465D-A6E3-E5B1BEADDE7E}" type="slidenum">
              <a:rPr lang="en-US"/>
              <a:pPr/>
              <a:t>3</a:t>
            </a:fld>
            <a:endParaRPr lang="en-US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191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7A3F98-18DE-4524-946E-B66021770274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5574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1BD3F5-B28A-4E77-AA06-9A0FA4956906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5292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1BD3F5-B28A-4E77-AA06-9A0FA4956906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6189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F3C1FA-0A53-4B27-891A-D245DF84299A}" type="slidenum">
              <a:rPr lang="en-US"/>
              <a:pPr/>
              <a:t>7</a:t>
            </a:fld>
            <a:endParaRPr lang="en-US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0873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4B91A2-0AB2-43FC-9953-DCB9B8E4F604}" type="slidenum">
              <a:rPr lang="en-US"/>
              <a:pPr/>
              <a:t>10</a:t>
            </a:fld>
            <a:endParaRPr 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2876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4B91A2-0AB2-43FC-9953-DCB9B8E4F604}" type="slidenum">
              <a:rPr lang="en-US"/>
              <a:pPr/>
              <a:t>11</a:t>
            </a:fld>
            <a:endParaRPr 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6397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78D0967-C860-42BB-BAE9-C30B9BC4A1D5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0753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39F3-AF30-4963-97C3-D7F5B32C9F7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0" y="3995599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5053" y="4203982"/>
            <a:ext cx="584978" cy="365125"/>
          </a:xfrm>
        </p:spPr>
        <p:txBody>
          <a:bodyPr/>
          <a:lstStyle/>
          <a:p>
            <a:fld id="{44992B02-9245-4565-9F6A-F215503DF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4565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39F3-AF30-4963-97C3-D7F5B32C9F7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4992B02-9245-4565-9F6A-F215503DF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9560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39F3-AF30-4963-97C3-D7F5B32C9F7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4992B02-9245-4565-9F6A-F215503DFC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76754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39F3-AF30-4963-97C3-D7F5B32C9F7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4992B02-9245-4565-9F6A-F215503DF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8250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39F3-AF30-4963-97C3-D7F5B32C9F7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4992B02-9245-4565-9F6A-F215503DFC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26680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39F3-AF30-4963-97C3-D7F5B32C9F7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4992B02-9245-4565-9F6A-F215503DF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3502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39F3-AF30-4963-97C3-D7F5B32C9F7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2B02-9245-4565-9F6A-F215503DF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6517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39F3-AF30-4963-97C3-D7F5B32C9F7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2B02-9245-4565-9F6A-F215503DF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7248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632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6EE5FB13-1695-40F4-8DBA-24924BF65C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694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70" y="617518"/>
            <a:ext cx="8290407" cy="1213658"/>
          </a:xfrm>
        </p:spPr>
        <p:txBody>
          <a:bodyPr/>
          <a:lstStyle>
            <a:lvl1pPr>
              <a:defRPr sz="40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593" y="1503606"/>
            <a:ext cx="8065963" cy="5171513"/>
          </a:xfrm>
        </p:spPr>
        <p:txBody>
          <a:bodyPr/>
          <a:lstStyle>
            <a:lvl1pPr>
              <a:defRPr sz="24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 sz="2400"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 sz="1800"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 sz="1600"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 sz="1600"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008C39F3-AF30-4963-97C3-D7F5B32C9F7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554639" y="68309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44992B02-9245-4565-9F6A-F215503DF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2560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39F3-AF30-4963-97C3-D7F5B32C9F7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4992B02-9245-4565-9F6A-F215503DF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862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39F3-AF30-4963-97C3-D7F5B32C9F7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4992B02-9245-4565-9F6A-F215503DF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7727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39F3-AF30-4963-97C3-D7F5B32C9F7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4992B02-9245-4565-9F6A-F215503DF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440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39F3-AF30-4963-97C3-D7F5B32C9F7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2B02-9245-4565-9F6A-F215503DF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697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39F3-AF30-4963-97C3-D7F5B32C9F7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2B02-9245-4565-9F6A-F215503DF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135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39F3-AF30-4963-97C3-D7F5B32C9F7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2B02-9245-4565-9F6A-F215503DF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379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39F3-AF30-4963-97C3-D7F5B32C9F7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4992B02-9245-4565-9F6A-F215503DF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031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9889" y="212265"/>
            <a:ext cx="8006046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667" y="1548135"/>
            <a:ext cx="8011268" cy="50234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008C39F3-AF30-4963-97C3-D7F5B32C9F7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44992B02-9245-4565-9F6A-F215503DF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7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Cordia New" panose="020B0304020202020204" pitchFamily="34" charset="-34"/>
          <a:ea typeface="+mj-ea"/>
          <a:cs typeface="Cordia New" panose="020B0304020202020204" pitchFamily="34" charset="-34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800" kern="1200">
          <a:solidFill>
            <a:schemeClr val="tx1">
              <a:lumMod val="75000"/>
              <a:lumOff val="25000"/>
            </a:schemeClr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000" kern="1200">
          <a:solidFill>
            <a:schemeClr val="tx1">
              <a:lumMod val="75000"/>
              <a:lumOff val="25000"/>
            </a:schemeClr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rct=j&amp;q=&amp;esrc=s&amp;frm=1&amp;source=images&amp;cd=&amp;cad=rja&amp;docid=UbP7YR1fTtD4XM&amp;tbnid=R_cgzG0zSlRBXM:&amp;ved=0CAUQjRw&amp;url=http://www.womenfitness.net/gestational_diabetes.htm&amp;ei=zdLWUon9NIeBrgfsyYCQBA&amp;bvm=bv.59378465,d.bmk&amp;psig=AFQjCNE0IbnNoiLXvKvSk5bv16HncnnWMw&amp;ust=1389895015799398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th/url?sa=i&amp;rct=j&amp;q=&amp;esrc=s&amp;frm=1&amp;source=images&amp;cd=&amp;cad=rja&amp;docid=Ed8MtTaLkM66LM&amp;tbnid=kFQxYCkl6ThgKM:&amp;ved=0CAUQjRw&amp;url=http://www.uspharmacist.com/content/d/feature/c/15796/&amp;ei=rArXUviUGcmprAe5x4DQBw&amp;bvm=bv.59378465,d.bmk&amp;psig=AFQjCNHB0hzFpe3GHtLyk-AGNhBXf8D9kw&amp;ust=1389902191974442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study 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Facilitator: </a:t>
            </a:r>
            <a:r>
              <a:rPr lang="en-US" dirty="0" err="1" smtClean="0"/>
              <a:t>Pawin</a:t>
            </a:r>
            <a:r>
              <a:rPr lang="en-US" dirty="0" smtClean="0"/>
              <a:t> </a:t>
            </a:r>
            <a:r>
              <a:rPr lang="en-US" dirty="0" err="1" smtClean="0"/>
              <a:t>Puapornpong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422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EXAMINATION</a:t>
            </a:r>
          </a:p>
        </p:txBody>
      </p:sp>
      <p:sp>
        <p:nvSpPr>
          <p:cNvPr id="9217" name="Rectangle 1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Vital signs</a:t>
            </a:r>
          </a:p>
          <a:p>
            <a:pPr lvl="1"/>
            <a:r>
              <a:rPr lang="en-US" dirty="0" smtClean="0"/>
              <a:t>Body temperature 37.3 c</a:t>
            </a:r>
          </a:p>
          <a:p>
            <a:pPr lvl="1"/>
            <a:r>
              <a:rPr lang="en-US" dirty="0" smtClean="0"/>
              <a:t>Blood pressure 122/79 mm Hg</a:t>
            </a:r>
          </a:p>
          <a:p>
            <a:pPr lvl="1"/>
            <a:r>
              <a:rPr lang="en-US" dirty="0" smtClean="0"/>
              <a:t>Pulse rate 114 bpm</a:t>
            </a:r>
          </a:p>
          <a:p>
            <a:pPr lvl="1"/>
            <a:r>
              <a:rPr lang="en-US" dirty="0" smtClean="0"/>
              <a:t>Respiratory rate 20 /min</a:t>
            </a:r>
          </a:p>
          <a:p>
            <a:r>
              <a:rPr lang="en-US" dirty="0" smtClean="0"/>
              <a:t>GA	: a Thai pregnant female, good consciousness, not pale, no jaundice, no cyanosis, no tachypnea</a:t>
            </a:r>
          </a:p>
          <a:p>
            <a:r>
              <a:rPr lang="en-US" dirty="0" smtClean="0"/>
              <a:t>HEENT	; no pale conjunctivae, anicteric sclera, no thyroid enlargement</a:t>
            </a:r>
          </a:p>
          <a:p>
            <a:r>
              <a:rPr lang="en-US" dirty="0" smtClean="0"/>
              <a:t>CVS	: normal S1S2, no murmur, full pulse, regular rhythm </a:t>
            </a:r>
          </a:p>
          <a:p>
            <a:r>
              <a:rPr lang="en-US" dirty="0" smtClean="0"/>
              <a:t>RS	: normal breath sound, no adventitious sound</a:t>
            </a:r>
          </a:p>
        </p:txBody>
      </p:sp>
    </p:spTree>
    <p:extLst>
      <p:ext uri="{BB962C8B-B14F-4D97-AF65-F5344CB8AC3E}">
        <p14:creationId xmlns:p14="http://schemas.microsoft.com/office/powerpoint/2010/main" xmlns="" val="17292904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EXAMINATION</a:t>
            </a:r>
          </a:p>
        </p:txBody>
      </p:sp>
      <p:sp>
        <p:nvSpPr>
          <p:cNvPr id="9217" name="Rectangle 1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Abdomen</a:t>
            </a:r>
          </a:p>
          <a:p>
            <a:pPr lvl="1"/>
            <a:r>
              <a:rPr lang="en-US" dirty="0" err="1" smtClean="0"/>
              <a:t>normoactive</a:t>
            </a:r>
            <a:r>
              <a:rPr lang="en-US" dirty="0" smtClean="0"/>
              <a:t> bowel sound, </a:t>
            </a:r>
          </a:p>
          <a:p>
            <a:pPr lvl="1"/>
            <a:r>
              <a:rPr lang="en-US" dirty="0" smtClean="0"/>
              <a:t>Fundal height </a:t>
            </a:r>
            <a:r>
              <a:rPr lang="en-US" dirty="0"/>
              <a:t>3</a:t>
            </a:r>
            <a:r>
              <a:rPr lang="en-US" dirty="0" smtClean="0"/>
              <a:t>/4 &gt; umbilicus, large part: right, FHR 150 bpm,</a:t>
            </a:r>
          </a:p>
          <a:p>
            <a:pPr lvl="1"/>
            <a:r>
              <a:rPr lang="en-US" dirty="0" smtClean="0"/>
              <a:t>Longitudinal lie, vertex presentation, positive engagement, positive fetal movement, EFW 2,500 g</a:t>
            </a:r>
          </a:p>
          <a:p>
            <a:pPr lvl="1"/>
            <a:r>
              <a:rPr lang="en-US" dirty="0" smtClean="0"/>
              <a:t>Positive uterine contraction, duration 30-45 sec., interval 5 min., moderate-marked intensity</a:t>
            </a:r>
          </a:p>
          <a:p>
            <a:r>
              <a:rPr lang="en-US" dirty="0" smtClean="0"/>
              <a:t>PV (11.00 น.): dilation 5 cm, effacement 100%, station 0, soft consistency, longitudinal fetal position, intact membrane, adequate </a:t>
            </a:r>
            <a:r>
              <a:rPr lang="en-US" dirty="0" err="1" smtClean="0"/>
              <a:t>pelvicmetry</a:t>
            </a:r>
            <a:endParaRPr lang="en-US" dirty="0" smtClean="0"/>
          </a:p>
          <a:p>
            <a:r>
              <a:rPr lang="en-US" dirty="0" smtClean="0"/>
              <a:t>Extremities	: no edema</a:t>
            </a:r>
          </a:p>
          <a:p>
            <a:r>
              <a:rPr lang="en-US" dirty="0" err="1" smtClean="0"/>
              <a:t>Neuro</a:t>
            </a:r>
            <a:r>
              <a:rPr lang="en-US" dirty="0" smtClean="0"/>
              <a:t>	: grossly intact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41650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list</a:t>
            </a:r>
          </a:p>
        </p:txBody>
      </p:sp>
      <p:sp>
        <p:nvSpPr>
          <p:cNvPr id="10241" name="Rectangle 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G5P4A0 GA 36+2 weeks by LMP in active labor</a:t>
            </a:r>
          </a:p>
          <a:p>
            <a:r>
              <a:rPr lang="en-US" dirty="0" smtClean="0"/>
              <a:t>Preterm labor (by LMP)</a:t>
            </a:r>
          </a:p>
          <a:p>
            <a:r>
              <a:rPr lang="en-US" dirty="0" smtClean="0"/>
              <a:t>ANC risks: uncertain date, late ANC, poor ANC, </a:t>
            </a:r>
            <a:r>
              <a:rPr lang="en-US" dirty="0" err="1" smtClean="0"/>
              <a:t>grand</a:t>
            </a:r>
            <a:r>
              <a:rPr lang="en-US" sz="2400" dirty="0" err="1" smtClean="0"/>
              <a:t>parities</a:t>
            </a:r>
            <a:r>
              <a:rPr lang="en-US" sz="2400" dirty="0" smtClean="0"/>
              <a:t>, </a:t>
            </a:r>
            <a:r>
              <a:rPr lang="en-US" sz="2400" dirty="0" err="1"/>
              <a:t>a</a:t>
            </a:r>
            <a:r>
              <a:rPr lang="en-US" sz="2400" dirty="0" err="1" smtClean="0"/>
              <a:t>naemia</a:t>
            </a:r>
            <a:r>
              <a:rPr lang="en-US" sz="2400" dirty="0" smtClean="0"/>
              <a:t>, malnutrition, incomplete </a:t>
            </a:r>
            <a:r>
              <a:rPr lang="en-US" sz="2400" dirty="0"/>
              <a:t>vaccination </a:t>
            </a:r>
            <a:r>
              <a:rPr lang="en-US" sz="2400" dirty="0" smtClean="0"/>
              <a:t>history, lack </a:t>
            </a:r>
            <a:r>
              <a:rPr lang="en-US" sz="2400" dirty="0"/>
              <a:t>of social </a:t>
            </a:r>
            <a:r>
              <a:rPr lang="en-US" sz="2400" dirty="0" smtClean="0"/>
              <a:t>support, history of cigarette smoking and alcohol use, risk for gestational DM (cannot be ruled out by previous 100 g OGTT test)</a:t>
            </a:r>
            <a:endParaRPr lang="en-US" sz="2400" dirty="0"/>
          </a:p>
          <a:p>
            <a:r>
              <a:rPr lang="en-US" dirty="0" smtClean="0"/>
              <a:t> History of poor compliance with birth control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95318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High risk of obstetric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333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Inadequate Antenatal Care (ANC)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9931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Inadequate Antenatal Care (ANC)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American College of Obstetricians and Gynecologist (ACOG) recommends ANPCU index</a:t>
            </a:r>
          </a:p>
          <a:p>
            <a:r>
              <a:rPr lang="en-US" smtClean="0"/>
              <a:t>Adequacy of Prenatal Care Utilization (ANPCU) Index</a:t>
            </a:r>
          </a:p>
          <a:p>
            <a:pPr lvl="1"/>
            <a:r>
              <a:rPr lang="en-US" smtClean="0"/>
              <a:t>Initiation of PNC</a:t>
            </a:r>
          </a:p>
          <a:p>
            <a:pPr lvl="1"/>
            <a:r>
              <a:rPr lang="en-US" smtClean="0"/>
              <a:t>% of expected PNC received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9446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Inadequate ANC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Initiation of PNC</a:t>
            </a:r>
          </a:p>
          <a:p>
            <a:pPr lvl="1"/>
            <a:r>
              <a:rPr lang="en-US" smtClean="0"/>
              <a:t>Preconceptual care</a:t>
            </a:r>
          </a:p>
          <a:p>
            <a:pPr lvl="1"/>
            <a:r>
              <a:rPr lang="en-US" smtClean="0"/>
              <a:t>The earlier, the better</a:t>
            </a:r>
          </a:p>
          <a:p>
            <a:pPr lvl="1"/>
            <a:r>
              <a:rPr lang="en-US" smtClean="0"/>
              <a:t>Best no later than 4 months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82025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Inadequate ANC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% of expected PNC received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Or schedule metric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8307435"/>
              </p:ext>
            </p:extLst>
          </p:nvPr>
        </p:nvGraphicFramePr>
        <p:xfrm>
          <a:off x="971600" y="2636912"/>
          <a:ext cx="604867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006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 (</a:t>
                      </a:r>
                      <a:r>
                        <a:rPr lang="en-US" dirty="0" err="1" smtClean="0"/>
                        <a:t>wks</a:t>
                      </a:r>
                      <a:r>
                        <a:rPr lang="en-US" dirty="0" smtClean="0"/>
                        <a:t>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PNC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Frequency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Until</a:t>
                      </a:r>
                      <a:r>
                        <a:rPr lang="en-US" baseline="0" dirty="0" smtClean="0"/>
                        <a:t> 28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 </a:t>
                      </a:r>
                      <a:r>
                        <a:rPr lang="en-US" dirty="0" err="1" smtClean="0"/>
                        <a:t>mo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Until 36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</a:t>
                      </a:r>
                      <a:r>
                        <a:rPr lang="en-US" baseline="0" dirty="0" smtClean="0"/>
                        <a:t> 2wks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Until delivery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 </a:t>
                      </a:r>
                      <a:r>
                        <a:rPr lang="en-US" dirty="0" err="1" smtClean="0"/>
                        <a:t>wk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9887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Inadequate ANC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% of expected PNC received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This patient</a:t>
            </a:r>
          </a:p>
          <a:p>
            <a:pPr lvl="2"/>
            <a:r>
              <a:rPr lang="en-US" dirty="0" smtClean="0"/>
              <a:t>GA 36+2 </a:t>
            </a:r>
            <a:r>
              <a:rPr lang="en-US" dirty="0" err="1" smtClean="0"/>
              <a:t>wks</a:t>
            </a:r>
            <a:r>
              <a:rPr lang="en-US" dirty="0" smtClean="0"/>
              <a:t> by LMP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F</a:t>
            </a:r>
            <a:r>
              <a:rPr lang="en-US" dirty="0" smtClean="0">
                <a:solidFill>
                  <a:srgbClr val="00B050"/>
                </a:solidFill>
              </a:rPr>
              <a:t>irst PNC GA 28+4 </a:t>
            </a:r>
            <a:r>
              <a:rPr lang="en-US" dirty="0" err="1" smtClean="0">
                <a:solidFill>
                  <a:srgbClr val="00B050"/>
                </a:solidFill>
              </a:rPr>
              <a:t>wks</a:t>
            </a:r>
            <a:endParaRPr lang="en-US" dirty="0" smtClean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GA 0 to 28 </a:t>
            </a:r>
            <a:r>
              <a:rPr lang="en-US" dirty="0" err="1" smtClean="0"/>
              <a:t>wks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7 </a:t>
            </a:r>
            <a:r>
              <a:rPr lang="en-US" dirty="0" err="1" smtClean="0">
                <a:sym typeface="Wingdings" pitchFamily="2" charset="2"/>
              </a:rPr>
              <a:t>mo</a:t>
            </a:r>
            <a:r>
              <a:rPr lang="en-US" dirty="0" smtClean="0">
                <a:sym typeface="Wingdings" pitchFamily="2" charset="2"/>
              </a:rPr>
              <a:t> = </a:t>
            </a:r>
            <a:r>
              <a:rPr lang="en-US" u="sng" dirty="0" smtClean="0">
                <a:sym typeface="Wingdings" pitchFamily="2" charset="2"/>
              </a:rPr>
              <a:t>7 visits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GA 29 to 36 </a:t>
            </a:r>
            <a:r>
              <a:rPr lang="en-US" dirty="0" err="1" smtClean="0">
                <a:sym typeface="Wingdings" pitchFamily="2" charset="2"/>
              </a:rPr>
              <a:t>wks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= </a:t>
            </a:r>
            <a:r>
              <a:rPr lang="en-US" u="sng" dirty="0" smtClean="0">
                <a:sym typeface="Wingdings" pitchFamily="2" charset="2"/>
              </a:rPr>
              <a:t>4 visits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7 + 4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– 7</a:t>
            </a:r>
            <a:r>
              <a:rPr lang="en-US" dirty="0" smtClean="0">
                <a:sym typeface="Wingdings" pitchFamily="2" charset="2"/>
              </a:rPr>
              <a:t> = 4 visits</a:t>
            </a:r>
            <a:endParaRPr lang="en-US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457200" lvl="1" indent="0">
              <a:buNone/>
            </a:pPr>
            <a:endParaRPr lang="en-US" u="sng" dirty="0" smtClean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Expected PNC = 4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PNC received = 2 (50%)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576734"/>
              </p:ext>
            </p:extLst>
          </p:nvPr>
        </p:nvGraphicFramePr>
        <p:xfrm>
          <a:off x="4716016" y="2132856"/>
          <a:ext cx="4176464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571"/>
                <a:gridCol w="2071893"/>
              </a:tblGrid>
              <a:tr h="34203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GA (</a:t>
                      </a:r>
                      <a:r>
                        <a:rPr lang="en-US" sz="2000" dirty="0" err="1" smtClean="0"/>
                        <a:t>wks</a:t>
                      </a:r>
                      <a:r>
                        <a:rPr lang="en-US" sz="2000" dirty="0" smtClean="0"/>
                        <a:t>)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PNC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Frequency</a:t>
                      </a:r>
                      <a:endParaRPr lang="th-TH" sz="2000" dirty="0"/>
                    </a:p>
                  </a:txBody>
                  <a:tcPr/>
                </a:tc>
              </a:tr>
              <a:tr h="342038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Through 28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1/ </a:t>
                      </a:r>
                      <a:r>
                        <a:rPr lang="en-US" sz="2000" dirty="0" err="1" smtClean="0"/>
                        <a:t>mo</a:t>
                      </a:r>
                      <a:endParaRPr lang="th-TH" sz="2000" dirty="0"/>
                    </a:p>
                  </a:txBody>
                  <a:tcPr/>
                </a:tc>
              </a:tr>
              <a:tr h="34203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Through 36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1/</a:t>
                      </a:r>
                      <a:r>
                        <a:rPr lang="en-US" sz="2000" baseline="0" dirty="0" smtClean="0"/>
                        <a:t> 2wks</a:t>
                      </a:r>
                      <a:endParaRPr lang="th-TH" sz="2000" dirty="0"/>
                    </a:p>
                  </a:txBody>
                  <a:tcPr/>
                </a:tc>
              </a:tr>
              <a:tr h="34203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Until delivery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1/ </a:t>
                      </a:r>
                      <a:r>
                        <a:rPr lang="en-US" sz="2000" dirty="0" err="1" smtClean="0"/>
                        <a:t>wk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1138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Inadequate ANC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APNCU Index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4905195"/>
              </p:ext>
            </p:extLst>
          </p:nvPr>
        </p:nvGraphicFramePr>
        <p:xfrm>
          <a:off x="827584" y="2420888"/>
          <a:ext cx="7993686" cy="3096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562"/>
                <a:gridCol w="2664562"/>
                <a:gridCol w="2664562"/>
              </a:tblGrid>
              <a:tr h="844457">
                <a:tc>
                  <a:txBody>
                    <a:bodyPr/>
                    <a:lstStyle/>
                    <a:p>
                      <a:pPr algn="ctr"/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Initiation of PNC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% of expected PNC received</a:t>
                      </a:r>
                      <a:endParaRPr lang="th-TH" sz="2000" dirty="0"/>
                    </a:p>
                  </a:txBody>
                  <a:tcPr/>
                </a:tc>
              </a:tr>
              <a:tr h="8444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Inadequate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-After 4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mo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2000" baseline="0" dirty="0" smtClean="0"/>
                        <a:t>-No PNC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OR &lt;50%</a:t>
                      </a:r>
                      <a:endParaRPr lang="th-TH" sz="2000" dirty="0"/>
                    </a:p>
                  </a:txBody>
                  <a:tcPr/>
                </a:tc>
              </a:tr>
              <a:tr h="4691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Intermediate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Before 4 </a:t>
                      </a:r>
                      <a:r>
                        <a:rPr lang="en-US" sz="2000" dirty="0" err="1" smtClean="0"/>
                        <a:t>mo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AND 50-79%</a:t>
                      </a:r>
                      <a:endParaRPr lang="th-TH" sz="2000" dirty="0"/>
                    </a:p>
                  </a:txBody>
                  <a:tcPr/>
                </a:tc>
              </a:tr>
              <a:tr h="4691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Adequate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Before</a:t>
                      </a:r>
                      <a:r>
                        <a:rPr lang="en-US" sz="2000" baseline="0" dirty="0" smtClean="0"/>
                        <a:t> 4 </a:t>
                      </a:r>
                      <a:r>
                        <a:rPr lang="en-US" sz="2000" baseline="0" dirty="0" err="1" smtClean="0"/>
                        <a:t>mo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AND 80-109%</a:t>
                      </a:r>
                      <a:endParaRPr lang="th-TH" sz="2000" dirty="0"/>
                    </a:p>
                  </a:txBody>
                  <a:tcPr/>
                </a:tc>
              </a:tr>
              <a:tr h="4691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Adequate plus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Before 4 </a:t>
                      </a:r>
                      <a:r>
                        <a:rPr lang="en-US" sz="2000" dirty="0" err="1" smtClean="0"/>
                        <a:t>mo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AND ≥110%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520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CASE: </a:t>
            </a:r>
            <a:r>
              <a:rPr lang="en-US" dirty="0" err="1" smtClean="0"/>
              <a:t>ผู้ป่วยหญิงไทยอายุ</a:t>
            </a:r>
            <a:r>
              <a:rPr lang="en-US" dirty="0" smtClean="0"/>
              <a:t> 33 </a:t>
            </a:r>
            <a:r>
              <a:rPr lang="en-US" dirty="0" err="1" smtClean="0"/>
              <a:t>ปี</a:t>
            </a:r>
            <a:r>
              <a:rPr lang="en-US" dirty="0" smtClean="0"/>
              <a:t> </a:t>
            </a:r>
            <a:r>
              <a:rPr lang="en-US" dirty="0" err="1" smtClean="0"/>
              <a:t>เชื้อชาติไทย</a:t>
            </a:r>
            <a:r>
              <a:rPr lang="en-US" dirty="0" smtClean="0"/>
              <a:t> </a:t>
            </a:r>
            <a:r>
              <a:rPr lang="en-US" dirty="0" err="1" smtClean="0"/>
              <a:t>สัญชาติไทย</a:t>
            </a:r>
            <a:r>
              <a:rPr lang="en-US" dirty="0" smtClean="0"/>
              <a:t> </a:t>
            </a:r>
            <a:r>
              <a:rPr lang="en-US" dirty="0" err="1" smtClean="0"/>
              <a:t>ศาสนาพุทธ</a:t>
            </a:r>
            <a:r>
              <a:rPr lang="en-US" dirty="0" smtClean="0"/>
              <a:t> </a:t>
            </a:r>
            <a:r>
              <a:rPr lang="en-US" dirty="0" err="1" smtClean="0"/>
              <a:t>ภูมิลำเนา</a:t>
            </a:r>
            <a:r>
              <a:rPr lang="en-US" dirty="0" smtClean="0"/>
              <a:t> </a:t>
            </a:r>
            <a:r>
              <a:rPr lang="en-US" dirty="0" err="1" smtClean="0"/>
              <a:t>จังหวัดอุบลราชธานี</a:t>
            </a:r>
            <a:r>
              <a:rPr lang="en-US" dirty="0" smtClean="0"/>
              <a:t> </a:t>
            </a:r>
            <a:r>
              <a:rPr lang="en-US" dirty="0" err="1" smtClean="0"/>
              <a:t>ปัจจุบันอยู่จังหวัดนครนายก</a:t>
            </a:r>
            <a:r>
              <a:rPr lang="en-US" dirty="0" smtClean="0"/>
              <a:t> </a:t>
            </a:r>
            <a:r>
              <a:rPr lang="en-US" dirty="0" err="1" smtClean="0"/>
              <a:t>สิทธิการรักษาประกันสุขภาพถ้วนหน้า</a:t>
            </a:r>
            <a:endParaRPr lang="en-US" dirty="0" smtClean="0"/>
          </a:p>
          <a:p>
            <a:r>
              <a:rPr lang="th-TH" dirty="0" smtClean="0"/>
              <a:t>ข้อมูลต่อไปนี้ได้จากผู้ป่วยและเวชระเบียน</a:t>
            </a:r>
            <a:endParaRPr lang="en-US" dirty="0" smtClean="0"/>
          </a:p>
          <a:p>
            <a:r>
              <a:rPr lang="en-US" dirty="0" smtClean="0"/>
              <a:t>CHIEF COMPLAINT	: </a:t>
            </a:r>
            <a:r>
              <a:rPr lang="en-US" dirty="0" err="1" smtClean="0"/>
              <a:t>เจ็บครรภ์ถี่ขึ้น</a:t>
            </a:r>
            <a:r>
              <a:rPr lang="en-US" dirty="0" smtClean="0"/>
              <a:t> 5 hrs. PTA </a:t>
            </a:r>
          </a:p>
          <a:p>
            <a:r>
              <a:rPr lang="en-US" dirty="0" smtClean="0"/>
              <a:t>PRESENT  ILLNESS: </a:t>
            </a:r>
          </a:p>
          <a:p>
            <a:pPr lvl="1"/>
            <a:r>
              <a:rPr lang="en-US" dirty="0" smtClean="0"/>
              <a:t>9 hrs. PTA </a:t>
            </a:r>
            <a:r>
              <a:rPr lang="en-US" dirty="0" err="1" smtClean="0"/>
              <a:t>ผู้ป่วยมีเพศสัมพันธ์กับสามี</a:t>
            </a:r>
            <a:r>
              <a:rPr lang="en-US" dirty="0" smtClean="0"/>
              <a:t> </a:t>
            </a:r>
            <a:r>
              <a:rPr lang="th-TH" dirty="0" smtClean="0"/>
              <a:t>ไม่มีเลือดไหลทางช่องคลอด ไม่มีปวดท้องทันทีหลังมีเพศสัมพันธ์</a:t>
            </a:r>
            <a:endParaRPr lang="en-US" dirty="0" smtClean="0"/>
          </a:p>
          <a:p>
            <a:pPr lvl="1"/>
            <a:r>
              <a:rPr lang="en-US" dirty="0" smtClean="0"/>
              <a:t>5 hrs. PTA </a:t>
            </a:r>
            <a:r>
              <a:rPr lang="en-US" dirty="0" err="1" smtClean="0"/>
              <a:t>ผู้ป่วยเริ่มมีอาการเจ็บครรภ์บริเวณท้องน้อยร้าวไปหลังและหัวหน่าว</a:t>
            </a:r>
            <a:r>
              <a:rPr lang="en-US" dirty="0" smtClean="0"/>
              <a:t> </a:t>
            </a:r>
            <a:r>
              <a:rPr lang="en-US" dirty="0" err="1" smtClean="0"/>
              <a:t>มีท้องแข็งถี่ขึ้น</a:t>
            </a:r>
            <a:r>
              <a:rPr lang="en-US" dirty="0" smtClean="0"/>
              <a:t> </a:t>
            </a:r>
            <a:r>
              <a:rPr lang="en-US" dirty="0" err="1" smtClean="0"/>
              <a:t>เจ็บครรภ์ทุก</a:t>
            </a:r>
            <a:r>
              <a:rPr lang="en-US" dirty="0" smtClean="0"/>
              <a:t> 10 </a:t>
            </a:r>
            <a:r>
              <a:rPr lang="en-US" dirty="0" err="1" smtClean="0"/>
              <a:t>นาที</a:t>
            </a:r>
            <a:r>
              <a:rPr lang="en-US" dirty="0" smtClean="0"/>
              <a:t> </a:t>
            </a:r>
            <a:r>
              <a:rPr lang="en-US" dirty="0" err="1" smtClean="0"/>
              <a:t>นานครั้งละ</a:t>
            </a:r>
            <a:r>
              <a:rPr lang="en-US" dirty="0" smtClean="0"/>
              <a:t> 5-10 </a:t>
            </a:r>
            <a:r>
              <a:rPr lang="en-US" dirty="0" err="1" smtClean="0"/>
              <a:t>วินาที</a:t>
            </a:r>
            <a:r>
              <a:rPr lang="en-US" dirty="0" smtClean="0"/>
              <a:t> </a:t>
            </a:r>
            <a:r>
              <a:rPr lang="en-US" dirty="0" err="1" smtClean="0"/>
              <a:t>เจ็บครรภ์ปานกลาง</a:t>
            </a:r>
            <a:r>
              <a:rPr lang="en-US" dirty="0" smtClean="0"/>
              <a:t> </a:t>
            </a:r>
            <a:r>
              <a:rPr lang="en-US" dirty="0" err="1" smtClean="0"/>
              <a:t>ไม่มีน้ำเดิน</a:t>
            </a:r>
            <a:r>
              <a:rPr lang="en-US" dirty="0" smtClean="0"/>
              <a:t> </a:t>
            </a:r>
            <a:r>
              <a:rPr lang="en-US" dirty="0" err="1" smtClean="0"/>
              <a:t>ไม่มีเลือดไหลจากช่องคลอด</a:t>
            </a:r>
            <a:r>
              <a:rPr lang="en-US" dirty="0" smtClean="0"/>
              <a:t> </a:t>
            </a:r>
            <a:r>
              <a:rPr lang="en-US" dirty="0" err="1" smtClean="0"/>
              <a:t>รู้สึกลูกดิ้นดี</a:t>
            </a:r>
            <a:r>
              <a:rPr lang="en-US" dirty="0" smtClean="0"/>
              <a:t> </a:t>
            </a:r>
            <a:r>
              <a:rPr lang="en-US" dirty="0" err="1" smtClean="0"/>
              <a:t>ไม่มีไข้</a:t>
            </a:r>
            <a:r>
              <a:rPr lang="en-US" dirty="0" smtClean="0"/>
              <a:t> </a:t>
            </a:r>
            <a:r>
              <a:rPr lang="en-US" dirty="0" err="1" smtClean="0"/>
              <a:t>ปัสสาวะและอุจจาระปกติ</a:t>
            </a:r>
            <a:r>
              <a:rPr lang="en-US" dirty="0" smtClean="0"/>
              <a:t> </a:t>
            </a:r>
            <a:r>
              <a:rPr lang="en-US" dirty="0" err="1" smtClean="0"/>
              <a:t>ผู้ป่วยเจ็บครรภ์มากและถี่ขึ้น</a:t>
            </a:r>
            <a:r>
              <a:rPr lang="en-US" dirty="0" smtClean="0"/>
              <a:t> </a:t>
            </a:r>
            <a:r>
              <a:rPr lang="en-US" dirty="0" err="1" smtClean="0"/>
              <a:t>จึงมาพบแพทย์ที่โรงพยาบาล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7171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Inadequate ANC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APNCU Index</a:t>
            </a:r>
          </a:p>
          <a:p>
            <a:pPr lvl="1"/>
            <a:r>
              <a:rPr lang="en-US" dirty="0" smtClean="0"/>
              <a:t>Underestimate number of PNC in high risk cases</a:t>
            </a:r>
          </a:p>
        </p:txBody>
      </p:sp>
    </p:spTree>
    <p:extLst>
      <p:ext uri="{BB962C8B-B14F-4D97-AF65-F5344CB8AC3E}">
        <p14:creationId xmlns:p14="http://schemas.microsoft.com/office/powerpoint/2010/main" xmlns="" val="374497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Late and Poor ANC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Risky health habits – alcohol, smoking, drugs</a:t>
            </a:r>
          </a:p>
          <a:p>
            <a:r>
              <a:rPr lang="en-US" smtClean="0"/>
              <a:t>Social factors – depression, domestic abuse?, unwanted pregnancy</a:t>
            </a:r>
          </a:p>
          <a:p>
            <a:r>
              <a:rPr lang="en-US" smtClean="0"/>
              <a:t>Incomplete immunization + immunity status</a:t>
            </a:r>
          </a:p>
          <a:p>
            <a:r>
              <a:rPr lang="en-US" smtClean="0"/>
              <a:t>Nutrition – Folate, Iron, Underweight?</a:t>
            </a:r>
          </a:p>
          <a:p>
            <a:r>
              <a:rPr lang="en-US" smtClean="0"/>
              <a:t>Thalassemia screening</a:t>
            </a:r>
          </a:p>
          <a:p>
            <a:r>
              <a:rPr lang="en-US" smtClean="0"/>
              <a:t>DM screening</a:t>
            </a:r>
          </a:p>
          <a:p>
            <a:r>
              <a:rPr lang="en-US" smtClean="0"/>
              <a:t>Infections – Condylomata, Syphilis, HPV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93853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Late and Poor ANC</a:t>
            </a:r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 – BP, BMI, FH</a:t>
            </a:r>
          </a:p>
          <a:p>
            <a:r>
              <a:rPr lang="en-US" smtClean="0"/>
              <a:t>Baseline Ix – CBC, UA, FBS, HbA1C, ABO Rh</a:t>
            </a:r>
          </a:p>
          <a:p>
            <a:r>
              <a:rPr lang="en-US" smtClean="0"/>
              <a:t>Lack of opportunity for proper care during the first two trimesters of pregnancy</a:t>
            </a:r>
          </a:p>
          <a:p>
            <a:r>
              <a:rPr lang="en-US" smtClean="0"/>
              <a:t>Poor ANC – lack of significant updates on sx and PE such as fundal height etc</a:t>
            </a:r>
          </a:p>
          <a:p>
            <a:r>
              <a:rPr lang="en-US" smtClean="0"/>
              <a:t>Lack of opportunity to ask questions regarding this pregnancy, may increase psychological distress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4822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เบาหวานขณะตั้งครรภ์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423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smtClean="0"/>
              <a:t>Gestational DM</a:t>
            </a:r>
            <a:endParaRPr lang="th-TH" altLang="th-TH" smtClean="0"/>
          </a:p>
        </p:txBody>
      </p:sp>
      <p:sp>
        <p:nvSpPr>
          <p:cNvPr id="3075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dirty="0" smtClean="0"/>
              <a:t>สาเหตุ  เชื่อว่า ฮอร์โมน</a:t>
            </a:r>
            <a:r>
              <a:rPr lang="en-US" altLang="th-TH" dirty="0" smtClean="0"/>
              <a:t> human placental </a:t>
            </a:r>
            <a:r>
              <a:rPr lang="en-US" altLang="th-TH" dirty="0" err="1" smtClean="0"/>
              <a:t>lactogen</a:t>
            </a:r>
            <a:r>
              <a:rPr lang="en-US" altLang="th-TH" dirty="0" smtClean="0"/>
              <a:t>, estrogen, and cortisol</a:t>
            </a:r>
            <a:r>
              <a:rPr lang="th-TH" altLang="th-TH" dirty="0" smtClean="0"/>
              <a:t>ที่เพิ่มขึ้นขณะตั้งครรภ์  มีผลยับยั้งการทำงานของ</a:t>
            </a:r>
            <a:r>
              <a:rPr lang="en-US" altLang="th-TH" dirty="0" smtClean="0"/>
              <a:t>insulin</a:t>
            </a:r>
          </a:p>
          <a:p>
            <a:pPr marL="457200" lvl="1" indent="0">
              <a:buNone/>
            </a:pPr>
            <a:r>
              <a:rPr lang="en-US" altLang="th-TH" dirty="0" smtClean="0"/>
              <a:t>(Gestational diabetes. (</a:t>
            </a:r>
            <a:r>
              <a:rPr lang="en-US" altLang="th-TH" dirty="0" err="1" smtClean="0"/>
              <a:t>n.d.</a:t>
            </a:r>
            <a:r>
              <a:rPr lang="en-US" altLang="th-TH" dirty="0" smtClean="0"/>
              <a:t>) American Diabetes Association. Retrieved April 17, 2012 )</a:t>
            </a:r>
            <a:endParaRPr lang="th-TH" altLang="th-TH" dirty="0" smtClean="0"/>
          </a:p>
        </p:txBody>
      </p:sp>
      <p:pic>
        <p:nvPicPr>
          <p:cNvPr id="3076" name="Picture 4" descr="http://www.womenfitness.net/wfimgank2/gestational_diabetes_cause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573463"/>
            <a:ext cx="6543675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5076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ชื่อเรื่อง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417512"/>
          </a:xfrm>
        </p:spPr>
        <p:txBody>
          <a:bodyPr>
            <a:normAutofit fontScale="90000"/>
          </a:bodyPr>
          <a:lstStyle/>
          <a:p>
            <a:r>
              <a:rPr lang="th-TH" altLang="th-TH" sz="2400" smtClean="0"/>
              <a:t>เกณฑ์การแบ่งกลุ่มเสี่ยง</a:t>
            </a:r>
          </a:p>
        </p:txBody>
      </p:sp>
      <p:graphicFrame>
        <p:nvGraphicFramePr>
          <p:cNvPr id="7" name="ตัวยึดเนื้อหา 6"/>
          <p:cNvGraphicFramePr>
            <a:graphicFrameLocks noGrp="1"/>
          </p:cNvGraphicFramePr>
          <p:nvPr>
            <p:ph idx="1"/>
          </p:nvPr>
        </p:nvGraphicFramePr>
        <p:xfrm>
          <a:off x="179388" y="620713"/>
          <a:ext cx="8785224" cy="6005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24"/>
                <a:gridCol w="5486100"/>
                <a:gridCol w="2160300"/>
              </a:tblGrid>
              <a:tr h="458153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ความเสี่ยง</a:t>
                      </a:r>
                      <a:endParaRPr lang="th-TH" sz="2000" dirty="0"/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รายละเอียด</a:t>
                      </a:r>
                      <a:endParaRPr lang="th-TH" sz="2400" dirty="0"/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แนวปฏิบัติ</a:t>
                      </a:r>
                      <a:endParaRPr lang="th-TH" sz="2400" dirty="0"/>
                    </a:p>
                  </a:txBody>
                  <a:tcPr marL="91443" marR="91443"/>
                </a:tc>
              </a:tr>
              <a:tr h="472440">
                <a:tc rowSpan="6">
                  <a:txBody>
                    <a:bodyPr/>
                    <a:lstStyle/>
                    <a:p>
                      <a:r>
                        <a:rPr lang="th-TH" sz="2500" dirty="0" smtClean="0"/>
                        <a:t>ต่ำ</a:t>
                      </a:r>
                      <a:endParaRPr lang="th-TH" sz="2500" dirty="0"/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r>
                        <a:rPr lang="th-TH" sz="2500" dirty="0" smtClean="0"/>
                        <a:t>อายุน้อยกว่า</a:t>
                      </a:r>
                      <a:r>
                        <a:rPr lang="en-US" sz="2500" dirty="0" smtClean="0"/>
                        <a:t>25</a:t>
                      </a:r>
                      <a:r>
                        <a:rPr lang="th-TH" sz="2500" dirty="0" smtClean="0"/>
                        <a:t>ปี</a:t>
                      </a:r>
                      <a:endParaRPr lang="th-TH" sz="2500" dirty="0"/>
                    </a:p>
                  </a:txBody>
                  <a:tcPr marL="91443" marR="91443"/>
                </a:tc>
                <a:tc rowSpan="6">
                  <a:txBody>
                    <a:bodyPr/>
                    <a:lstStyle/>
                    <a:p>
                      <a:r>
                        <a:rPr lang="th-TH" sz="2500" dirty="0" smtClean="0"/>
                        <a:t>ไม่ต้องตรวจคัดกรอง</a:t>
                      </a:r>
                      <a:endParaRPr lang="th-TH" sz="2500" dirty="0"/>
                    </a:p>
                  </a:txBody>
                  <a:tcPr marL="91443" marR="91443"/>
                </a:tc>
              </a:tr>
              <a:tr h="472440">
                <a:tc vMerge="1"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BMI &lt; 25</a:t>
                      </a:r>
                      <a:endParaRPr lang="th-TH" sz="2500" dirty="0"/>
                    </a:p>
                  </a:txBody>
                  <a:tcPr marL="91443" marR="91443"/>
                </a:tc>
                <a:tc vMerge="1">
                  <a:txBody>
                    <a:bodyPr/>
                    <a:lstStyle/>
                    <a:p>
                      <a:endParaRPr lang="th-TH" sz="2500" dirty="0"/>
                    </a:p>
                  </a:txBody>
                  <a:tcPr/>
                </a:tc>
              </a:tr>
              <a:tr h="472440">
                <a:tc vMerge="1"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ไม่ใช่เชื้อชาติที่มีความชุกของเบาหวานขณะตั้งครรภ์สูง</a:t>
                      </a:r>
                      <a:endParaRPr lang="th-TH" sz="2500" dirty="0" smtClean="0"/>
                    </a:p>
                  </a:txBody>
                  <a:tcPr marL="91443" marR="91443"/>
                </a:tc>
                <a:tc vMerge="1">
                  <a:txBody>
                    <a:bodyPr/>
                    <a:lstStyle/>
                    <a:p>
                      <a:endParaRPr lang="th-TH" sz="2500" dirty="0"/>
                    </a:p>
                  </a:txBody>
                  <a:tcPr/>
                </a:tc>
              </a:tr>
              <a:tr h="472440">
                <a:tc vMerge="1">
                  <a:txBody>
                    <a:bodyPr/>
                    <a:lstStyle/>
                    <a:p>
                      <a:endParaRPr lang="th-T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dirty="0" smtClean="0"/>
                        <a:t>ไม่มีประวัติความผิดปกติของเมตาบอลิซึมของน้ำตาล</a:t>
                      </a:r>
                      <a:endParaRPr lang="th-TH" sz="2500" dirty="0"/>
                    </a:p>
                  </a:txBody>
                  <a:tcPr marL="91443" marR="91443"/>
                </a:tc>
                <a:tc vMerge="1">
                  <a:txBody>
                    <a:bodyPr/>
                    <a:lstStyle/>
                    <a:p>
                      <a:endParaRPr lang="th-TH" sz="2500" dirty="0"/>
                    </a:p>
                  </a:txBody>
                  <a:tcPr/>
                </a:tc>
              </a:tr>
              <a:tr h="472440">
                <a:tc vMerge="1">
                  <a:txBody>
                    <a:bodyPr/>
                    <a:lstStyle/>
                    <a:p>
                      <a:endParaRPr lang="th-T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dirty="0" smtClean="0"/>
                        <a:t>ไม่มีประวัติเบาหวานขณะตั้งครรภ์และการคลอดไม่พึงประสงค์</a:t>
                      </a:r>
                      <a:endParaRPr lang="th-TH" sz="2500" dirty="0"/>
                    </a:p>
                  </a:txBody>
                  <a:tcPr marL="91443" marR="91443"/>
                </a:tc>
                <a:tc vMerge="1">
                  <a:txBody>
                    <a:bodyPr/>
                    <a:lstStyle/>
                    <a:p>
                      <a:endParaRPr lang="th-TH" sz="2500" dirty="0"/>
                    </a:p>
                  </a:txBody>
                  <a:tcPr/>
                </a:tc>
              </a:tr>
              <a:tr h="472440">
                <a:tc vMerge="1"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dirty="0" smtClean="0"/>
                        <a:t>ไม่มีญาติสายตรงเป็นเบาหวาน</a:t>
                      </a:r>
                      <a:endParaRPr lang="th-TH" sz="2500" dirty="0"/>
                    </a:p>
                  </a:txBody>
                  <a:tcPr marL="91443" marR="91443"/>
                </a:tc>
                <a:tc vMerge="1">
                  <a:txBody>
                    <a:bodyPr/>
                    <a:lstStyle/>
                    <a:p>
                      <a:endParaRPr lang="th-TH" sz="25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th-TH" sz="2500" dirty="0" smtClean="0"/>
                        <a:t>ปานกลาง</a:t>
                      </a:r>
                      <a:endParaRPr lang="th-TH" sz="2500" dirty="0"/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r>
                        <a:rPr lang="th-TH" sz="2500" dirty="0" smtClean="0"/>
                        <a:t>ไม่ได้อยู่ในกลุ่มความเสี่ยงต่ำและสูง</a:t>
                      </a:r>
                      <a:endParaRPr lang="th-TH" sz="2500" dirty="0"/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ตรวจคัดกรองในช่วงอายุครรภ์</a:t>
                      </a:r>
                      <a:r>
                        <a:rPr lang="en-US" sz="2400" dirty="0" smtClean="0"/>
                        <a:t>24-28</a:t>
                      </a:r>
                      <a:r>
                        <a:rPr lang="en-US" sz="2400" baseline="0" dirty="0" smtClean="0"/>
                        <a:t> wk</a:t>
                      </a:r>
                      <a:endParaRPr lang="th-TH" sz="2400" dirty="0"/>
                    </a:p>
                  </a:txBody>
                  <a:tcPr marL="91443" marR="91443"/>
                </a:tc>
              </a:tr>
              <a:tr h="472440">
                <a:tc rowSpan="4">
                  <a:txBody>
                    <a:bodyPr/>
                    <a:lstStyle/>
                    <a:p>
                      <a:r>
                        <a:rPr lang="th-TH" sz="2500" dirty="0" smtClean="0"/>
                        <a:t>สูง</a:t>
                      </a:r>
                      <a:endParaRPr lang="th-TH" sz="2500" dirty="0"/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r>
                        <a:rPr lang="th-TH" sz="2500" dirty="0" smtClean="0"/>
                        <a:t>อ้วนมาก</a:t>
                      </a:r>
                      <a:endParaRPr lang="th-TH" sz="2500" dirty="0"/>
                    </a:p>
                  </a:txBody>
                  <a:tcPr marL="91443" marR="91443"/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dirty="0" smtClean="0"/>
                        <a:t>คัดกรองให้เร็วที่สุด</a:t>
                      </a:r>
                      <a:r>
                        <a:rPr lang="th-TH" sz="2500" baseline="0" dirty="0" smtClean="0"/>
                        <a:t> ถ้าปกติให้</a:t>
                      </a:r>
                      <a:r>
                        <a:rPr lang="th-TH" sz="2500" dirty="0" smtClean="0"/>
                        <a:t>ตรวจซ้ำในช่วงอายุครรภ์</a:t>
                      </a:r>
                      <a:r>
                        <a:rPr lang="en-US" sz="2500" dirty="0" smtClean="0"/>
                        <a:t>24-28</a:t>
                      </a:r>
                      <a:r>
                        <a:rPr lang="en-US" sz="2500" baseline="0" dirty="0" smtClean="0"/>
                        <a:t> wk</a:t>
                      </a:r>
                      <a:endParaRPr lang="th-TH" sz="2500" dirty="0" smtClean="0"/>
                    </a:p>
                  </a:txBody>
                  <a:tcPr marL="91443" marR="91443"/>
                </a:tc>
              </a:tr>
              <a:tr h="472440">
                <a:tc vMerge="1"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dirty="0" smtClean="0"/>
                        <a:t>เคยเป็นเบาหวานขณะตั้งครรภ์</a:t>
                      </a:r>
                      <a:endParaRPr lang="th-TH" sz="2500" dirty="0"/>
                    </a:p>
                  </a:txBody>
                  <a:tcPr marL="91443" marR="91443"/>
                </a:tc>
                <a:tc vMerge="1">
                  <a:txBody>
                    <a:bodyPr/>
                    <a:lstStyle/>
                    <a:p>
                      <a:endParaRPr lang="th-TH" sz="2500" dirty="0"/>
                    </a:p>
                  </a:txBody>
                  <a:tcPr/>
                </a:tc>
              </a:tr>
              <a:tr h="472440">
                <a:tc vMerge="1"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dirty="0" smtClean="0"/>
                        <a:t>มีน้ำตาลในปัสสาวะ</a:t>
                      </a:r>
                      <a:endParaRPr lang="th-TH" sz="2500" dirty="0"/>
                    </a:p>
                  </a:txBody>
                  <a:tcPr marL="91443" marR="91443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dirty="0" smtClean="0"/>
                    </a:p>
                  </a:txBody>
                  <a:tcPr/>
                </a:tc>
              </a:tr>
              <a:tr h="472440">
                <a:tc vMerge="1"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dirty="0" smtClean="0"/>
                        <a:t>ญาติสายตรงเป็นเบาหวาน</a:t>
                      </a:r>
                      <a:endParaRPr lang="th-TH" sz="2500" dirty="0"/>
                    </a:p>
                  </a:txBody>
                  <a:tcPr marL="91443" marR="91443"/>
                </a:tc>
                <a:tc vMerge="1">
                  <a:txBody>
                    <a:bodyPr/>
                    <a:lstStyle/>
                    <a:p>
                      <a:endParaRPr lang="th-TH" sz="2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7033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altLang="th-TH" smtClean="0"/>
          </a:p>
        </p:txBody>
      </p:sp>
      <p:sp>
        <p:nvSpPr>
          <p:cNvPr id="512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altLang="th-TH" smtClean="0"/>
          </a:p>
        </p:txBody>
      </p:sp>
      <p:pic>
        <p:nvPicPr>
          <p:cNvPr id="5124" name="Picture 2" descr="http://www.uspharmacist.com/CMSImagesContent/2009/9/GestationalT1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60350"/>
            <a:ext cx="5041900" cy="635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3630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smtClean="0"/>
              <a:t>Two-step screening</a:t>
            </a:r>
            <a:endParaRPr lang="th-TH" altLang="th-TH" dirty="0" smtClean="0"/>
          </a:p>
        </p:txBody>
      </p:sp>
      <p:sp>
        <p:nvSpPr>
          <p:cNvPr id="6147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h-TH" smtClean="0"/>
              <a:t>1) 50g GCT</a:t>
            </a:r>
          </a:p>
          <a:p>
            <a:pPr lvl="1"/>
            <a:r>
              <a:rPr lang="en-US" altLang="th-TH" smtClean="0"/>
              <a:t>&gt;/= 140 mg/dl </a:t>
            </a:r>
            <a:r>
              <a:rPr lang="th-TH" altLang="th-TH" smtClean="0"/>
              <a:t>ถ้าผิดปกติ ตรวจต่อข้อ</a:t>
            </a:r>
            <a:r>
              <a:rPr lang="en-US" altLang="th-TH" smtClean="0"/>
              <a:t>2</a:t>
            </a:r>
            <a:r>
              <a:rPr lang="th-TH" altLang="th-TH" smtClean="0"/>
              <a:t>วันถัดไป</a:t>
            </a:r>
            <a:r>
              <a:rPr lang="en-US" altLang="th-TH" smtClean="0"/>
              <a:t>(</a:t>
            </a:r>
            <a:r>
              <a:rPr lang="th-TH" altLang="th-TH" smtClean="0"/>
              <a:t>ให้งดอาหาร</a:t>
            </a:r>
            <a:r>
              <a:rPr lang="en-US" altLang="th-TH" smtClean="0"/>
              <a:t>8</a:t>
            </a:r>
            <a:r>
              <a:rPr lang="th-TH" altLang="th-TH" smtClean="0"/>
              <a:t>ช</a:t>
            </a:r>
            <a:r>
              <a:rPr lang="en-US" altLang="th-TH" smtClean="0"/>
              <a:t>.</a:t>
            </a:r>
            <a:r>
              <a:rPr lang="th-TH" altLang="th-TH" smtClean="0"/>
              <a:t>ม</a:t>
            </a:r>
            <a:r>
              <a:rPr lang="en-US" altLang="th-TH" smtClean="0"/>
              <a:t>.)</a:t>
            </a:r>
          </a:p>
          <a:p>
            <a:r>
              <a:rPr lang="en-US" altLang="th-TH" smtClean="0"/>
              <a:t>2) –</a:t>
            </a:r>
            <a:r>
              <a:rPr lang="th-TH" altLang="th-TH" smtClean="0"/>
              <a:t>ตรวจ </a:t>
            </a:r>
            <a:r>
              <a:rPr lang="en-US" altLang="th-TH" smtClean="0"/>
              <a:t>FBS </a:t>
            </a:r>
            <a:r>
              <a:rPr lang="th-TH" altLang="th-TH" smtClean="0"/>
              <a:t>ตามด้วย</a:t>
            </a:r>
            <a:endParaRPr lang="en-US" altLang="th-TH" smtClean="0"/>
          </a:p>
          <a:p>
            <a:pPr lvl="1"/>
            <a:r>
              <a:rPr lang="en-US" altLang="th-TH" smtClean="0"/>
              <a:t>100g-OGTT </a:t>
            </a:r>
            <a:r>
              <a:rPr lang="en-US" altLang="th-TH" smtClean="0">
                <a:sym typeface="Wingdings" pitchFamily="2" charset="2"/>
              </a:rPr>
              <a:t></a:t>
            </a:r>
            <a:r>
              <a:rPr lang="th-TH" altLang="th-TH" smtClean="0"/>
              <a:t>เจาะเลือดหลังให้</a:t>
            </a:r>
            <a:r>
              <a:rPr lang="en-US" altLang="th-TH" smtClean="0"/>
              <a:t>100 g glucose </a:t>
            </a:r>
            <a:r>
              <a:rPr lang="th-TH" altLang="th-TH" smtClean="0"/>
              <a:t>ที่</a:t>
            </a:r>
            <a:r>
              <a:rPr lang="en-US" altLang="th-TH" smtClean="0"/>
              <a:t>1,2,3 </a:t>
            </a:r>
            <a:r>
              <a:rPr lang="th-TH" altLang="th-TH" smtClean="0"/>
              <a:t>ชั่วโมงตามลำดับ</a:t>
            </a:r>
          </a:p>
          <a:p>
            <a:pPr lvl="1"/>
            <a:endParaRPr lang="th-TH" altLang="th-TH" smtClean="0"/>
          </a:p>
        </p:txBody>
      </p:sp>
      <p:graphicFrame>
        <p:nvGraphicFramePr>
          <p:cNvPr id="4" name="ตัวยึดเนื้อหา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2537711"/>
              </p:ext>
            </p:extLst>
          </p:nvPr>
        </p:nvGraphicFramePr>
        <p:xfrm>
          <a:off x="900953" y="3603812"/>
          <a:ext cx="7576109" cy="3016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752"/>
                <a:gridCol w="3822882"/>
                <a:gridCol w="158782"/>
                <a:gridCol w="2362693"/>
              </a:tblGrid>
              <a:tr h="373346">
                <a:tc rowSpan="2">
                  <a:txBody>
                    <a:bodyPr/>
                    <a:lstStyle/>
                    <a:p>
                      <a:pPr algn="ctr"/>
                      <a:r>
                        <a:rPr lang="th-TH" sz="2600" dirty="0" smtClean="0"/>
                        <a:t>ช่วงเวลา</a:t>
                      </a:r>
                      <a:endParaRPr lang="th-TH" sz="2600" dirty="0"/>
                    </a:p>
                  </a:txBody>
                  <a:tcPr marL="91441" marR="91441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Plasma</a:t>
                      </a:r>
                      <a:r>
                        <a:rPr lang="en-US" baseline="0" dirty="0" smtClean="0"/>
                        <a:t> glucose</a:t>
                      </a:r>
                      <a:r>
                        <a:rPr lang="th-TH" dirty="0" smtClean="0"/>
                        <a:t> </a:t>
                      </a:r>
                      <a:r>
                        <a:rPr lang="en-US" dirty="0" smtClean="0"/>
                        <a:t>(mg/dl)</a:t>
                      </a:r>
                      <a:endParaRPr lang="th-TH" dirty="0"/>
                    </a:p>
                  </a:txBody>
                  <a:tcPr marL="91441" marR="91441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776281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Carpenter and </a:t>
                      </a:r>
                      <a:r>
                        <a:rPr lang="en-US" sz="20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Coustan</a:t>
                      </a:r>
                      <a:endParaRPr lang="th-TH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41" marR="9144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National Diabetic Data Group</a:t>
                      </a:r>
                      <a:endParaRPr lang="th-TH" sz="2000" dirty="0"/>
                    </a:p>
                  </a:txBody>
                  <a:tcPr marL="91441" marR="91441"/>
                </a:tc>
                <a:tc hMerge="1">
                  <a:txBody>
                    <a:bodyPr/>
                    <a:lstStyle/>
                    <a:p>
                      <a:pPr algn="ctr"/>
                      <a:endParaRPr lang="th-TH" sz="2000" dirty="0"/>
                    </a:p>
                  </a:txBody>
                  <a:tcPr/>
                </a:tc>
              </a:tr>
              <a:tr h="373346">
                <a:tc>
                  <a:txBody>
                    <a:bodyPr/>
                    <a:lstStyle/>
                    <a:p>
                      <a:r>
                        <a:rPr lang="en-US" dirty="0" smtClean="0"/>
                        <a:t>FBS</a:t>
                      </a:r>
                      <a:endParaRPr lang="th-TH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95</a:t>
                      </a:r>
                      <a:endParaRPr lang="th-TH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41" marR="91441"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th-TH" dirty="0"/>
                    </a:p>
                  </a:txBody>
                  <a:tcPr marL="91441" marR="91441"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3346">
                <a:tc gridSpan="4">
                  <a:txBody>
                    <a:bodyPr/>
                    <a:lstStyle/>
                    <a:p>
                      <a:r>
                        <a:rPr lang="th-TH" dirty="0" smtClean="0"/>
                        <a:t>หลังรับประทาน</a:t>
                      </a:r>
                      <a:r>
                        <a:rPr lang="en-US" dirty="0" smtClean="0"/>
                        <a:t>100g</a:t>
                      </a:r>
                      <a:r>
                        <a:rPr lang="en-US" baseline="0" dirty="0" smtClean="0"/>
                        <a:t> glucose</a:t>
                      </a:r>
                      <a:endParaRPr lang="th-TH" dirty="0"/>
                    </a:p>
                  </a:txBody>
                  <a:tcPr marL="91441" marR="91441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3346">
                <a:tc>
                  <a:txBody>
                    <a:bodyPr/>
                    <a:lstStyle/>
                    <a:p>
                      <a:r>
                        <a:rPr lang="en-US" dirty="0" smtClean="0"/>
                        <a:t>1 hr</a:t>
                      </a:r>
                      <a:endParaRPr lang="th-TH" dirty="0"/>
                    </a:p>
                  </a:txBody>
                  <a:tcPr marL="91441" marR="91441"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180</a:t>
                      </a:r>
                      <a:endParaRPr lang="th-TH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41" marR="91441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190</a:t>
                      </a:r>
                      <a:endParaRPr lang="th-TH" dirty="0"/>
                    </a:p>
                  </a:txBody>
                  <a:tcPr marL="91441" marR="91441"/>
                </a:tc>
              </a:tr>
              <a:tr h="373346">
                <a:tc>
                  <a:txBody>
                    <a:bodyPr/>
                    <a:lstStyle/>
                    <a:p>
                      <a:r>
                        <a:rPr lang="en-US" dirty="0" smtClean="0"/>
                        <a:t>2 hr</a:t>
                      </a:r>
                      <a:endParaRPr lang="th-TH" dirty="0"/>
                    </a:p>
                  </a:txBody>
                  <a:tcPr marL="91441" marR="91441"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155</a:t>
                      </a:r>
                      <a:endParaRPr lang="th-TH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41" marR="91441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165</a:t>
                      </a:r>
                      <a:endParaRPr lang="th-TH" dirty="0"/>
                    </a:p>
                  </a:txBody>
                  <a:tcPr marL="91441" marR="91441"/>
                </a:tc>
              </a:tr>
              <a:tr h="373346">
                <a:tc>
                  <a:txBody>
                    <a:bodyPr/>
                    <a:lstStyle/>
                    <a:p>
                      <a:r>
                        <a:rPr lang="en-US" dirty="0" smtClean="0"/>
                        <a:t>3 hr</a:t>
                      </a:r>
                      <a:endParaRPr lang="th-TH" dirty="0"/>
                    </a:p>
                  </a:txBody>
                  <a:tcPr marL="91441" marR="91441"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140</a:t>
                      </a:r>
                      <a:endParaRPr lang="th-TH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41" marR="91441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145</a:t>
                      </a:r>
                      <a:endParaRPr lang="th-TH" dirty="0"/>
                    </a:p>
                  </a:txBody>
                  <a:tcPr marL="91441" marR="9144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5499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altLang="th-TH" smtClean="0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11750"/>
          </a:xfrm>
        </p:spPr>
        <p:txBody>
          <a:bodyPr rtlCol="0">
            <a:normAutofit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u="sng" dirty="0" smtClean="0"/>
              <a:t>การแปลผล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*FBS  &lt; /= 95 mg/dl </a:t>
            </a:r>
            <a:r>
              <a:rPr lang="th-TH" dirty="0" smtClean="0"/>
              <a:t>แต่มีความผิดปกติของ </a:t>
            </a:r>
            <a:r>
              <a:rPr lang="en-US" dirty="0" smtClean="0"/>
              <a:t>100g-OGTT</a:t>
            </a:r>
            <a:r>
              <a:rPr lang="th-TH" dirty="0" smtClean="0"/>
              <a:t> </a:t>
            </a:r>
            <a:r>
              <a:rPr lang="en-US" dirty="0" smtClean="0"/>
              <a:t>2</a:t>
            </a:r>
            <a:r>
              <a:rPr lang="th-TH" dirty="0" smtClean="0"/>
              <a:t>ใน</a:t>
            </a:r>
            <a:r>
              <a:rPr lang="en-US" dirty="0" smtClean="0"/>
              <a:t>3</a:t>
            </a:r>
            <a:r>
              <a:rPr lang="th-TH" dirty="0" smtClean="0"/>
              <a:t>ค่า </a:t>
            </a:r>
            <a:r>
              <a:rPr lang="en-US" dirty="0" smtClean="0"/>
              <a:t>= </a:t>
            </a:r>
            <a:r>
              <a:rPr lang="en-US" dirty="0" err="1" smtClean="0"/>
              <a:t>Diag</a:t>
            </a:r>
            <a:r>
              <a:rPr lang="en-US" dirty="0" smtClean="0"/>
              <a:t> GDM class A1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*FBS  &gt; 95 mg/dl </a:t>
            </a:r>
            <a:r>
              <a:rPr lang="th-TH" dirty="0" smtClean="0"/>
              <a:t>(ตรวจอย่างน้อยสองครั้ง)</a:t>
            </a:r>
            <a:r>
              <a:rPr lang="en-US" dirty="0" smtClean="0"/>
              <a:t> = </a:t>
            </a:r>
            <a:r>
              <a:rPr lang="en-US" dirty="0" err="1" smtClean="0"/>
              <a:t>Diag</a:t>
            </a:r>
            <a:r>
              <a:rPr lang="en-US" dirty="0" smtClean="0"/>
              <a:t> GDM class A2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**</a:t>
            </a:r>
            <a:r>
              <a:rPr lang="th-TH" dirty="0" smtClean="0"/>
              <a:t>กรณีพบความผิดปกติของ</a:t>
            </a:r>
            <a:r>
              <a:rPr lang="en-US" dirty="0" smtClean="0"/>
              <a:t> 100g-OGTT</a:t>
            </a:r>
            <a:r>
              <a:rPr lang="th-TH" dirty="0" smtClean="0"/>
              <a:t> แนะนำให้ตรวจซ้ำในอีก</a:t>
            </a:r>
            <a:r>
              <a:rPr lang="en-US" dirty="0" smtClean="0"/>
              <a:t>1</a:t>
            </a:r>
            <a:r>
              <a:rPr lang="th-TH" dirty="0" smtClean="0"/>
              <a:t>เดือนหน้า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**</a:t>
            </a:r>
            <a:r>
              <a:rPr lang="th-TH" dirty="0" smtClean="0"/>
              <a:t>บางกรณี </a:t>
            </a:r>
            <a:r>
              <a:rPr lang="en-US" dirty="0" err="1" smtClean="0"/>
              <a:t>diag</a:t>
            </a:r>
            <a:r>
              <a:rPr lang="en-US" dirty="0" smtClean="0"/>
              <a:t> GDM </a:t>
            </a:r>
            <a:r>
              <a:rPr lang="th-TH" dirty="0" smtClean="0"/>
              <a:t>โดยไม่ต้องตรวจ</a:t>
            </a:r>
            <a:r>
              <a:rPr lang="en-US" dirty="0" smtClean="0"/>
              <a:t> 100g-OGTT</a:t>
            </a:r>
            <a:r>
              <a:rPr lang="th-TH" dirty="0" smtClean="0"/>
              <a:t> ถ้า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FBS &gt; 126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Random plasma glucose &gt; 200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50-GCT &gt; 200</a:t>
            </a:r>
          </a:p>
        </p:txBody>
      </p:sp>
    </p:spTree>
    <p:extLst>
      <p:ext uri="{BB962C8B-B14F-4D97-AF65-F5344CB8AC3E}">
        <p14:creationId xmlns:p14="http://schemas.microsoft.com/office/powerpoint/2010/main" xmlns="" val="364173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การดูแลรักษา ก่อนคลอด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23850" y="1484313"/>
            <a:ext cx="8496300" cy="49688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dirty="0" smtClean="0"/>
              <a:t>การตรวจสุขภาพทารกในครรภ์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Class A1 :</a:t>
            </a:r>
            <a:r>
              <a:rPr lang="th-TH" dirty="0" smtClean="0"/>
              <a:t> ไม่จำเป็นต้องตรวจ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Class A2 </a:t>
            </a:r>
            <a:r>
              <a:rPr lang="th-TH" dirty="0" smtClean="0"/>
              <a:t>หรือ มี </a:t>
            </a:r>
            <a:r>
              <a:rPr lang="en-US" dirty="0" smtClean="0"/>
              <a:t>severe hyperglycemia</a:t>
            </a:r>
            <a:r>
              <a:rPr lang="th-TH" dirty="0" smtClean="0"/>
              <a:t> ร่วมกับ </a:t>
            </a:r>
            <a:r>
              <a:rPr lang="en-US" dirty="0" smtClean="0"/>
              <a:t>HT : </a:t>
            </a:r>
            <a:r>
              <a:rPr lang="th-TH" dirty="0" smtClean="0"/>
              <a:t>ตรวจเริ่มตั้งแต่ </a:t>
            </a:r>
            <a:r>
              <a:rPr lang="en-US" dirty="0" smtClean="0"/>
              <a:t>28-32 wk</a:t>
            </a:r>
          </a:p>
          <a:p>
            <a:pPr fontAlgn="auto">
              <a:spcAft>
                <a:spcPts val="0"/>
              </a:spcAft>
              <a:defRPr/>
            </a:pPr>
            <a:r>
              <a:rPr lang="th-TH" dirty="0" smtClean="0"/>
              <a:t>การพิจารณาให้คลอด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GDM A1 : </a:t>
            </a:r>
            <a:r>
              <a:rPr lang="th-TH" dirty="0" smtClean="0"/>
              <a:t>ไม่จำเป็นต้องเร่งคลอด ยกเว้น </a:t>
            </a:r>
            <a:r>
              <a:rPr lang="en-US" dirty="0" smtClean="0"/>
              <a:t>GA38 wk up </a:t>
            </a:r>
            <a:r>
              <a:rPr lang="th-TH" dirty="0" smtClean="0"/>
              <a:t>ที่ไม่สามารถคุมระดับน้ำตาลได้</a:t>
            </a:r>
          </a:p>
          <a:p>
            <a:pPr fontAlgn="auto">
              <a:spcAft>
                <a:spcPts val="0"/>
              </a:spcAft>
              <a:defRPr/>
            </a:pPr>
            <a:r>
              <a:rPr lang="th-TH" dirty="0" smtClean="0"/>
              <a:t>การยับยั้งการเจ็บครรภ์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th-TH" dirty="0" smtClean="0"/>
              <a:t>หลีกเลี่ยง</a:t>
            </a:r>
            <a:r>
              <a:rPr lang="en-US" dirty="0" smtClean="0"/>
              <a:t> beta agonist </a:t>
            </a:r>
            <a:r>
              <a:rPr lang="th-TH" dirty="0" smtClean="0"/>
              <a:t>แต่อาจให้ </a:t>
            </a:r>
            <a:r>
              <a:rPr lang="en-US" dirty="0" smtClean="0"/>
              <a:t>Ca channel blocker(</a:t>
            </a:r>
            <a:r>
              <a:rPr lang="en-US" dirty="0" err="1" smtClean="0"/>
              <a:t>nifedipine</a:t>
            </a:r>
            <a:r>
              <a:rPr lang="en-US" dirty="0" smtClean="0"/>
              <a:t>)</a:t>
            </a:r>
            <a:r>
              <a:rPr lang="th-TH" dirty="0" smtClean="0"/>
              <a:t> หรือ </a:t>
            </a:r>
            <a:r>
              <a:rPr lang="en-US" dirty="0" smtClean="0"/>
              <a:t>Mg sulfate</a:t>
            </a:r>
          </a:p>
          <a:p>
            <a:pPr fontAlgn="auto">
              <a:spcAft>
                <a:spcPts val="0"/>
              </a:spcAft>
              <a:defRPr/>
            </a:pPr>
            <a:r>
              <a:rPr lang="th-TH" dirty="0" smtClean="0"/>
              <a:t>ให้ทำ </a:t>
            </a:r>
            <a:r>
              <a:rPr lang="en-US" dirty="0" smtClean="0"/>
              <a:t>normal labor </a:t>
            </a:r>
            <a:r>
              <a:rPr lang="th-TH" dirty="0" smtClean="0"/>
              <a:t>ยกเว้นประเมินน้ำหนักทารกได้ </a:t>
            </a:r>
            <a:r>
              <a:rPr lang="en-US" dirty="0" smtClean="0"/>
              <a:t>&gt;/= 4500 g</a:t>
            </a: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xmlns="" val="313937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PAST HISTORY: </a:t>
            </a:r>
          </a:p>
          <a:p>
            <a:pPr lvl="1"/>
            <a:r>
              <a:rPr lang="en-US" dirty="0" err="1" smtClean="0"/>
              <a:t>ปฏิเสธประวัติโรคประจำตัว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ปฏิเสธประวัติเจ็บป่วยร้ายแรงจนต้องเข้ารักษาที่โรงพยาบาล</a:t>
            </a:r>
            <a:endParaRPr lang="en-US" dirty="0" smtClean="0"/>
          </a:p>
          <a:p>
            <a:pPr lvl="1"/>
            <a:r>
              <a:rPr lang="en-US" dirty="0" err="1" smtClean="0"/>
              <a:t>มีประวัติผ่าตัดไส้ติ่ง</a:t>
            </a:r>
            <a:r>
              <a:rPr lang="en-US" dirty="0" smtClean="0"/>
              <a:t> 4 </a:t>
            </a:r>
            <a:r>
              <a:rPr lang="en-US" dirty="0" err="1" smtClean="0"/>
              <a:t>ปีก่อนมาโรงพยาบาล</a:t>
            </a:r>
            <a:r>
              <a:rPr lang="en-US" dirty="0" smtClean="0"/>
              <a:t> </a:t>
            </a:r>
            <a:r>
              <a:rPr lang="en-US" dirty="0" err="1" smtClean="0"/>
              <a:t>ไม่มีภาวะแทรกซ้อนหลังผ่า</a:t>
            </a:r>
            <a:endParaRPr lang="en-US" dirty="0" smtClean="0"/>
          </a:p>
          <a:p>
            <a:pPr lvl="1"/>
            <a:r>
              <a:rPr lang="en-US" dirty="0" err="1" smtClean="0"/>
              <a:t>ปฏิเสธประวัติรับเลือดหรือส่วนประกอบของเลือด</a:t>
            </a:r>
            <a:endParaRPr lang="en-US" dirty="0" smtClean="0"/>
          </a:p>
          <a:p>
            <a:pPr lvl="1"/>
            <a:r>
              <a:rPr lang="en-US" dirty="0" err="1" smtClean="0"/>
              <a:t>ปฏิเสธประวัติแพ้ยา</a:t>
            </a:r>
            <a:r>
              <a:rPr lang="en-US" dirty="0" smtClean="0"/>
              <a:t> </a:t>
            </a:r>
            <a:r>
              <a:rPr lang="en-US" dirty="0" err="1" smtClean="0"/>
              <a:t>อาหาร</a:t>
            </a:r>
            <a:r>
              <a:rPr lang="en-US" dirty="0" smtClean="0"/>
              <a:t> </a:t>
            </a:r>
            <a:r>
              <a:rPr lang="en-US" dirty="0" err="1" smtClean="0"/>
              <a:t>หรือสารเคมี</a:t>
            </a:r>
            <a:endParaRPr lang="en-US" dirty="0" smtClean="0"/>
          </a:p>
          <a:p>
            <a:pPr lvl="1"/>
            <a:r>
              <a:rPr lang="en-US" dirty="0" err="1" smtClean="0"/>
              <a:t>ยาประจำ</a:t>
            </a:r>
            <a:r>
              <a:rPr lang="en-US" dirty="0" smtClean="0"/>
              <a:t>: Ferrous </a:t>
            </a:r>
            <a:r>
              <a:rPr lang="en-US" dirty="0" err="1" smtClean="0"/>
              <a:t>fumarate</a:t>
            </a:r>
            <a:r>
              <a:rPr lang="en-US" dirty="0" smtClean="0"/>
              <a:t> 1 tab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hs</a:t>
            </a:r>
            <a:r>
              <a:rPr lang="en-US" dirty="0" smtClean="0"/>
              <a:t>, Vitamin B1-6-12 1 tabs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tid</a:t>
            </a:r>
            <a:r>
              <a:rPr lang="en-US" dirty="0" smtClean="0"/>
              <a:t> pc </a:t>
            </a:r>
            <a:r>
              <a:rPr lang="th-TH" dirty="0" smtClean="0"/>
              <a:t>ได้จาก</a:t>
            </a:r>
            <a:r>
              <a:rPr lang="en-US" dirty="0"/>
              <a:t> </a:t>
            </a:r>
            <a:r>
              <a:rPr lang="en-US" dirty="0" smtClean="0"/>
              <a:t>ANC </a:t>
            </a:r>
            <a:r>
              <a:rPr lang="th-TH" dirty="0" smtClean="0"/>
              <a:t>ครั้งที่ </a:t>
            </a:r>
            <a:r>
              <a:rPr lang="en-US" dirty="0" smtClean="0"/>
              <a:t>1</a:t>
            </a:r>
            <a:r>
              <a:rPr lang="th-TH" dirty="0" smtClean="0"/>
              <a:t> ที่โรงพยาบาลศูนย์การแพทย์ฯ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ปฏิเสธประวัติการใช้ยาต้ม</a:t>
            </a:r>
            <a:r>
              <a:rPr lang="en-US" dirty="0" smtClean="0"/>
              <a:t> </a:t>
            </a:r>
            <a:r>
              <a:rPr lang="en-US" dirty="0" err="1" smtClean="0"/>
              <a:t>ยาลูกกลอน</a:t>
            </a:r>
            <a:r>
              <a:rPr lang="en-US" dirty="0" smtClean="0"/>
              <a:t> </a:t>
            </a:r>
            <a:r>
              <a:rPr lang="en-US" dirty="0" err="1" smtClean="0"/>
              <a:t>ยาสมุนไพร</a:t>
            </a:r>
            <a:r>
              <a:rPr lang="en-US" dirty="0" smtClean="0"/>
              <a:t> </a:t>
            </a:r>
            <a:r>
              <a:rPr lang="en-US" dirty="0" err="1" smtClean="0"/>
              <a:t>ยาชุด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70469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218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mtClean="0"/>
              <a:t>แนวทางการดูแล</a:t>
            </a:r>
          </a:p>
          <a:p>
            <a:pPr lvl="1"/>
            <a:r>
              <a:rPr lang="en-US" altLang="th-TH" smtClean="0"/>
              <a:t>GDM A1 =</a:t>
            </a:r>
            <a:r>
              <a:rPr lang="th-TH" altLang="th-TH" smtClean="0"/>
              <a:t>ควบคุมอาหาร โดยเฉลี่ย ควรได้</a:t>
            </a:r>
            <a:r>
              <a:rPr lang="en-US" altLang="th-TH" smtClean="0"/>
              <a:t> 30kcal/kg/day</a:t>
            </a:r>
            <a:r>
              <a:rPr lang="th-TH" altLang="th-TH" smtClean="0"/>
              <a:t>  </a:t>
            </a:r>
            <a:r>
              <a:rPr lang="en-US" altLang="th-TH" smtClean="0"/>
              <a:t>,</a:t>
            </a:r>
            <a:r>
              <a:rPr lang="th-TH" altLang="th-TH" smtClean="0"/>
              <a:t>หลีกเลี่ยงคาเฟอีน อาหารมัน รสจัด  และออกกำลังกายอย่างเหมาะสม</a:t>
            </a:r>
            <a:endParaRPr lang="en-US" altLang="th-TH" smtClean="0"/>
          </a:p>
          <a:p>
            <a:pPr lvl="1"/>
            <a:r>
              <a:rPr lang="en-US" altLang="th-TH" smtClean="0"/>
              <a:t>GDM A2 = </a:t>
            </a:r>
            <a:r>
              <a:rPr lang="th-TH" altLang="th-TH" smtClean="0"/>
              <a:t>ให้</a:t>
            </a:r>
            <a:r>
              <a:rPr lang="en-US" altLang="th-TH" smtClean="0"/>
              <a:t>insulin </a:t>
            </a:r>
            <a:endParaRPr lang="th-TH" altLang="th-TH" smtClean="0"/>
          </a:p>
          <a:p>
            <a:pPr lvl="2"/>
            <a:r>
              <a:rPr lang="th-TH" altLang="th-TH" smtClean="0"/>
              <a:t>อาจ</a:t>
            </a:r>
            <a:r>
              <a:rPr lang="en-US" altLang="th-TH" smtClean="0"/>
              <a:t>admit </a:t>
            </a:r>
            <a:r>
              <a:rPr lang="th-TH" altLang="th-TH" smtClean="0"/>
              <a:t>เพื่อปรับขนาดยา แล้วจึงให้ไปฉีดที่บ้านได้</a:t>
            </a:r>
          </a:p>
          <a:p>
            <a:pPr lvl="2"/>
            <a:r>
              <a:rPr lang="th-TH" altLang="th-TH" smtClean="0"/>
              <a:t>ผสม </a:t>
            </a:r>
            <a:r>
              <a:rPr lang="en-US" altLang="th-TH" smtClean="0"/>
              <a:t>intermediate : short =2:1 20-30 U /day </a:t>
            </a:r>
            <a:r>
              <a:rPr lang="th-TH" altLang="th-TH" smtClean="0"/>
              <a:t>แบ่งวันละ</a:t>
            </a:r>
            <a:r>
              <a:rPr lang="en-US" altLang="th-TH" smtClean="0"/>
              <a:t>2</a:t>
            </a:r>
            <a:r>
              <a:rPr lang="th-TH" altLang="th-TH" smtClean="0"/>
              <a:t>ครั้ง </a:t>
            </a:r>
          </a:p>
          <a:p>
            <a:pPr lvl="3"/>
            <a:r>
              <a:rPr lang="th-TH" altLang="th-TH" smtClean="0"/>
              <a:t>ไตรมาสแรก </a:t>
            </a:r>
            <a:r>
              <a:rPr lang="en-US" altLang="th-TH" smtClean="0"/>
              <a:t>0.7-0.8 U/kg/day</a:t>
            </a:r>
          </a:p>
          <a:p>
            <a:pPr lvl="3"/>
            <a:r>
              <a:rPr lang="th-TH" altLang="th-TH" smtClean="0"/>
              <a:t>ไตรมาส</a:t>
            </a:r>
            <a:r>
              <a:rPr lang="en-US" altLang="th-TH" smtClean="0"/>
              <a:t>2 </a:t>
            </a:r>
            <a:r>
              <a:rPr lang="th-TH" altLang="th-TH" smtClean="0"/>
              <a:t> </a:t>
            </a:r>
            <a:r>
              <a:rPr lang="en-US" altLang="th-TH" smtClean="0"/>
              <a:t>0.8-1.0 U/kg/day</a:t>
            </a:r>
          </a:p>
          <a:p>
            <a:pPr lvl="3"/>
            <a:r>
              <a:rPr lang="th-TH" altLang="th-TH" smtClean="0"/>
              <a:t>ไตรมาส</a:t>
            </a:r>
            <a:r>
              <a:rPr lang="en-US" altLang="th-TH" smtClean="0"/>
              <a:t>3</a:t>
            </a:r>
            <a:r>
              <a:rPr lang="th-TH" altLang="th-TH" smtClean="0"/>
              <a:t> </a:t>
            </a:r>
            <a:r>
              <a:rPr lang="en-US" altLang="th-TH" smtClean="0"/>
              <a:t>0.9-1.2 U/kg/day</a:t>
            </a:r>
          </a:p>
          <a:p>
            <a:pPr lvl="1"/>
            <a:r>
              <a:rPr lang="th-TH" altLang="th-TH" smtClean="0"/>
              <a:t>ยากิน </a:t>
            </a:r>
            <a:r>
              <a:rPr lang="en-US" altLang="th-TH" smtClean="0">
                <a:sym typeface="Wingdings" pitchFamily="2" charset="2"/>
              </a:rPr>
              <a:t> </a:t>
            </a:r>
            <a:r>
              <a:rPr lang="th-TH" altLang="th-TH" smtClean="0">
                <a:sym typeface="Wingdings" pitchFamily="2" charset="2"/>
              </a:rPr>
              <a:t>ปรับขนาดลำบาก เกิด</a:t>
            </a:r>
            <a:r>
              <a:rPr lang="en-US" altLang="th-TH" smtClean="0">
                <a:sym typeface="Wingdings" pitchFamily="2" charset="2"/>
              </a:rPr>
              <a:t>hypoglycemia </a:t>
            </a:r>
            <a:endParaRPr lang="th-TH" altLang="th-TH" smtClean="0">
              <a:sym typeface="Wingdings" pitchFamily="2" charset="2"/>
            </a:endParaRPr>
          </a:p>
          <a:p>
            <a:pPr lvl="2"/>
            <a:r>
              <a:rPr lang="th-TH" altLang="th-TH" smtClean="0">
                <a:sym typeface="Wingdings" pitchFamily="2" charset="2"/>
              </a:rPr>
              <a:t>		ยาผ่านรกได้ ทารกแรกคลอด เกิด</a:t>
            </a:r>
            <a:r>
              <a:rPr lang="en-US" altLang="th-TH" smtClean="0">
                <a:sym typeface="Wingdings" pitchFamily="2" charset="2"/>
              </a:rPr>
              <a:t> hypoglycemia</a:t>
            </a:r>
            <a:endParaRPr lang="th-TH" altLang="th-TH" smtClean="0"/>
          </a:p>
        </p:txBody>
      </p:sp>
    </p:spTree>
    <p:extLst>
      <p:ext uri="{BB962C8B-B14F-4D97-AF65-F5344CB8AC3E}">
        <p14:creationId xmlns:p14="http://schemas.microsoft.com/office/powerpoint/2010/main" xmlns="" val="321784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การดูแลรักษา หลังคลอด</a:t>
            </a:r>
          </a:p>
        </p:txBody>
      </p:sp>
      <p:sp>
        <p:nvSpPr>
          <p:cNvPr id="1024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mtClean="0"/>
              <a:t>ระดับน้ำตาลจะกลับมาปกติได้เร็ว ควรหยุดยาทั้งหมดที่ได้รับ เมื่อเริ่มกินได้หลังคลอด </a:t>
            </a:r>
            <a:r>
              <a:rPr lang="en-US" altLang="th-TH" smtClean="0"/>
              <a:t>,</a:t>
            </a:r>
            <a:r>
              <a:rPr lang="th-TH" altLang="th-TH" smtClean="0"/>
              <a:t>ไม่ต้องจำกัดอาหารเหมือนตอนตั้งครรภ์</a:t>
            </a:r>
          </a:p>
          <a:p>
            <a:r>
              <a:rPr lang="th-TH" altLang="th-TH" smtClean="0"/>
              <a:t>ตรวจซ้ำใน </a:t>
            </a:r>
            <a:r>
              <a:rPr lang="en-US" altLang="th-TH" smtClean="0"/>
              <a:t>6-8wk </a:t>
            </a:r>
            <a:r>
              <a:rPr lang="th-TH" altLang="th-TH" smtClean="0"/>
              <a:t>หลัคลอด ด้วย</a:t>
            </a:r>
            <a:r>
              <a:rPr lang="en-US" altLang="th-TH" smtClean="0"/>
              <a:t>FBS(&gt;126) &amp;75g OGTT 2hr(&gt;200) </a:t>
            </a:r>
            <a:r>
              <a:rPr lang="th-TH" altLang="th-TH" smtClean="0"/>
              <a:t>ถ้าปกติ ให้ตรวจคัดกรองทุก</a:t>
            </a:r>
            <a:r>
              <a:rPr lang="en-US" altLang="th-TH" smtClean="0"/>
              <a:t>3</a:t>
            </a:r>
            <a:r>
              <a:rPr lang="th-TH" altLang="th-TH" smtClean="0"/>
              <a:t>ปี</a:t>
            </a:r>
          </a:p>
          <a:p>
            <a:r>
              <a:rPr lang="th-TH" altLang="th-TH" smtClean="0"/>
              <a:t>ให้นมบุตรได้ตามปกติ</a:t>
            </a:r>
          </a:p>
          <a:p>
            <a:endParaRPr lang="th-TH" altLang="th-TH" smtClean="0"/>
          </a:p>
        </p:txBody>
      </p:sp>
    </p:spTree>
    <p:extLst>
      <p:ext uri="{BB962C8B-B14F-4D97-AF65-F5344CB8AC3E}">
        <p14:creationId xmlns:p14="http://schemas.microsoft.com/office/powerpoint/2010/main" xmlns="" val="38722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dirty="0" smtClean="0"/>
              <a:t>ในผู้ป่วยรายนี้</a:t>
            </a:r>
            <a:r>
              <a:rPr lang="en-US" altLang="th-TH" dirty="0" smtClean="0"/>
              <a:t>..</a:t>
            </a:r>
            <a:endParaRPr lang="th-TH" altLang="th-TH" dirty="0" smtClean="0"/>
          </a:p>
        </p:txBody>
      </p:sp>
      <p:sp>
        <p:nvSpPr>
          <p:cNvPr id="11267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h-TH" dirty="0" smtClean="0"/>
              <a:t>50G GCT(3/12/56</a:t>
            </a:r>
            <a:r>
              <a:rPr lang="th-TH" altLang="th-TH" dirty="0" smtClean="0"/>
              <a:t> วันฝากครรภ์ครั้งที่</a:t>
            </a:r>
            <a:r>
              <a:rPr lang="en-US" altLang="th-TH" dirty="0" smtClean="0"/>
              <a:t>2) : 147 mg/dl</a:t>
            </a:r>
          </a:p>
          <a:p>
            <a:r>
              <a:rPr lang="th-TH" altLang="th-TH" dirty="0" smtClean="0"/>
              <a:t>กลับไป</a:t>
            </a:r>
            <a:r>
              <a:rPr lang="en-US" altLang="th-TH" dirty="0" smtClean="0"/>
              <a:t>NPO </a:t>
            </a:r>
            <a:r>
              <a:rPr lang="th-TH" altLang="th-TH" dirty="0" smtClean="0"/>
              <a:t>และนัดมาตรวจ </a:t>
            </a:r>
            <a:r>
              <a:rPr lang="en-US" altLang="th-TH" dirty="0" smtClean="0"/>
              <a:t>FBS , 100G OGTT</a:t>
            </a:r>
            <a:r>
              <a:rPr lang="th-TH" altLang="th-TH" dirty="0" smtClean="0"/>
              <a:t>วันรุ่งขึ้น</a:t>
            </a:r>
          </a:p>
          <a:p>
            <a:r>
              <a:rPr lang="th-TH" altLang="th-TH" dirty="0" smtClean="0"/>
              <a:t>ผลตรวจ</a:t>
            </a:r>
            <a:r>
              <a:rPr lang="en-US" altLang="th-TH" dirty="0" smtClean="0"/>
              <a:t>(4/12/56) :   glucose </a:t>
            </a:r>
            <a:r>
              <a:rPr lang="th-TH" altLang="th-TH" dirty="0" smtClean="0"/>
              <a:t>ครั้งที่</a:t>
            </a:r>
            <a:r>
              <a:rPr lang="en-US" altLang="th-TH" dirty="0" smtClean="0"/>
              <a:t>1   78   mg/dl</a:t>
            </a:r>
          </a:p>
          <a:p>
            <a:pPr marL="0" indent="0">
              <a:buNone/>
            </a:pPr>
            <a:r>
              <a:rPr lang="en-US" altLang="th-TH" dirty="0" smtClean="0"/>
              <a:t>					2        131      mg/dl</a:t>
            </a:r>
          </a:p>
          <a:p>
            <a:pPr marL="0" indent="0">
              <a:buNone/>
            </a:pPr>
            <a:r>
              <a:rPr lang="en-US" altLang="th-TH" dirty="0" smtClean="0"/>
              <a:t>					3         146      mg/dl</a:t>
            </a:r>
          </a:p>
          <a:p>
            <a:pPr marL="0" indent="0">
              <a:buNone/>
            </a:pPr>
            <a:r>
              <a:rPr lang="en-US" altLang="th-TH" dirty="0" smtClean="0"/>
              <a:t>					4          75       mg/dl</a:t>
            </a:r>
            <a:endParaRPr lang="th-TH" altLang="th-TH" dirty="0" smtClean="0"/>
          </a:p>
          <a:p>
            <a:pPr marL="0" indent="0">
              <a:buNone/>
            </a:pPr>
            <a:r>
              <a:rPr lang="th-TH" altLang="th-TH" dirty="0" smtClean="0"/>
              <a:t>	ผลตรวจปกติ แต่เนื่องจากผู้ป่วยอาเจียนหลังรับประทานสารละลายน้ำตาล  </a:t>
            </a:r>
            <a:r>
              <a:rPr lang="en-US" altLang="th-TH" dirty="0" smtClean="0"/>
              <a:t>100 g </a:t>
            </a:r>
            <a:endParaRPr lang="th-TH" altLang="th-TH" dirty="0" smtClean="0"/>
          </a:p>
          <a:p>
            <a:pPr marL="0" indent="0">
              <a:buNone/>
            </a:pPr>
            <a:r>
              <a:rPr lang="th-TH" altLang="th-TH" dirty="0"/>
              <a:t>	</a:t>
            </a:r>
            <a:r>
              <a:rPr lang="th-TH" altLang="th-TH" dirty="0" smtClean="0"/>
              <a:t>สามารถทำให้ผลตรวจคลาดเคลื่อนได้ จึงควรตรวจซ้ำอีกครั้ง  (ผู้ป่วยไม่ได้มาตามนัด)</a:t>
            </a:r>
          </a:p>
          <a:p>
            <a:endParaRPr lang="en-US" altLang="th-TH" dirty="0" smtClean="0"/>
          </a:p>
          <a:p>
            <a:endParaRPr lang="th-TH" altLang="th-TH" dirty="0" smtClean="0"/>
          </a:p>
        </p:txBody>
      </p:sp>
    </p:spTree>
    <p:extLst>
      <p:ext uri="{BB962C8B-B14F-4D97-AF65-F5344CB8AC3E}">
        <p14:creationId xmlns:p14="http://schemas.microsoft.com/office/powerpoint/2010/main" xmlns="" val="35164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Anemia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Laboratory result in this patient</a:t>
            </a:r>
          </a:p>
          <a:p>
            <a:pPr lvl="2"/>
            <a:r>
              <a:rPr lang="en-US" b="1" dirty="0" err="1"/>
              <a:t>Hb</a:t>
            </a:r>
            <a:r>
              <a:rPr lang="en-US" b="1" dirty="0"/>
              <a:t> 10.7 g%, </a:t>
            </a:r>
            <a:r>
              <a:rPr lang="en-US" b="1" dirty="0" err="1"/>
              <a:t>Hct</a:t>
            </a:r>
            <a:r>
              <a:rPr lang="en-US" b="1" dirty="0"/>
              <a:t> 32.5 %, MCV 61.8, </a:t>
            </a:r>
            <a:r>
              <a:rPr lang="en-US" b="1" dirty="0" smtClean="0"/>
              <a:t>RDW 18.6%</a:t>
            </a:r>
          </a:p>
          <a:p>
            <a:pPr lvl="2"/>
            <a:r>
              <a:rPr lang="en-US" dirty="0" smtClean="0"/>
              <a:t>DCIP </a:t>
            </a:r>
            <a:r>
              <a:rPr lang="en-US" dirty="0"/>
              <a:t>negative, </a:t>
            </a:r>
            <a:r>
              <a:rPr lang="en-US" b="1" dirty="0"/>
              <a:t>OF positive</a:t>
            </a:r>
          </a:p>
          <a:p>
            <a:pPr lvl="2"/>
            <a:r>
              <a:rPr lang="en-US" dirty="0"/>
              <a:t>Blood group B Rh </a:t>
            </a:r>
            <a:r>
              <a:rPr lang="en-US" dirty="0" smtClean="0"/>
              <a:t>positive</a:t>
            </a:r>
          </a:p>
          <a:p>
            <a:r>
              <a:rPr lang="en-US" dirty="0" smtClean="0"/>
              <a:t>Provisional diagnosis as Iron deficiency anemia with suspected Thalassemia</a:t>
            </a:r>
          </a:p>
          <a:p>
            <a:r>
              <a:rPr lang="en-US" dirty="0" smtClean="0"/>
              <a:t>Management plan</a:t>
            </a:r>
          </a:p>
          <a:p>
            <a:pPr lvl="1"/>
            <a:r>
              <a:rPr lang="en-US" dirty="0" smtClean="0"/>
              <a:t>Iron supplement : Ferrous </a:t>
            </a:r>
            <a:r>
              <a:rPr lang="en-US" dirty="0" err="1" smtClean="0"/>
              <a:t>fumarate</a:t>
            </a:r>
            <a:r>
              <a:rPr lang="en-US" dirty="0" smtClean="0"/>
              <a:t> (200mg) 1 tab PO </a:t>
            </a:r>
            <a:r>
              <a:rPr lang="en-US" dirty="0" err="1" smtClean="0"/>
              <a:t>tid</a:t>
            </a:r>
            <a:r>
              <a:rPr lang="en-US" dirty="0" smtClean="0"/>
              <a:t> pc</a:t>
            </a:r>
          </a:p>
          <a:p>
            <a:r>
              <a:rPr lang="en-US" dirty="0" smtClean="0"/>
              <a:t>Follow up in next visit (Expect response of </a:t>
            </a:r>
            <a:r>
              <a:rPr lang="en-US" smtClean="0"/>
              <a:t>increasing Hemoglobin 2g/</a:t>
            </a:r>
            <a:r>
              <a:rPr lang="en-US" dirty="0" err="1" smtClean="0"/>
              <a:t>dL</a:t>
            </a:r>
            <a:r>
              <a:rPr lang="en-US" dirty="0" smtClean="0"/>
              <a:t> in 3 weeks)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3737312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Multiparities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593" y="1503606"/>
            <a:ext cx="8065963" cy="535439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Grandparities</a:t>
            </a:r>
            <a:r>
              <a:rPr lang="en-US" dirty="0" smtClean="0"/>
              <a:t> ( &gt;4 parities)</a:t>
            </a:r>
          </a:p>
          <a:p>
            <a:r>
              <a:rPr lang="en-US" dirty="0" smtClean="0"/>
              <a:t>Antepartum (&gt;20 </a:t>
            </a:r>
            <a:r>
              <a:rPr lang="en-US" dirty="0" err="1" smtClean="0"/>
              <a:t>wk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Placenta </a:t>
            </a:r>
            <a:r>
              <a:rPr lang="en-US" dirty="0" err="1" smtClean="0"/>
              <a:t>previa</a:t>
            </a:r>
            <a:endParaRPr lang="en-US" dirty="0" smtClean="0"/>
          </a:p>
          <a:p>
            <a:pPr lvl="1"/>
            <a:r>
              <a:rPr lang="en-US" dirty="0" smtClean="0"/>
              <a:t>Placenta abruption</a:t>
            </a:r>
          </a:p>
          <a:p>
            <a:r>
              <a:rPr lang="en-US" dirty="0" smtClean="0"/>
              <a:t>Intrapartum</a:t>
            </a:r>
          </a:p>
          <a:p>
            <a:pPr lvl="1"/>
            <a:r>
              <a:rPr lang="en-US" dirty="0" smtClean="0"/>
              <a:t>Easy on delivery</a:t>
            </a:r>
          </a:p>
          <a:p>
            <a:pPr lvl="1"/>
            <a:r>
              <a:rPr lang="en-US" dirty="0" smtClean="0"/>
              <a:t>Bleeding precaution </a:t>
            </a:r>
            <a:r>
              <a:rPr lang="en-US" dirty="0" err="1" smtClean="0"/>
              <a:t>espescially</a:t>
            </a:r>
            <a:r>
              <a:rPr lang="en-US" dirty="0" smtClean="0"/>
              <a:t> in patient diagnosed as Placenta </a:t>
            </a:r>
            <a:r>
              <a:rPr lang="en-US" dirty="0" err="1" smtClean="0"/>
              <a:t>previa</a:t>
            </a:r>
            <a:endParaRPr lang="en-US" dirty="0" smtClean="0"/>
          </a:p>
          <a:p>
            <a:r>
              <a:rPr lang="en-US" dirty="0" smtClean="0"/>
              <a:t>Postpartum</a:t>
            </a:r>
          </a:p>
          <a:p>
            <a:pPr lvl="1"/>
            <a:r>
              <a:rPr lang="en-US" dirty="0" smtClean="0"/>
              <a:t>Postpartum hemorrhage</a:t>
            </a:r>
            <a:endParaRPr lang="en-US" dirty="0"/>
          </a:p>
          <a:p>
            <a:pPr lvl="1"/>
            <a:endParaRPr lang="en-US" dirty="0"/>
          </a:p>
          <a:p>
            <a:pPr marL="57150" indent="0">
              <a:buNone/>
            </a:pPr>
            <a:r>
              <a:rPr lang="en-US" dirty="0"/>
              <a:t>Ref. Obstetrical issues in grand </a:t>
            </a:r>
            <a:r>
              <a:rPr lang="en-US" dirty="0" err="1" smtClean="0"/>
              <a:t>multiparity</a:t>
            </a:r>
            <a:r>
              <a:rPr lang="en-US" dirty="0" smtClean="0"/>
              <a:t>. </a:t>
            </a:r>
            <a:r>
              <a:rPr lang="en-US" dirty="0" err="1" smtClean="0"/>
              <a:t>UpToDate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th-TH" dirty="0" err="1" smtClean="0"/>
              <a:t>ธี</a:t>
            </a:r>
            <a:r>
              <a:rPr lang="th-TH" dirty="0" smtClean="0"/>
              <a:t>ระ ทองสง. สูติศาสตร์</a:t>
            </a:r>
            <a:r>
              <a:rPr lang="en-US" dirty="0" smtClean="0"/>
              <a:t>.</a:t>
            </a:r>
            <a:r>
              <a:rPr lang="th-TH" dirty="0" smtClean="0"/>
              <a:t> เรียบเรียงครั้งที่ </a:t>
            </a:r>
            <a:r>
              <a:rPr lang="en-US" dirty="0" smtClean="0"/>
              <a:t>5</a:t>
            </a:r>
            <a:r>
              <a:rPr lang="th-TH" dirty="0" smtClean="0"/>
              <a:t>.</a:t>
            </a:r>
            <a:br>
              <a:rPr lang="th-TH" dirty="0" smtClean="0"/>
            </a:br>
            <a:r>
              <a:rPr lang="th-TH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993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3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31106492"/>
              </p:ext>
            </p:extLst>
          </p:nvPr>
        </p:nvGraphicFramePr>
        <p:xfrm>
          <a:off x="1" y="-53426"/>
          <a:ext cx="9136800" cy="7164574"/>
        </p:xfrm>
        <a:graphic>
          <a:graphicData uri="http://schemas.openxmlformats.org/drawingml/2006/table">
            <a:tbl>
              <a:tblPr/>
              <a:tblGrid>
                <a:gridCol w="630720"/>
                <a:gridCol w="539173"/>
                <a:gridCol w="585467"/>
                <a:gridCol w="864000"/>
                <a:gridCol w="590400"/>
                <a:gridCol w="603360"/>
                <a:gridCol w="740160"/>
                <a:gridCol w="659520"/>
                <a:gridCol w="617760"/>
                <a:gridCol w="851040"/>
                <a:gridCol w="2455200"/>
              </a:tblGrid>
              <a:tr h="321443">
                <a:tc rowSpan="2"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Time</a:t>
                      </a: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Uterine contraction</a:t>
                      </a: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FHR</a:t>
                      </a: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 gridSpan="5"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Cervix Exam</a:t>
                      </a: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Assessment</a:t>
                      </a: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7839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Interval</a:t>
                      </a: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Duration</a:t>
                      </a: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Intensity</a:t>
                      </a: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Dilate</a:t>
                      </a: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Effacement</a:t>
                      </a: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Station</a:t>
                      </a: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Position</a:t>
                      </a: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Membrane</a:t>
                      </a: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144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09.35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4'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45”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++&gt;+++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150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ahoma" panose="020B0604030504040204" pitchFamily="34" charset="0"/>
                        </a:rPr>
                        <a:t>แรกรับ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ahoma" panose="020B0604030504040204" pitchFamily="34" charset="0"/>
                        </a:rPr>
                        <a:t>ทารกดิ้นดี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on EFM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T 37.3 P114 RR20 BP122/79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0888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10.00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5cm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100%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0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MI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Arial" panose="020B0604020202020204" pitchFamily="34" charset="0"/>
                        </a:rPr>
                        <a:t>แพทย์ดูอาการ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Arial" panose="020B0604020202020204" pitchFamily="34" charset="0"/>
                        </a:rPr>
                        <a:t> + admit LR, NPO, 5%D/N/2 1000ml, </a:t>
                      </a: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Arial" panose="020B0604020202020204" pitchFamily="34" charset="0"/>
                        </a:rPr>
                        <a:t>ส่ง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Arial" panose="020B0604020202020204" pitchFamily="34" charset="0"/>
                        </a:rPr>
                        <a:t>Lab, TAS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2144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11.00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6'30”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45”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++&gt;+++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146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2144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11.15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150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8cm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100%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+1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ARM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AF clear, FHS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ahoma" panose="020B0604030504040204" pitchFamily="34" charset="0"/>
                        </a:rPr>
                        <a:t>ปกติ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  <a:cs typeface="Tahoma" panose="020B0604030504040204" pitchFamily="34" charset="0"/>
                      </a:endParaRP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2144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11.30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Fully dilate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+2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ahoma" panose="020B0604030504040204" pitchFamily="34" charset="0"/>
                        </a:rPr>
                        <a:t>ย้ายเข้าห้องคลอด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0888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11.32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ahoma" panose="020B0604030504040204" pitchFamily="34" charset="0"/>
                        </a:rPr>
                        <a:t>คลอด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ahoma" panose="020B0604030504040204" pitchFamily="34" charset="0"/>
                        </a:rPr>
                        <a:t>ทารกชาย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BW 2700g, Apgar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9,10,10</a:t>
                      </a: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GA 38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wks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 by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Ballard Score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2144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11.34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ahoma" panose="020B0604030504040204" pitchFamily="34" charset="0"/>
                        </a:rPr>
                        <a:t>คลอด</a:t>
                      </a: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ahoma" panose="020B0604030504040204" pitchFamily="34" charset="0"/>
                        </a:rPr>
                        <a:t>รก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Methergin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 0.2mg IV stat 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0041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11.50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P76 RR26 BP107/20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Good uterine contraction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50041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12.05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P74 RR20 BP121/73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Good uterine contraction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0888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12.20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P74 RR20 BP119/70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Good uterine contraction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50041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12.50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P70 RR20 BP127/77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Good uterine contraction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111709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13.20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81638" marR="81638" marT="50681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T37.6 P72 RR20 BP129/74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Good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Ut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 contraction, bleed 1 pad, on 5%D/N/2 1000ml +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synto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 20u IV drip 120 cc/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hr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ahoma" panose="020B0604030504040204" pitchFamily="34" charset="0"/>
                        </a:rPr>
                        <a:t>ย้ายขึ้น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ward</a:t>
                      </a:r>
                    </a:p>
                  </a:txBody>
                  <a:tcPr marL="81638" marR="81638" marT="49765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389470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management consideration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dirty="0"/>
              <a:t>Psychosocial </a:t>
            </a:r>
            <a:r>
              <a:rPr lang="en-US" dirty="0" smtClean="0"/>
              <a:t>support</a:t>
            </a:r>
          </a:p>
          <a:p>
            <a:pPr marL="342900" lvl="1" indent="-342900"/>
            <a:r>
              <a:rPr lang="en-US" dirty="0"/>
              <a:t>Nutritional </a:t>
            </a:r>
            <a:r>
              <a:rPr lang="en-US" dirty="0" smtClean="0"/>
              <a:t>supplement</a:t>
            </a:r>
          </a:p>
          <a:p>
            <a:pPr marL="342900" lvl="1" indent="-342900"/>
            <a:r>
              <a:rPr lang="en-US" dirty="0" smtClean="0"/>
              <a:t>Advise Breast feeding </a:t>
            </a:r>
            <a:r>
              <a:rPr lang="th-TH" dirty="0"/>
              <a:t>แนะนำการให้นมบุตร ผู้ป่วยวางแผนให้นมบุตร </a:t>
            </a:r>
            <a:r>
              <a:rPr lang="en-US" dirty="0"/>
              <a:t>1-1</a:t>
            </a:r>
            <a:r>
              <a:rPr lang="th-TH" dirty="0"/>
              <a:t> ปีครึ่ง (ผู้ป่วยให้นมบุตรคนก่อนนาน </a:t>
            </a:r>
            <a:r>
              <a:rPr lang="en-US" dirty="0"/>
              <a:t>1</a:t>
            </a:r>
            <a:r>
              <a:rPr lang="th-TH" dirty="0"/>
              <a:t> ปีครึ่ง</a:t>
            </a:r>
            <a:r>
              <a:rPr lang="th-TH" dirty="0" smtClean="0"/>
              <a:t>)</a:t>
            </a:r>
            <a:endParaRPr lang="en-US" dirty="0" smtClean="0"/>
          </a:p>
          <a:p>
            <a:pPr marL="342900" lvl="1" indent="-342900"/>
            <a:r>
              <a:rPr lang="en-US" dirty="0" smtClean="0"/>
              <a:t>Advise</a:t>
            </a:r>
            <a:r>
              <a:rPr lang="en-US" dirty="0"/>
              <a:t> Nutritional supplement </a:t>
            </a:r>
            <a:r>
              <a:rPr lang="th-TH" dirty="0"/>
              <a:t>ในผู้ป่วยรายนี้ตัดสินใจทำหมันโดยวิธี</a:t>
            </a:r>
            <a:r>
              <a:rPr lang="en-US" dirty="0"/>
              <a:t> tubal resection </a:t>
            </a:r>
            <a:r>
              <a:rPr lang="th-TH" dirty="0"/>
              <a:t>แต่เนื่องจากมีปัญหาเรื่องค่าใช้จ่าย จึงไม่สามารถทำได้ และวางแผนคุมกำเนิดโดยการฉีดยาคุมกำเนิด </a:t>
            </a:r>
            <a:endParaRPr lang="en-US" dirty="0"/>
          </a:p>
          <a:p>
            <a:pPr marL="342900" lvl="1" indent="-342900"/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312564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Progression Note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Postpartum day 1 (14/1/2556)</a:t>
            </a:r>
          </a:p>
          <a:p>
            <a:r>
              <a:rPr lang="en-US" dirty="0" smtClean="0"/>
              <a:t>S: </a:t>
            </a:r>
            <a:r>
              <a:rPr lang="th-TH" dirty="0" smtClean="0"/>
              <a:t>ผู้ป่วยรู้สึกตัวดี สามารถลุกไปเข้าห้องน้ำเองได้ ไม่มีไข้ ไม่มีอ่อนเพลีย เมื่อคืนขอยาแก้ปวด </a:t>
            </a:r>
            <a:r>
              <a:rPr lang="en-US" dirty="0" smtClean="0"/>
              <a:t>2</a:t>
            </a:r>
            <a:r>
              <a:rPr lang="th-TH" dirty="0" smtClean="0"/>
              <a:t> ครั้ง วันนี้ยังคงรู้สึกปวดบริเวณท้องน้อยอยู่ น้ำนมยังไม่ค่อยไหล (ยังไม่ได้ให้บุตรเริ่มดูดนม) น้ำคาวปลาสีแดงจาง ใช้ผ้าอนามัย </a:t>
            </a:r>
            <a:r>
              <a:rPr lang="en-US" dirty="0" smtClean="0"/>
              <a:t>5</a:t>
            </a:r>
            <a:r>
              <a:rPr lang="th-TH" dirty="0" smtClean="0"/>
              <a:t> แผ่น รับประทานข้าวได้ดี ปัสสาวะออกดี ยังไม่ถ่ายอุจจาระ</a:t>
            </a:r>
            <a:endParaRPr lang="en-US" dirty="0" smtClean="0"/>
          </a:p>
          <a:p>
            <a:r>
              <a:rPr lang="en-US" dirty="0" smtClean="0"/>
              <a:t>O: V/S: T 36.9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, P 80 bpm, RR 18 /min, BP 120/80 mmHg							GA: a Thai female, good consciousness, not pale, no jaundice					HEENT: no pale conjunctivae, anicteric </a:t>
            </a:r>
            <a:r>
              <a:rPr lang="en-US" dirty="0" err="1" smtClean="0"/>
              <a:t>sclerae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CVS&amp;RS: normal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Abd</a:t>
            </a:r>
            <a:r>
              <a:rPr lang="en-US" dirty="0" smtClean="0"/>
              <a:t>: </a:t>
            </a:r>
            <a:r>
              <a:rPr lang="en-US" dirty="0" err="1" smtClean="0"/>
              <a:t>normoactive</a:t>
            </a:r>
            <a:r>
              <a:rPr lang="en-US" dirty="0" smtClean="0"/>
              <a:t> bowel sound, fundus height at umbilicus level, firm uterine contraction</a:t>
            </a:r>
            <a:br>
              <a:rPr lang="en-US" dirty="0" smtClean="0"/>
            </a:br>
            <a:r>
              <a:rPr lang="en-US" dirty="0" smtClean="0"/>
              <a:t>	PV: no episiotomy wound</a:t>
            </a:r>
          </a:p>
          <a:p>
            <a:r>
              <a:rPr lang="en-US" dirty="0" smtClean="0"/>
              <a:t>A: </a:t>
            </a:r>
            <a:r>
              <a:rPr lang="th-TH" dirty="0" smtClean="0"/>
              <a:t>วันนี้ </a:t>
            </a:r>
            <a:r>
              <a:rPr lang="en-US" dirty="0" smtClean="0"/>
              <a:t>clinical </a:t>
            </a:r>
            <a:r>
              <a:rPr lang="th-TH" dirty="0" smtClean="0"/>
              <a:t>ทั่วไปปกติดี ไม่พบ </a:t>
            </a:r>
            <a:r>
              <a:rPr lang="en-US" dirty="0" smtClean="0"/>
              <a:t>immediate complication</a:t>
            </a:r>
            <a:r>
              <a:rPr lang="th-TH" dirty="0" smtClean="0"/>
              <a:t> เนื่องจากมีปัญหาเรื่องค่ารักษา จึง </a:t>
            </a:r>
            <a:r>
              <a:rPr lang="en-US" dirty="0" smtClean="0"/>
              <a:t>off tubal resection </a:t>
            </a:r>
            <a:r>
              <a:rPr lang="th-TH" dirty="0" smtClean="0"/>
              <a:t>และวางแผนคุมกำเนิดโดยวิธีฉีดยาคุมกำเนิดแทน เนื่องจากหลังคลอด </a:t>
            </a:r>
            <a:r>
              <a:rPr lang="en-US" dirty="0" smtClean="0"/>
              <a:t>30</a:t>
            </a:r>
            <a:r>
              <a:rPr lang="th-TH" dirty="0" smtClean="0"/>
              <a:t> นาที บุตรมีอาการหายใจเร็ว จึง</a:t>
            </a:r>
            <a:r>
              <a:rPr lang="en-US" dirty="0" smtClean="0"/>
              <a:t> admit intermediate care</a:t>
            </a:r>
            <a:r>
              <a:rPr lang="th-TH" dirty="0" smtClean="0"/>
              <a:t> ทำให้ยังไม่ได้เริ่มให้นมบุตร น้ำนมจึงยังไม่ค่อยไหล หากพรุ่งนี้บุตรอาการดีขึ้นแพทย์ให้ย้ายมาอยู่กับผู้ป่วยได้</a:t>
            </a:r>
            <a:endParaRPr lang="en-US" dirty="0" smtClean="0"/>
          </a:p>
          <a:p>
            <a:r>
              <a:rPr lang="en-US" dirty="0" smtClean="0"/>
              <a:t>P: - routine postpartum care, supportive, observe vaginal bleeding, regular diet, pain control with </a:t>
            </a:r>
            <a:r>
              <a:rPr lang="en-US" dirty="0" err="1" smtClean="0"/>
              <a:t>paracetamol</a:t>
            </a:r>
            <a:r>
              <a:rPr lang="en-US" dirty="0" smtClean="0"/>
              <a:t>, FF (200) 1 tab </a:t>
            </a:r>
            <a:r>
              <a:rPr lang="en-US" dirty="0" err="1" smtClean="0"/>
              <a:t>po</a:t>
            </a:r>
            <a:r>
              <a:rPr lang="en-US" dirty="0" smtClean="0"/>
              <a:t> pc </a:t>
            </a:r>
            <a:r>
              <a:rPr lang="en-US" dirty="0" err="1" smtClean="0"/>
              <a:t>hs</a:t>
            </a:r>
            <a:r>
              <a:rPr lang="en-US" dirty="0" smtClean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xmlns="" val="24763331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Progression Note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Postpartum day 2 (15/1/2556)</a:t>
            </a:r>
          </a:p>
          <a:p>
            <a:r>
              <a:rPr lang="en-US" dirty="0" smtClean="0"/>
              <a:t>S: </a:t>
            </a:r>
            <a:r>
              <a:rPr lang="th-TH" dirty="0" smtClean="0"/>
              <a:t>ผู้ป่วยรู้สึกตัวดี ไม่มีไข้ ปวดบริเวณท้องน้อยลดลง น้ำนมเริ่มไหลมากขึ้น น้ำคาวปลาสีแดงจาง ใช้ผ้าอนามัย </a:t>
            </a:r>
            <a:r>
              <a:rPr lang="en-US" dirty="0"/>
              <a:t>3</a:t>
            </a:r>
            <a:r>
              <a:rPr lang="th-TH" dirty="0" smtClean="0"/>
              <a:t> แผ่น รับประทานข้าวได้ดี ปัสสาวะออกดี ยังไม่ถ่ายอุจจาระ</a:t>
            </a:r>
            <a:endParaRPr lang="en-US" dirty="0" smtClean="0"/>
          </a:p>
          <a:p>
            <a:r>
              <a:rPr lang="en-US" dirty="0" smtClean="0"/>
              <a:t>O: V/S: T 37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, P 70 bpm, RR 20 /min, BP 120/70 mmHg						</a:t>
            </a:r>
            <a:br>
              <a:rPr lang="en-US" dirty="0" smtClean="0"/>
            </a:br>
            <a:r>
              <a:rPr lang="en-US" dirty="0" smtClean="0"/>
              <a:t>GA: a Thai female, good consciousness, not pale, no jaundice			</a:t>
            </a:r>
            <a:br>
              <a:rPr lang="en-US" dirty="0" smtClean="0"/>
            </a:br>
            <a:r>
              <a:rPr lang="en-US" dirty="0" smtClean="0"/>
              <a:t>HEENT: no pale conjunctivae, anicteric </a:t>
            </a:r>
            <a:r>
              <a:rPr lang="en-US" dirty="0" err="1" smtClean="0"/>
              <a:t>sclerae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CVS&amp;RS: normal</a:t>
            </a:r>
            <a:br>
              <a:rPr lang="en-US" dirty="0" smtClean="0"/>
            </a:br>
            <a:r>
              <a:rPr lang="en-US" dirty="0" err="1" smtClean="0"/>
              <a:t>Abd</a:t>
            </a:r>
            <a:r>
              <a:rPr lang="en-US" dirty="0" smtClean="0"/>
              <a:t>: </a:t>
            </a:r>
            <a:r>
              <a:rPr lang="en-US" dirty="0" err="1" smtClean="0"/>
              <a:t>normoactive</a:t>
            </a:r>
            <a:r>
              <a:rPr lang="en-US" dirty="0" smtClean="0"/>
              <a:t> bowel sound, fundus height at umbilicus level, firm uterine contraction</a:t>
            </a:r>
          </a:p>
          <a:p>
            <a:r>
              <a:rPr lang="en-US" dirty="0" smtClean="0"/>
              <a:t>A: </a:t>
            </a:r>
            <a:r>
              <a:rPr lang="th-TH" dirty="0" smtClean="0"/>
              <a:t>วันนี้ </a:t>
            </a:r>
            <a:r>
              <a:rPr lang="en-US" dirty="0" smtClean="0"/>
              <a:t>clinical </a:t>
            </a:r>
            <a:r>
              <a:rPr lang="th-TH" dirty="0" smtClean="0"/>
              <a:t>ทั่วไปปกติดี ไม่พบ</a:t>
            </a:r>
            <a:r>
              <a:rPr lang="en-US" dirty="0" smtClean="0"/>
              <a:t> complication</a:t>
            </a:r>
            <a:r>
              <a:rPr lang="th-TH" dirty="0" smtClean="0"/>
              <a:t> หลังคลอด วันนี้บุตรอาการดีขึ้นจึงได้ย้ายลงมาอยู่กับผู้ป่วย หลังเริ่มให้บุตรดื่มนม น้ำนมไหลมากขึ้น อนุญาตให้กลับบ้านได้ </a:t>
            </a:r>
            <a:endParaRPr lang="en-US" dirty="0" smtClean="0"/>
          </a:p>
          <a:p>
            <a:r>
              <a:rPr lang="en-US" dirty="0" smtClean="0"/>
              <a:t>P: Discharge </a:t>
            </a:r>
            <a:r>
              <a:rPr lang="th-TH" dirty="0" smtClean="0"/>
              <a:t>ได้พร้อมบุตร</a:t>
            </a:r>
            <a:r>
              <a:rPr lang="en-US" dirty="0" smtClean="0"/>
              <a:t>, home medication: FF (200) 1 tab </a:t>
            </a:r>
            <a:r>
              <a:rPr lang="en-US" dirty="0" err="1" smtClean="0"/>
              <a:t>po</a:t>
            </a:r>
            <a:r>
              <a:rPr lang="en-US" dirty="0" smtClean="0"/>
              <a:t> pc </a:t>
            </a:r>
            <a:r>
              <a:rPr lang="en-US" dirty="0" err="1" smtClean="0"/>
              <a:t>hs</a:t>
            </a:r>
            <a:r>
              <a:rPr lang="en-US" dirty="0"/>
              <a:t> </a:t>
            </a:r>
            <a:r>
              <a:rPr lang="en-US" dirty="0" smtClean="0"/>
              <a:t>#30, </a:t>
            </a:r>
            <a:r>
              <a:rPr lang="en-US" dirty="0" err="1" smtClean="0"/>
              <a:t>paracetamol</a:t>
            </a:r>
            <a:r>
              <a:rPr lang="en-US" dirty="0" smtClean="0"/>
              <a:t> (500) 2 tabs </a:t>
            </a:r>
            <a:r>
              <a:rPr lang="en-US" dirty="0" err="1" smtClean="0"/>
              <a:t>po</a:t>
            </a:r>
            <a:r>
              <a:rPr lang="en-US" dirty="0" smtClean="0"/>
              <a:t> prn q 4-6 </a:t>
            </a:r>
            <a:r>
              <a:rPr lang="en-US" dirty="0" err="1" smtClean="0"/>
              <a:t>hrs</a:t>
            </a:r>
            <a:r>
              <a:rPr lang="en-US" dirty="0" smtClean="0"/>
              <a:t> for pain #30</a:t>
            </a:r>
            <a:r>
              <a:rPr lang="en-US" dirty="0"/>
              <a:t/>
            </a:r>
            <a:br>
              <a:rPr lang="en-US" dirty="0"/>
            </a:br>
            <a:r>
              <a:rPr lang="th-TH" dirty="0" smtClean="0"/>
              <a:t>นัด </a:t>
            </a:r>
            <a:r>
              <a:rPr lang="en-US" dirty="0" smtClean="0"/>
              <a:t>Follow up </a:t>
            </a:r>
            <a:r>
              <a:rPr lang="th-TH" dirty="0" smtClean="0"/>
              <a:t>อาการหลังคลอด </a:t>
            </a:r>
            <a:r>
              <a:rPr lang="en-US" dirty="0" smtClean="0"/>
              <a:t>6</a:t>
            </a:r>
            <a:r>
              <a:rPr lang="th-TH" dirty="0" smtClean="0"/>
              <a:t> สัปดาห์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790700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 HISTORY:</a:t>
            </a:r>
          </a:p>
          <a:p>
            <a:pPr lvl="1"/>
            <a:r>
              <a:rPr lang="en-US" dirty="0" err="1" smtClean="0"/>
              <a:t>มีประวัติดื่มเบียร์</a:t>
            </a:r>
            <a:r>
              <a:rPr lang="en-US" dirty="0" smtClean="0"/>
              <a:t> 4-5 </a:t>
            </a:r>
            <a:r>
              <a:rPr lang="en-US" dirty="0" err="1" smtClean="0"/>
              <a:t>ครั้ง</a:t>
            </a:r>
            <a:r>
              <a:rPr lang="en-US" dirty="0" smtClean="0"/>
              <a:t>/</a:t>
            </a:r>
            <a:r>
              <a:rPr lang="en-US" dirty="0" err="1" smtClean="0"/>
              <a:t>เดือน</a:t>
            </a:r>
            <a:r>
              <a:rPr lang="en-US" dirty="0" smtClean="0"/>
              <a:t> </a:t>
            </a:r>
            <a:r>
              <a:rPr lang="en-US" dirty="0" err="1" smtClean="0"/>
              <a:t>ครั้งละ</a:t>
            </a:r>
            <a:r>
              <a:rPr lang="en-US" dirty="0" smtClean="0"/>
              <a:t> 1 </a:t>
            </a:r>
            <a:r>
              <a:rPr lang="en-US" dirty="0" err="1" smtClean="0"/>
              <a:t>ขวดใหญ่</a:t>
            </a:r>
            <a:r>
              <a:rPr lang="en-US" dirty="0" smtClean="0"/>
              <a:t> </a:t>
            </a:r>
            <a:r>
              <a:rPr lang="en-US" dirty="0" err="1" smtClean="0"/>
              <a:t>ก่อนตั้งครรภ์</a:t>
            </a:r>
            <a:r>
              <a:rPr lang="en-US" dirty="0" smtClean="0"/>
              <a:t> (</a:t>
            </a:r>
            <a:r>
              <a:rPr lang="th-TH" dirty="0" smtClean="0"/>
              <a:t>เมื่อมีปัญหากับสามี</a:t>
            </a:r>
            <a:r>
              <a:rPr lang="en-US" dirty="0" smtClean="0"/>
              <a:t>) </a:t>
            </a:r>
            <a:r>
              <a:rPr lang="en-US" dirty="0" err="1" smtClean="0"/>
              <a:t>หยุดดื่มขณะตั้งครรภ์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มีประวัติเคยสูบบุหรี่นาน</a:t>
            </a:r>
            <a:r>
              <a:rPr lang="en-US" dirty="0" smtClean="0"/>
              <a:t> 1 </a:t>
            </a:r>
            <a:r>
              <a:rPr lang="en-US" dirty="0" err="1" smtClean="0"/>
              <a:t>ปี</a:t>
            </a:r>
            <a:r>
              <a:rPr lang="en-US" dirty="0" smtClean="0"/>
              <a:t> 1-2 </a:t>
            </a:r>
            <a:r>
              <a:rPr lang="en-US" dirty="0" err="1" smtClean="0"/>
              <a:t>มวน</a:t>
            </a:r>
            <a:r>
              <a:rPr lang="en-US" dirty="0" smtClean="0"/>
              <a:t>/</a:t>
            </a:r>
            <a:r>
              <a:rPr lang="en-US" dirty="0" err="1" smtClean="0"/>
              <a:t>วัน</a:t>
            </a:r>
            <a:r>
              <a:rPr lang="en-US" dirty="0" smtClean="0"/>
              <a:t> </a:t>
            </a:r>
            <a:r>
              <a:rPr lang="en-US" dirty="0" err="1" smtClean="0"/>
              <a:t>เลิกสูบขณะตั้งครรภ์</a:t>
            </a:r>
            <a:endParaRPr lang="en-US" dirty="0" smtClean="0"/>
          </a:p>
          <a:p>
            <a:pPr lvl="1"/>
            <a:r>
              <a:rPr lang="en-US" dirty="0" err="1" smtClean="0"/>
              <a:t>ปัจจุบันไม่ได้ประกอบอาชีพ</a:t>
            </a:r>
            <a:r>
              <a:rPr lang="en-US" dirty="0" smtClean="0"/>
              <a:t> </a:t>
            </a:r>
            <a:r>
              <a:rPr lang="en-US" dirty="0" err="1" smtClean="0"/>
              <a:t>อาศัยอยู่กับสามีและบุตร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FAMILY HISTORY: </a:t>
            </a:r>
          </a:p>
          <a:p>
            <a:pPr lvl="1"/>
            <a:r>
              <a:rPr lang="en-US" dirty="0" err="1" smtClean="0"/>
              <a:t>มีประวัติบิดาเป็นโรคหัวใจ</a:t>
            </a:r>
            <a:r>
              <a:rPr lang="th-TH" dirty="0" smtClean="0"/>
              <a:t>ไม่ทราบสาเหตุ</a:t>
            </a:r>
            <a:r>
              <a:rPr lang="en-US" dirty="0" smtClean="0"/>
              <a:t> </a:t>
            </a:r>
            <a:r>
              <a:rPr lang="en-US" dirty="0" err="1" smtClean="0"/>
              <a:t>ปัจจุบันเสียชีวิตแล้ว</a:t>
            </a:r>
            <a:r>
              <a:rPr lang="en-US" dirty="0" smtClean="0"/>
              <a:t> </a:t>
            </a:r>
            <a:r>
              <a:rPr lang="en-US" dirty="0" err="1" smtClean="0"/>
              <a:t>ปฏิเสธประวัติโรคทางพันธุกรรมอื่นๆ</a:t>
            </a:r>
            <a:r>
              <a:rPr lang="en-US" dirty="0" smtClean="0"/>
              <a:t> </a:t>
            </a:r>
            <a:r>
              <a:rPr lang="en-US" dirty="0" err="1" smtClean="0"/>
              <a:t>ของคนในครอบครัวเช่น</a:t>
            </a:r>
            <a:r>
              <a:rPr lang="en-US" dirty="0" smtClean="0"/>
              <a:t> </a:t>
            </a:r>
            <a:r>
              <a:rPr lang="en-US" dirty="0" err="1" smtClean="0"/>
              <a:t>เบาหวาน</a:t>
            </a:r>
            <a:r>
              <a:rPr lang="en-US" dirty="0" smtClean="0"/>
              <a:t> </a:t>
            </a:r>
            <a:r>
              <a:rPr lang="en-US" dirty="0" err="1" smtClean="0"/>
              <a:t>ความดันโลหิตสูง</a:t>
            </a:r>
            <a:r>
              <a:rPr lang="en-US" dirty="0" smtClean="0"/>
              <a:t> </a:t>
            </a:r>
            <a:r>
              <a:rPr lang="en-US" dirty="0" err="1" smtClean="0"/>
              <a:t>ไขมันในเลือดสูง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ปฏิเสธประวัติโรคเลือดในครอบครัว</a:t>
            </a:r>
            <a:endParaRPr lang="en-US" dirty="0" smtClean="0"/>
          </a:p>
          <a:p>
            <a:pPr lvl="1"/>
            <a:r>
              <a:rPr lang="en-US" dirty="0" err="1" smtClean="0"/>
              <a:t>ปฏิเสธประวัติโรคมะเร็งในครอบครัว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27050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6481" y="314281"/>
            <a:ext cx="8228160" cy="577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143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endParaRPr lang="en-US" sz="1814" dirty="0">
              <a:solidFill>
                <a:srgbClr val="1037A5"/>
              </a:solidFill>
              <a:cs typeface="Arial" panose="020B0604020202020204" pitchFamily="34" charset="0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1029889" y="252606"/>
            <a:ext cx="8006046" cy="128089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860613" y="1573306"/>
            <a:ext cx="3939988" cy="43307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OBSTETRICS &amp; GYNECOLOGICAL HISTORY: </a:t>
            </a:r>
          </a:p>
          <a:p>
            <a:pPr lvl="1"/>
            <a:r>
              <a:rPr lang="en-US" sz="2200" dirty="0" smtClean="0"/>
              <a:t>Most reliable GA 36+2 weeks by LMP</a:t>
            </a:r>
          </a:p>
          <a:p>
            <a:pPr lvl="1"/>
            <a:r>
              <a:rPr lang="en-US" sz="2200" dirty="0" smtClean="0"/>
              <a:t>Most reliable EDC 8 </a:t>
            </a:r>
            <a:r>
              <a:rPr lang="en-US" sz="2200" dirty="0" err="1" smtClean="0"/>
              <a:t>กุมภาพันธ์</a:t>
            </a:r>
            <a:r>
              <a:rPr lang="en-US" sz="2200" dirty="0" smtClean="0"/>
              <a:t> 2557 </a:t>
            </a:r>
          </a:p>
          <a:p>
            <a:pPr lvl="1"/>
            <a:r>
              <a:rPr lang="en-US" sz="2200" dirty="0" smtClean="0"/>
              <a:t>LMP 4 </a:t>
            </a:r>
            <a:r>
              <a:rPr lang="en-US" sz="2200" dirty="0" err="1" smtClean="0"/>
              <a:t>พฤษภาคม</a:t>
            </a:r>
            <a:r>
              <a:rPr lang="en-US" sz="2200" dirty="0" smtClean="0"/>
              <a:t> 2556 น</a:t>
            </a:r>
            <a:r>
              <a:rPr lang="th-TH" sz="2200" dirty="0" err="1" smtClean="0"/>
              <a:t>า</a:t>
            </a:r>
            <a:r>
              <a:rPr lang="th-TH" sz="2200" dirty="0" err="1"/>
              <a:t>น</a:t>
            </a:r>
            <a:r>
              <a:rPr lang="en-US" sz="2200" dirty="0" smtClean="0"/>
              <a:t> 5 </a:t>
            </a:r>
            <a:r>
              <a:rPr lang="en-US" sz="2200" dirty="0" err="1" smtClean="0"/>
              <a:t>วัน</a:t>
            </a:r>
            <a:endParaRPr lang="en-US" sz="2200" dirty="0" smtClean="0"/>
          </a:p>
          <a:p>
            <a:pPr lvl="1"/>
            <a:r>
              <a:rPr lang="en-US" sz="2200" dirty="0" smtClean="0"/>
              <a:t>First ANC </a:t>
            </a:r>
            <a:r>
              <a:rPr lang="en-US" sz="2200" dirty="0" err="1" smtClean="0"/>
              <a:t>และ</a:t>
            </a:r>
            <a:r>
              <a:rPr lang="en-US" sz="2200" dirty="0" smtClean="0"/>
              <a:t> ultrasound </a:t>
            </a:r>
            <a:r>
              <a:rPr lang="en-US" sz="2200" dirty="0" err="1" smtClean="0"/>
              <a:t>ที่โรงพยาบาลศูนย์การแพทย์ฯ</a:t>
            </a:r>
            <a:r>
              <a:rPr lang="en-US" sz="2200" dirty="0" smtClean="0"/>
              <a:t> </a:t>
            </a:r>
          </a:p>
          <a:p>
            <a:pPr marL="457200" lvl="1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GA 28+4 weeks (19 </a:t>
            </a:r>
            <a:r>
              <a:rPr lang="en-US" sz="2200" dirty="0" err="1" smtClean="0"/>
              <a:t>พฤศจิกายน</a:t>
            </a:r>
            <a:r>
              <a:rPr lang="en-US" sz="2200" dirty="0" smtClean="0"/>
              <a:t> 	2556) ANC </a:t>
            </a:r>
            <a:r>
              <a:rPr lang="en-US" sz="2200" dirty="0" err="1" smtClean="0"/>
              <a:t>ทั้งหมด</a:t>
            </a:r>
            <a:r>
              <a:rPr lang="en-US" sz="2200" dirty="0" smtClean="0"/>
              <a:t> 2 </a:t>
            </a:r>
            <a:r>
              <a:rPr lang="en-US" sz="2200" dirty="0" err="1" smtClean="0"/>
              <a:t>ครั้ง</a:t>
            </a:r>
            <a:r>
              <a:rPr lang="en-US" sz="2200" dirty="0" smtClean="0"/>
              <a:t> </a:t>
            </a:r>
          </a:p>
          <a:p>
            <a:pPr lvl="2"/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369122" y="1491248"/>
            <a:ext cx="3510858" cy="4990234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000" dirty="0"/>
              <a:t>ANC risk:</a:t>
            </a:r>
          </a:p>
          <a:p>
            <a:pPr lvl="2"/>
            <a:r>
              <a:rPr lang="en-US" sz="2200" dirty="0"/>
              <a:t>Uncertain LMP 	</a:t>
            </a:r>
          </a:p>
          <a:p>
            <a:pPr lvl="2"/>
            <a:r>
              <a:rPr lang="en-US" sz="2200" dirty="0"/>
              <a:t>Late ANC</a:t>
            </a:r>
          </a:p>
          <a:p>
            <a:pPr lvl="2"/>
            <a:r>
              <a:rPr lang="en-US" sz="2200" dirty="0"/>
              <a:t>Poor ANC</a:t>
            </a:r>
          </a:p>
          <a:p>
            <a:pPr lvl="2"/>
            <a:r>
              <a:rPr lang="en-US" sz="2200" dirty="0"/>
              <a:t>Grand multiple </a:t>
            </a:r>
            <a:r>
              <a:rPr lang="en-US" sz="2200" dirty="0" err="1"/>
              <a:t>gravida</a:t>
            </a:r>
            <a:endParaRPr lang="en-US" sz="2200" dirty="0"/>
          </a:p>
          <a:p>
            <a:pPr lvl="2"/>
            <a:r>
              <a:rPr lang="en-US" sz="2200" dirty="0" err="1"/>
              <a:t>Anaemia</a:t>
            </a:r>
            <a:endParaRPr lang="en-US" sz="2200" dirty="0"/>
          </a:p>
          <a:p>
            <a:pPr lvl="2"/>
            <a:r>
              <a:rPr lang="en-US" sz="2200" dirty="0"/>
              <a:t>Malnutrition</a:t>
            </a:r>
          </a:p>
          <a:p>
            <a:pPr lvl="2"/>
            <a:r>
              <a:rPr lang="en-US" sz="2200" dirty="0"/>
              <a:t>History of incomplete vaccination</a:t>
            </a:r>
          </a:p>
          <a:p>
            <a:pPr lvl="2"/>
            <a:r>
              <a:rPr lang="en-US" sz="2200" dirty="0"/>
              <a:t>Lack of social support</a:t>
            </a:r>
          </a:p>
          <a:p>
            <a:pPr lvl="2"/>
            <a:r>
              <a:rPr lang="en-US" sz="2200" dirty="0"/>
              <a:t>History of cigarette smoking and alcohol use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4827481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6481" y="314281"/>
            <a:ext cx="8228160" cy="577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143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endParaRPr lang="en-US" sz="1814" dirty="0">
              <a:solidFill>
                <a:srgbClr val="1037A5"/>
              </a:solidFill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OBSTETRICS &amp; GYNECOLOGICAL HISTORY: </a:t>
            </a:r>
          </a:p>
          <a:p>
            <a:pPr lvl="1"/>
            <a:r>
              <a:rPr lang="en-US" dirty="0" err="1" smtClean="0"/>
              <a:t>ประวัติการตั้งครรภ์ครั้งก่อน</a:t>
            </a:r>
            <a:r>
              <a:rPr lang="en-US" dirty="0" smtClean="0"/>
              <a:t>  (</a:t>
            </a:r>
            <a:r>
              <a:rPr lang="th-TH" dirty="0" smtClean="0"/>
              <a:t>บุตร </a:t>
            </a:r>
            <a:r>
              <a:rPr lang="en-US" dirty="0" smtClean="0"/>
              <a:t>2 </a:t>
            </a:r>
            <a:r>
              <a:rPr lang="th-TH" dirty="0" smtClean="0"/>
              <a:t>คนแรกจากสามีคนแรก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G1 </a:t>
            </a:r>
            <a:r>
              <a:rPr lang="en-US" dirty="0" err="1" smtClean="0"/>
              <a:t>ปี</a:t>
            </a:r>
            <a:r>
              <a:rPr lang="en-US" dirty="0" smtClean="0"/>
              <a:t> 2540: healthy, term male NB </a:t>
            </a:r>
            <a:r>
              <a:rPr lang="en-US" dirty="0" err="1" smtClean="0"/>
              <a:t>คลอดโดย</a:t>
            </a:r>
            <a:r>
              <a:rPr lang="en-US" dirty="0" smtClean="0"/>
              <a:t> normal labor BW 2,500 g </a:t>
            </a:r>
          </a:p>
          <a:p>
            <a:pPr lvl="2"/>
            <a:r>
              <a:rPr lang="en-US" dirty="0" smtClean="0"/>
              <a:t>G2 </a:t>
            </a:r>
            <a:r>
              <a:rPr lang="en-US" dirty="0" err="1" smtClean="0"/>
              <a:t>ปี</a:t>
            </a:r>
            <a:r>
              <a:rPr lang="en-US" dirty="0" smtClean="0"/>
              <a:t> 2545: healthy, term female NB </a:t>
            </a:r>
            <a:r>
              <a:rPr lang="en-US" dirty="0" err="1" smtClean="0"/>
              <a:t>คลอดโดย</a:t>
            </a:r>
            <a:r>
              <a:rPr lang="en-US" dirty="0" smtClean="0"/>
              <a:t> normal labor BW 3,000 g</a:t>
            </a:r>
          </a:p>
          <a:p>
            <a:pPr lvl="2"/>
            <a:r>
              <a:rPr lang="en-US" dirty="0" smtClean="0"/>
              <a:t>G3 </a:t>
            </a:r>
            <a:r>
              <a:rPr lang="en-US" dirty="0" err="1" smtClean="0"/>
              <a:t>ปี</a:t>
            </a:r>
            <a:r>
              <a:rPr lang="en-US" dirty="0" smtClean="0"/>
              <a:t> 2550: healthy, term male NB </a:t>
            </a:r>
            <a:r>
              <a:rPr lang="en-US" dirty="0" err="1" smtClean="0"/>
              <a:t>คลอดโดย</a:t>
            </a:r>
            <a:r>
              <a:rPr lang="en-US" dirty="0" smtClean="0"/>
              <a:t> normal labor BW 3,000 g</a:t>
            </a:r>
          </a:p>
          <a:p>
            <a:pPr lvl="2"/>
            <a:r>
              <a:rPr lang="en-US" dirty="0" smtClean="0"/>
              <a:t>G4 </a:t>
            </a:r>
            <a:r>
              <a:rPr lang="en-US" dirty="0" err="1" smtClean="0"/>
              <a:t>ปี</a:t>
            </a:r>
            <a:r>
              <a:rPr lang="en-US" dirty="0" smtClean="0"/>
              <a:t> 2552: healthy, term female NB </a:t>
            </a:r>
            <a:r>
              <a:rPr lang="en-US" dirty="0" err="1" smtClean="0"/>
              <a:t>คลอดโดย</a:t>
            </a:r>
            <a:r>
              <a:rPr lang="en-US" dirty="0" smtClean="0"/>
              <a:t> normal labor BW 3,200 g</a:t>
            </a:r>
          </a:p>
          <a:p>
            <a:pPr lvl="2"/>
            <a:r>
              <a:rPr lang="en-US" dirty="0" smtClean="0"/>
              <a:t>- </a:t>
            </a:r>
            <a:r>
              <a:rPr lang="en-US" dirty="0" err="1" smtClean="0"/>
              <a:t>ไม่ทราบประวัติ</a:t>
            </a:r>
            <a:r>
              <a:rPr lang="en-US" dirty="0" smtClean="0"/>
              <a:t> Total weight gain </a:t>
            </a:r>
          </a:p>
          <a:p>
            <a:pPr lvl="1"/>
            <a:r>
              <a:rPr lang="en-US" dirty="0" err="1" smtClean="0"/>
              <a:t>ได้</a:t>
            </a:r>
            <a:r>
              <a:rPr lang="en-US" dirty="0" smtClean="0"/>
              <a:t> TT vaccination </a:t>
            </a:r>
            <a:r>
              <a:rPr lang="en-US" dirty="0" err="1" smtClean="0"/>
              <a:t>ไม่ครบ</a:t>
            </a:r>
            <a:r>
              <a:rPr lang="en-US" dirty="0" smtClean="0"/>
              <a:t> (</a:t>
            </a:r>
            <a:r>
              <a:rPr lang="th-TH" dirty="0" smtClean="0"/>
              <a:t>ได้วัคซีน </a:t>
            </a:r>
            <a:r>
              <a:rPr lang="en-US" dirty="0" smtClean="0"/>
              <a:t>1</a:t>
            </a:r>
            <a:r>
              <a:rPr lang="th-TH" dirty="0" smtClean="0"/>
              <a:t> เข็ม</a:t>
            </a:r>
            <a:r>
              <a:rPr lang="en-US" dirty="0" smtClean="0"/>
              <a:t> 19/11/2556 </a:t>
            </a:r>
            <a:r>
              <a:rPr lang="th-TH" dirty="0" smtClean="0"/>
              <a:t>ผู้ป่วยไม่ได้มารับวัคซีนต่อ</a:t>
            </a:r>
            <a:r>
              <a:rPr lang="en-US" dirty="0" smtClean="0"/>
              <a:t>)   </a:t>
            </a:r>
          </a:p>
          <a:p>
            <a:pPr lvl="1"/>
            <a:r>
              <a:rPr lang="en-US" dirty="0" smtClean="0"/>
              <a:t>ANC laboratory investigation: </a:t>
            </a:r>
          </a:p>
          <a:p>
            <a:pPr lvl="2"/>
            <a:r>
              <a:rPr lang="en-US" dirty="0" err="1" smtClean="0"/>
              <a:t>Hb</a:t>
            </a:r>
            <a:r>
              <a:rPr lang="en-US" dirty="0" smtClean="0"/>
              <a:t> 10.7 g%, </a:t>
            </a:r>
            <a:r>
              <a:rPr lang="en-US" dirty="0" err="1" smtClean="0"/>
              <a:t>Hct</a:t>
            </a:r>
            <a:r>
              <a:rPr lang="en-US" dirty="0" smtClean="0"/>
              <a:t> 32.5 %, MCV 61.8, DCIP negative, OF positive</a:t>
            </a:r>
          </a:p>
          <a:p>
            <a:pPr lvl="2"/>
            <a:r>
              <a:rPr lang="en-US" dirty="0" smtClean="0"/>
              <a:t>Blood group B Rh positive</a:t>
            </a:r>
          </a:p>
          <a:p>
            <a:pPr lvl="2"/>
            <a:r>
              <a:rPr lang="en-US" dirty="0" err="1" smtClean="0"/>
              <a:t>VDRL:non-reactive</a:t>
            </a:r>
            <a:r>
              <a:rPr lang="en-US" dirty="0" smtClean="0"/>
              <a:t>, </a:t>
            </a:r>
            <a:r>
              <a:rPr lang="en-US" dirty="0" err="1" smtClean="0"/>
              <a:t>Anti-HIV:non-reactive</a:t>
            </a:r>
            <a:r>
              <a:rPr lang="en-US" dirty="0" smtClean="0"/>
              <a:t>, </a:t>
            </a:r>
            <a:r>
              <a:rPr lang="en-US" dirty="0" err="1" smtClean="0"/>
              <a:t>HBsAg:negative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4213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6481" y="314281"/>
            <a:ext cx="8228160" cy="577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143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endParaRPr lang="en-US" sz="1996" dirty="0">
              <a:solidFill>
                <a:srgbClr val="1037A5"/>
              </a:solidFill>
              <a:cs typeface="Arial" panose="020B0604020202020204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OBSTETRICS &amp; GYNECOLOGICAL HISTORY:</a:t>
            </a:r>
          </a:p>
          <a:p>
            <a:pPr lvl="1"/>
            <a:r>
              <a:rPr lang="en-US" smtClean="0"/>
              <a:t>มีประจำเดือนทุก 28-30 วัน มาสม่ำเสมอทุกเดือน มานานครั้งละ 4-5 วัน ใช้ผ้าอนามัยวันละประมาณ 4 แผ่น </a:t>
            </a:r>
          </a:p>
          <a:p>
            <a:pPr lvl="1"/>
            <a:r>
              <a:rPr lang="en-US" smtClean="0"/>
              <a:t>ประจำเดือนครั้งแรกเมื่ออายุ 12 ปี </a:t>
            </a:r>
          </a:p>
          <a:p>
            <a:pPr lvl="1"/>
            <a:r>
              <a:rPr lang="en-US" smtClean="0"/>
              <a:t>มีประวัติคุมกำเนิดโดยการกินยาคุมนาน 7 ปี กินยาไม่สม่ำเสมอ (หยุดคุมกำเนิดระหว่างตั้งครรภ์)</a:t>
            </a:r>
          </a:p>
          <a:p>
            <a:pPr lvl="1"/>
            <a:r>
              <a:rPr lang="en-US" smtClean="0"/>
              <a:t>ปฏิเสธประวัติตกขาวหรือเลือดออกผิดปกติทางช่องคลอด</a:t>
            </a:r>
          </a:p>
          <a:p>
            <a:pPr lvl="1"/>
            <a:r>
              <a:rPr lang="en-US" smtClean="0"/>
              <a:t>ปฏิเสธประวัติมะเร็งหรือก้อนผิดปกติบริเวณอุ้งเชิงกราน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97061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9565657"/>
              </p:ext>
            </p:extLst>
          </p:nvPr>
        </p:nvGraphicFramePr>
        <p:xfrm>
          <a:off x="988984" y="1695436"/>
          <a:ext cx="7282560" cy="414613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324223"/>
                <a:gridCol w="2070043"/>
                <a:gridCol w="2444147"/>
                <a:gridCol w="2444147"/>
              </a:tblGrid>
              <a:tr h="25951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รายการ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u="none" strike="noStrike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ครั้งที่ 1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u="none" strike="noStrike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ครั้งที่ 2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25951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วันที่ตรวจ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19/11/56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3/12/56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25951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การนัด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-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-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25951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อาการนำ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ฝากครรภ์ใหม่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ไตรมาส 2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25951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Weight(kg)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42.1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41.5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25951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Blood Pressure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112/70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129/76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25951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Urine Protein/Sugar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-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- / 1+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25951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อายุครรภ์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28 wk 4 day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30 wk 4 day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25951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Fundal height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2/4 &gt;สะดือ 30 </a:t>
                      </a:r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cm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2/3 &gt; SP 31cm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25951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Presentation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Vertex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Vertex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25951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FHS(bpm)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25951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Fetal movement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ดิ้นดี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ดิ้นดี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25951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Abnormal symptoms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-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25951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Edema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-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1+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23321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การสืบค้นและหัตถการ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Ob U/S 2nd to 3 rd trimester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25951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F/U and plan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 wk + 50 g GCT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tmr</a:t>
                      </a:r>
                      <a:r>
                        <a:rPr lang="en-US" sz="1600" u="none" strike="noStrike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+ 100 OGTT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บันทึกการฝากครรภ์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6287" y="6073255"/>
            <a:ext cx="7375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ผู้ป่วยมาโรงพยาบาลเพื่อทำ </a:t>
            </a:r>
            <a:r>
              <a:rPr lang="en-US" sz="1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100 g OGTT </a:t>
            </a:r>
            <a:r>
              <a:rPr lang="th-TH" sz="1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ในวันถัดมา </a:t>
            </a:r>
            <a:r>
              <a:rPr lang="en-US" sz="1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(4/12/56)</a:t>
            </a:r>
            <a:r>
              <a:rPr lang="th-TH" sz="1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แต่หลังรับประทานสารละลายน้ำตาล </a:t>
            </a:r>
            <a:r>
              <a:rPr lang="en-US" sz="1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100 g </a:t>
            </a:r>
            <a:r>
              <a:rPr lang="th-TH" sz="1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ผู้ป่วยอาเจียนปริมาณค่อนข้างมาก ทำให้ผลตรวจไม่น่าเชื่อถือ แพทย์จึงนัดมาตรวจ </a:t>
            </a:r>
            <a:r>
              <a:rPr lang="en-US" sz="1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100g OGTT </a:t>
            </a:r>
            <a:r>
              <a:rPr lang="th-TH" sz="1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ใหม่อีก </a:t>
            </a:r>
            <a:r>
              <a:rPr lang="en-US" sz="1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1 </a:t>
            </a:r>
            <a:r>
              <a:rPr lang="en-US" sz="1600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wk</a:t>
            </a:r>
            <a:r>
              <a:rPr lang="th-TH" sz="1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ต่อมา (</a:t>
            </a:r>
            <a:r>
              <a:rPr lang="en-US" sz="1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11/12/56) </a:t>
            </a:r>
            <a:r>
              <a:rPr lang="th-TH" sz="1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แต่ผู้ป่วยไม่ได้มาตามนัด</a:t>
            </a:r>
            <a:endParaRPr lang="th-TH" sz="1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824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Ultrasound Report</a:t>
            </a:r>
            <a:br>
              <a:rPr lang="en-US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99044003"/>
              </p:ext>
            </p:extLst>
          </p:nvPr>
        </p:nvGraphicFramePr>
        <p:xfrm>
          <a:off x="2280203" y="2040258"/>
          <a:ext cx="4622333" cy="2712872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764958"/>
                <a:gridCol w="1857375"/>
              </a:tblGrid>
              <a:tr h="3560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19/11/13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560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29 wk 1 day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560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Male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644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Biparletal diameter(BPD)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6.95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644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Head circumferance(HC)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26.91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560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Femur length(FL)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5.7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5022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551</TotalTime>
  <Words>2344</Words>
  <Application>Microsoft Office PowerPoint</Application>
  <PresentationFormat>On-screen Show (4:3)</PresentationFormat>
  <Paragraphs>454</Paragraphs>
  <Slides>38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Wisp</vt:lpstr>
      <vt:lpstr>Case study 17</vt:lpstr>
      <vt:lpstr>History</vt:lpstr>
      <vt:lpstr>History</vt:lpstr>
      <vt:lpstr>History</vt:lpstr>
      <vt:lpstr>  History</vt:lpstr>
      <vt:lpstr>History</vt:lpstr>
      <vt:lpstr>History</vt:lpstr>
      <vt:lpstr>บันทึกการฝากครรภ์</vt:lpstr>
      <vt:lpstr>Ultrasound Report </vt:lpstr>
      <vt:lpstr>PHYSICAL EXAMINATION</vt:lpstr>
      <vt:lpstr>PHYSICAL EXAMINATION</vt:lpstr>
      <vt:lpstr>Problem list</vt:lpstr>
      <vt:lpstr>High risk of obstetric </vt:lpstr>
      <vt:lpstr>Inadequate Antenatal Care (ANC)</vt:lpstr>
      <vt:lpstr>Inadequate Antenatal Care (ANC)</vt:lpstr>
      <vt:lpstr>Inadequate ANC</vt:lpstr>
      <vt:lpstr>Inadequate ANC</vt:lpstr>
      <vt:lpstr>Inadequate ANC</vt:lpstr>
      <vt:lpstr>Inadequate ANC</vt:lpstr>
      <vt:lpstr>Inadequate ANC</vt:lpstr>
      <vt:lpstr>Late and Poor ANC</vt:lpstr>
      <vt:lpstr>Late and Poor ANC</vt:lpstr>
      <vt:lpstr>เบาหวานขณะตั้งครรภ์</vt:lpstr>
      <vt:lpstr>Gestational DM</vt:lpstr>
      <vt:lpstr>เกณฑ์การแบ่งกลุ่มเสี่ยง</vt:lpstr>
      <vt:lpstr>Slide 26</vt:lpstr>
      <vt:lpstr>Two-step screening</vt:lpstr>
      <vt:lpstr>Slide 28</vt:lpstr>
      <vt:lpstr>การดูแลรักษา ก่อนคลอด</vt:lpstr>
      <vt:lpstr>Slide 30</vt:lpstr>
      <vt:lpstr>การดูแลรักษา หลังคลอด</vt:lpstr>
      <vt:lpstr>ในผู้ป่วยรายนี้..</vt:lpstr>
      <vt:lpstr>Anemia</vt:lpstr>
      <vt:lpstr>Multiparities</vt:lpstr>
      <vt:lpstr>Slide 35</vt:lpstr>
      <vt:lpstr>Further management consideration</vt:lpstr>
      <vt:lpstr>Progression Note</vt:lpstr>
      <vt:lpstr>Progression Note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round</dc:title>
  <dc:creator>Mew</dc:creator>
  <cp:lastModifiedBy>pawin</cp:lastModifiedBy>
  <cp:revision>30</cp:revision>
  <dcterms:created xsi:type="dcterms:W3CDTF">2014-01-15T18:04:30Z</dcterms:created>
  <dcterms:modified xsi:type="dcterms:W3CDTF">2014-02-12T10:16:25Z</dcterms:modified>
</cp:coreProperties>
</file>