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60" r:id="rId6"/>
    <p:sldId id="268" r:id="rId7"/>
    <p:sldId id="259" r:id="rId8"/>
    <p:sldId id="262" r:id="rId9"/>
    <p:sldId id="266" r:id="rId10"/>
    <p:sldId id="267" r:id="rId11"/>
    <p:sldId id="263" r:id="rId12"/>
    <p:sldId id="312" r:id="rId13"/>
    <p:sldId id="269" r:id="rId14"/>
    <p:sldId id="307" r:id="rId15"/>
    <p:sldId id="308" r:id="rId16"/>
    <p:sldId id="290" r:id="rId17"/>
    <p:sldId id="28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3" r:id="rId33"/>
    <p:sldId id="311" r:id="rId34"/>
    <p:sldId id="291" r:id="rId35"/>
    <p:sldId id="292" r:id="rId36"/>
    <p:sldId id="299" r:id="rId37"/>
    <p:sldId id="310" r:id="rId38"/>
    <p:sldId id="284" r:id="rId39"/>
    <p:sldId id="287" r:id="rId40"/>
    <p:sldId id="288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833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06A3-33B8-4AF6-B262-EBDD03C9EB9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0B9DD-759A-41EE-AFD8-BBE057A1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02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ypotension" TargetMode="External"/><Relationship Id="rId13" Type="http://schemas.openxmlformats.org/officeDocument/2006/relationships/hyperlink" Target="http://en.wikipedia.org/wiki/Patent_ductus_arteriosus" TargetMode="External"/><Relationship Id="rId3" Type="http://schemas.openxmlformats.org/officeDocument/2006/relationships/hyperlink" Target="http://en.wikipedia.org/wiki/Pregnancy" TargetMode="External"/><Relationship Id="rId7" Type="http://schemas.openxmlformats.org/officeDocument/2006/relationships/hyperlink" Target="http://en.wikipedia.org/wiki/Neonatal_death" TargetMode="External"/><Relationship Id="rId12" Type="http://schemas.openxmlformats.org/officeDocument/2006/relationships/hyperlink" Target="http://en.wikipedia.org/wiki/Pulmonary_hypoplasia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tillbirth" TargetMode="External"/><Relationship Id="rId11" Type="http://schemas.openxmlformats.org/officeDocument/2006/relationships/hyperlink" Target="http://en.wikipedia.org/wiki/Intrauterine_growth_retardation" TargetMode="External"/><Relationship Id="rId5" Type="http://schemas.openxmlformats.org/officeDocument/2006/relationships/hyperlink" Target="http://en.wikipedia.org/wiki/Congenital_malformations" TargetMode="External"/><Relationship Id="rId10" Type="http://schemas.openxmlformats.org/officeDocument/2006/relationships/hyperlink" Target="http://en.wikipedia.org/wiki/Oligohydramnios" TargetMode="External"/><Relationship Id="rId4" Type="http://schemas.openxmlformats.org/officeDocument/2006/relationships/hyperlink" Target="http://en.wikipedia.org/wiki/First_trimester" TargetMode="External"/><Relationship Id="rId9" Type="http://schemas.openxmlformats.org/officeDocument/2006/relationships/hyperlink" Target="http://en.wikipedia.org/wiki/Renal_dysplasia" TargetMode="External"/><Relationship Id="rId14" Type="http://schemas.openxmlformats.org/officeDocument/2006/relationships/hyperlink" Target="http://en.wikipedia.org/wiki/ACE_inhibito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egnancy"/>
              </a:rPr>
              <a:t>pregnant women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ACE inhibitors taken during the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irst trimester"/>
              </a:rPr>
              <a:t>first trimester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been reported to cause major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ngenital malformations"/>
              </a:rPr>
              <a:t>congenital malformations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tillbirth"/>
              </a:rPr>
              <a:t>stillbirths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Neonatal death"/>
              </a:rPr>
              <a:t>neonatal deaths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Commonly reported fetal abnormalities include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ypotension"/>
              </a:rPr>
              <a:t>hypotension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Renal dysplasia"/>
              </a:rPr>
              <a:t>renal dysplasia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anuria/oliguria, </a:t>
            </a:r>
            <a:r>
              <a:rPr lang="en-US" sz="1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Oligohydramnios"/>
              </a:rPr>
              <a:t>oligohydramnios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Intrauterine growth retardation"/>
              </a:rPr>
              <a:t>intrauterine growth retardation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Pulmonary hypoplasia"/>
              </a:rPr>
              <a:t>pulmonary hypoplasia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atent ductus arteriosus"/>
              </a:rPr>
              <a:t>patent </a:t>
            </a:r>
            <a:r>
              <a:rPr lang="en-US" sz="1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atent ductus arteriosus"/>
              </a:rPr>
              <a:t>ductus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atent ductus arteriosus"/>
              </a:rPr>
              <a:t> </a:t>
            </a:r>
            <a:r>
              <a:rPr lang="en-US" sz="1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atent ductus arteriosus"/>
              </a:rPr>
              <a:t>arteriosus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incomplete ossification of the skull.</a:t>
            </a:r>
            <a:r>
              <a:rPr lang="en-US" sz="18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[17]</a:t>
            </a:r>
            <a:r>
              <a: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6B83-8C98-40D7-8324-9B0A7590E303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0191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D0DF9F-732D-4EC8-A0D9-2C22EFAC5467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E0E1FF-4D8C-4ACA-A287-B58353AF4DE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Facilitator:  </a:t>
            </a:r>
            <a:r>
              <a:rPr lang="en-US" dirty="0" err="1" smtClean="0"/>
              <a:t>Pawin</a:t>
            </a:r>
            <a:r>
              <a:rPr lang="en-US" dirty="0" smtClean="0"/>
              <a:t> </a:t>
            </a:r>
            <a:r>
              <a:rPr lang="en-US" dirty="0" err="1" smtClean="0"/>
              <a:t>puapornpong</a:t>
            </a: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15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</a:t>
            </a:r>
            <a:endParaRPr lang="th-TH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ครั้งที่ </a:t>
            </a:r>
            <a:r>
              <a:rPr lang="en-US" dirty="0" smtClean="0"/>
              <a:t>3 </a:t>
            </a:r>
            <a:r>
              <a:rPr lang="th-TH" dirty="0" smtClean="0">
                <a:solidFill>
                  <a:srgbClr val="FFC000"/>
                </a:solidFill>
              </a:rPr>
              <a:t>มี </a:t>
            </a:r>
            <a:r>
              <a:rPr lang="en-US" dirty="0" smtClean="0">
                <a:solidFill>
                  <a:srgbClr val="FFC000"/>
                </a:solidFill>
              </a:rPr>
              <a:t>edema 1+, BP 160/61, urine pro/</a:t>
            </a:r>
            <a:r>
              <a:rPr lang="en-US" dirty="0" err="1" smtClean="0">
                <a:solidFill>
                  <a:srgbClr val="FFC000"/>
                </a:solidFill>
              </a:rPr>
              <a:t>sug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neg</a:t>
            </a:r>
            <a:r>
              <a:rPr lang="en-US" dirty="0" smtClean="0">
                <a:solidFill>
                  <a:srgbClr val="FFC000"/>
                </a:solidFill>
              </a:rPr>
              <a:t>/</a:t>
            </a:r>
            <a:r>
              <a:rPr lang="en-US" dirty="0" err="1" smtClean="0">
                <a:solidFill>
                  <a:srgbClr val="FFC000"/>
                </a:solidFill>
              </a:rPr>
              <a:t>neg</a:t>
            </a:r>
            <a:r>
              <a:rPr lang="en-US" dirty="0" smtClean="0">
                <a:solidFill>
                  <a:srgbClr val="FFC000"/>
                </a:solidFill>
              </a:rPr>
              <a:t>; </a:t>
            </a:r>
            <a:r>
              <a:rPr lang="th-TH" dirty="0" smtClean="0">
                <a:solidFill>
                  <a:srgbClr val="FFC000"/>
                </a:solidFill>
              </a:rPr>
              <a:t>อาการอื่นๆ ปกติ</a:t>
            </a:r>
            <a:endParaRPr lang="th-TH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1" indent="-342900" algn="ctr"/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ANC risk: </a:t>
            </a:r>
            <a:endParaRPr lang="en-US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Underlying </a:t>
            </a:r>
            <a:r>
              <a:rPr lang="en-US" dirty="0" smtClean="0"/>
              <a:t>congenital heart disease,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ACEI use during early pregnancy,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late ANC,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Anemia (</a:t>
            </a:r>
            <a:r>
              <a:rPr lang="en-US" dirty="0" err="1" smtClean="0"/>
              <a:t>Hb</a:t>
            </a:r>
            <a:r>
              <a:rPr lang="en-US" dirty="0" smtClean="0"/>
              <a:t> 9.9 mg/</a:t>
            </a:r>
            <a:r>
              <a:rPr lang="en-US" dirty="0" err="1" smtClean="0"/>
              <a:t>dL</a:t>
            </a:r>
            <a:r>
              <a:rPr lang="en-US" dirty="0" smtClean="0"/>
              <a:t>),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Hypertension during pregnancy (UA: initially no </a:t>
            </a:r>
            <a:r>
              <a:rPr lang="en-US" dirty="0" err="1" smtClean="0"/>
              <a:t>proteinuria</a:t>
            </a:r>
            <a:r>
              <a:rPr lang="en-US" dirty="0" smtClean="0"/>
              <a:t>, </a:t>
            </a:r>
            <a:r>
              <a:rPr lang="th-TH" dirty="0" smtClean="0"/>
              <a:t>มี </a:t>
            </a:r>
            <a:r>
              <a:rPr lang="en-US" dirty="0" err="1" smtClean="0"/>
              <a:t>proteinuria</a:t>
            </a:r>
            <a:r>
              <a:rPr lang="en-US" dirty="0" smtClean="0"/>
              <a:t> 2+ at ward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Second-hand smoker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second-hand </a:t>
            </a:r>
            <a:r>
              <a:rPr lang="en-US" dirty="0" smtClean="0"/>
              <a:t>smoker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most serious complications — including stillbirth, premature delivery, and low birth weight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Ear </a:t>
            </a:r>
            <a:r>
              <a:rPr lang="en-US" dirty="0">
                <a:solidFill>
                  <a:srgbClr val="FF0000"/>
                </a:solidFill>
              </a:rPr>
              <a:t>infections (which can lead to hearing problems)</a:t>
            </a:r>
          </a:p>
          <a:p>
            <a:r>
              <a:rPr lang="en-US" dirty="0">
                <a:solidFill>
                  <a:srgbClr val="FF0000"/>
                </a:solidFill>
              </a:rPr>
              <a:t>Upper respiratory infections</a:t>
            </a:r>
          </a:p>
          <a:p>
            <a:r>
              <a:rPr lang="en-US" dirty="0">
                <a:solidFill>
                  <a:srgbClr val="FF0000"/>
                </a:solidFill>
              </a:rPr>
              <a:t>Bronchitis</a:t>
            </a:r>
          </a:p>
          <a:p>
            <a:r>
              <a:rPr lang="en-US" dirty="0">
                <a:solidFill>
                  <a:srgbClr val="FF0000"/>
                </a:solidFill>
              </a:rPr>
              <a:t>Pneumonia</a:t>
            </a:r>
          </a:p>
          <a:p>
            <a:r>
              <a:rPr lang="en-US" dirty="0">
                <a:solidFill>
                  <a:srgbClr val="FF0000"/>
                </a:solidFill>
              </a:rPr>
              <a:t>Reduced lung function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Asthma</a:t>
            </a:r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19072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ward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BP </a:t>
            </a:r>
            <a:r>
              <a:rPr lang="th-TH" dirty="0" smtClean="0">
                <a:solidFill>
                  <a:srgbClr val="FF0000"/>
                </a:solidFill>
              </a:rPr>
              <a:t>สูง </a:t>
            </a:r>
            <a:r>
              <a:rPr lang="en-US" dirty="0" smtClean="0">
                <a:solidFill>
                  <a:srgbClr val="FF0000"/>
                </a:solidFill>
              </a:rPr>
              <a:t>180/100 repeat 170/80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W/U UA: protein 3+ (</a:t>
            </a:r>
            <a:r>
              <a:rPr lang="en-US" dirty="0" err="1" smtClean="0"/>
              <a:t>uncentrifuged</a:t>
            </a:r>
            <a:r>
              <a:rPr lang="en-US" dirty="0" smtClean="0"/>
              <a:t>) at ward</a:t>
            </a:r>
          </a:p>
          <a:p>
            <a:r>
              <a:rPr lang="en-US" dirty="0" smtClean="0"/>
              <a:t>Protein 2+ (centrifuged) at Lab</a:t>
            </a:r>
            <a:br>
              <a:rPr lang="en-US" dirty="0" smtClean="0"/>
            </a:br>
            <a:r>
              <a:rPr lang="en-US" dirty="0" err="1" smtClean="0"/>
              <a:t>dx</a:t>
            </a:r>
            <a:r>
              <a:rPr lang="en-US" dirty="0" smtClean="0"/>
              <a:t>: severe preeclampsia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ได้ </a:t>
            </a:r>
            <a:r>
              <a:rPr lang="en-US" dirty="0" smtClean="0">
                <a:solidFill>
                  <a:srgbClr val="FF0000"/>
                </a:solidFill>
              </a:rPr>
              <a:t>MgSO</a:t>
            </a:r>
            <a:r>
              <a:rPr lang="en-US" baseline="-25000" dirty="0" smtClean="0">
                <a:solidFill>
                  <a:srgbClr val="FF0000"/>
                </a:solidFill>
              </a:rPr>
              <a:t>4 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10MgSO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4g IV slowly push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50%MgSO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20g + 5%DW1000ml IV 50 ml/hr. (1g/hr.)</a:t>
            </a:r>
            <a:endParaRPr lang="th-TH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Lab CBC: </a:t>
            </a:r>
            <a:r>
              <a:rPr lang="en-US" dirty="0" err="1" smtClean="0"/>
              <a:t>Hb</a:t>
            </a:r>
            <a:r>
              <a:rPr lang="en-US" dirty="0" smtClean="0"/>
              <a:t> 13.0 mg/</a:t>
            </a:r>
            <a:r>
              <a:rPr lang="en-US" dirty="0" err="1" smtClean="0"/>
              <a:t>dL</a:t>
            </a:r>
            <a:r>
              <a:rPr lang="en-US" dirty="0" smtClean="0"/>
              <a:t>  MCV 71 </a:t>
            </a:r>
            <a:r>
              <a:rPr lang="en-US" dirty="0" err="1" smtClean="0"/>
              <a:t>fL</a:t>
            </a:r>
            <a:r>
              <a:rPr lang="en-US" dirty="0" smtClean="0"/>
              <a:t>: </a:t>
            </a:r>
            <a:r>
              <a:rPr lang="en-US" dirty="0" err="1" smtClean="0"/>
              <a:t>Hypochromic</a:t>
            </a:r>
            <a:r>
              <a:rPr lang="en-US" dirty="0" smtClean="0"/>
              <a:t> </a:t>
            </a:r>
            <a:r>
              <a:rPr lang="en-US" dirty="0" err="1" smtClean="0"/>
              <a:t>microcytic</a:t>
            </a:r>
            <a:r>
              <a:rPr lang="en-US" dirty="0" smtClean="0"/>
              <a:t> </a:t>
            </a:r>
            <a:r>
              <a:rPr lang="en-US" dirty="0" err="1" smtClean="0"/>
              <a:t>anisopoikilocytic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Coagulogram</a:t>
            </a:r>
            <a:r>
              <a:rPr lang="en-US" dirty="0" smtClean="0"/>
              <a:t> normal;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CXR ,EKG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6" r="14951"/>
          <a:stretch/>
        </p:blipFill>
        <p:spPr bwMode="auto">
          <a:xfrm rot="5400000">
            <a:off x="1286946" y="505299"/>
            <a:ext cx="6426094" cy="590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34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38"/>
          <a:stretch>
            <a:fillRect/>
          </a:stretch>
        </p:blipFill>
        <p:spPr bwMode="auto">
          <a:xfrm>
            <a:off x="179512" y="1052736"/>
            <a:ext cx="8761164" cy="52324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91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exam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v/s: BT36.7, PR104bpm,RR 26/min, </a:t>
            </a:r>
            <a:r>
              <a:rPr lang="en-US" sz="2000" dirty="0" smtClean="0">
                <a:solidFill>
                  <a:srgbClr val="FF0000"/>
                </a:solidFill>
              </a:rPr>
              <a:t>BP 170/80 mm Hg</a:t>
            </a:r>
          </a:p>
          <a:p>
            <a:r>
              <a:rPr lang="en-US" sz="2000" dirty="0" smtClean="0"/>
              <a:t>GA: A </a:t>
            </a:r>
            <a:r>
              <a:rPr lang="en-US" sz="2000" dirty="0" err="1" smtClean="0"/>
              <a:t>thai</a:t>
            </a:r>
            <a:r>
              <a:rPr lang="en-US" sz="2000" dirty="0" smtClean="0"/>
              <a:t> </a:t>
            </a:r>
            <a:r>
              <a:rPr lang="en-US" sz="2000" dirty="0" err="1" smtClean="0"/>
              <a:t>pregancy</a:t>
            </a:r>
            <a:r>
              <a:rPr lang="en-US" sz="2000" dirty="0" smtClean="0"/>
              <a:t> female, good </a:t>
            </a:r>
            <a:r>
              <a:rPr lang="en-US" sz="2000" dirty="0" err="1" smtClean="0"/>
              <a:t>conciousness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HEENT: not pale </a:t>
            </a:r>
            <a:r>
              <a:rPr lang="en-US" sz="2000" dirty="0" err="1" smtClean="0"/>
              <a:t>conjuctivae</a:t>
            </a:r>
            <a:r>
              <a:rPr lang="en-US" sz="2000" dirty="0" smtClean="0"/>
              <a:t>, </a:t>
            </a:r>
            <a:r>
              <a:rPr lang="en-US" sz="2000" dirty="0" err="1" smtClean="0"/>
              <a:t>anicterae</a:t>
            </a:r>
            <a:endParaRPr lang="en-US" sz="2000" dirty="0" smtClean="0"/>
          </a:p>
          <a:p>
            <a:r>
              <a:rPr lang="en-US" sz="2000" dirty="0" smtClean="0"/>
              <a:t>Heart: </a:t>
            </a:r>
            <a:r>
              <a:rPr lang="en-US" sz="2000" dirty="0" smtClean="0">
                <a:solidFill>
                  <a:srgbClr val="FF0000"/>
                </a:solidFill>
              </a:rPr>
              <a:t>Corrigan's </a:t>
            </a:r>
            <a:r>
              <a:rPr lang="en-US" sz="2000" dirty="0" err="1" smtClean="0">
                <a:solidFill>
                  <a:srgbClr val="FF0000"/>
                </a:solidFill>
              </a:rPr>
              <a:t>pulse,Watson's</a:t>
            </a:r>
            <a:r>
              <a:rPr lang="en-US" sz="2000" dirty="0" smtClean="0">
                <a:solidFill>
                  <a:srgbClr val="FF0000"/>
                </a:solidFill>
              </a:rPr>
              <a:t> water hammer pulse, LV heaving, thrill, diastolic rumbling murmur gr. 4/6 at </a:t>
            </a:r>
            <a:r>
              <a:rPr lang="en-US" sz="2000" dirty="0" err="1" smtClean="0">
                <a:solidFill>
                  <a:srgbClr val="FF0000"/>
                </a:solidFill>
              </a:rPr>
              <a:t>erb's</a:t>
            </a:r>
            <a:r>
              <a:rPr lang="en-US" sz="2000" dirty="0" smtClean="0">
                <a:solidFill>
                  <a:srgbClr val="FF0000"/>
                </a:solidFill>
              </a:rPr>
              <a:t> point with </a:t>
            </a:r>
            <a:r>
              <a:rPr lang="en-US" sz="2000" dirty="0" err="1" smtClean="0">
                <a:solidFill>
                  <a:srgbClr val="FF0000"/>
                </a:solidFill>
              </a:rPr>
              <a:t>pansystoric</a:t>
            </a:r>
            <a:r>
              <a:rPr lang="en-US" sz="2000" dirty="0" smtClean="0">
                <a:solidFill>
                  <a:srgbClr val="FF0000"/>
                </a:solidFill>
              </a:rPr>
              <a:t> murmur at apex, PMI at 6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ICS</a:t>
            </a:r>
          </a:p>
          <a:p>
            <a:r>
              <a:rPr lang="en-US" sz="2000" dirty="0" smtClean="0"/>
              <a:t>Lung: normal breath sound, no adventitious sound </a:t>
            </a:r>
          </a:p>
          <a:p>
            <a:r>
              <a:rPr lang="en-US" sz="2000" dirty="0" smtClean="0"/>
              <a:t>Abdomen: Fundal weight 32 cm FHR 140 bmp Lie </a:t>
            </a:r>
            <a:r>
              <a:rPr lang="en-US" sz="2000" dirty="0" err="1" smtClean="0"/>
              <a:t>longitutinal</a:t>
            </a:r>
            <a:r>
              <a:rPr lang="en-US" sz="2000" dirty="0" smtClean="0"/>
              <a:t>, vertex presentation, fetal movement positive, uterine contraction position, Duration 40" </a:t>
            </a:r>
            <a:r>
              <a:rPr lang="en-US" sz="2000" dirty="0" err="1" smtClean="0"/>
              <a:t>intercal</a:t>
            </a:r>
            <a:r>
              <a:rPr lang="en-US" sz="2000" dirty="0" smtClean="0"/>
              <a:t> 2'30", Intensity +++</a:t>
            </a:r>
          </a:p>
          <a:p>
            <a:r>
              <a:rPr lang="en-US" sz="2000" dirty="0" smtClean="0"/>
              <a:t>PV : </a:t>
            </a:r>
            <a:r>
              <a:rPr lang="en-US" sz="2000" dirty="0" smtClean="0">
                <a:solidFill>
                  <a:srgbClr val="FF0000"/>
                </a:solidFill>
              </a:rPr>
              <a:t>Dilatation 3 cm, effacement 80%</a:t>
            </a:r>
            <a:r>
              <a:rPr lang="en-US" sz="2000" dirty="0" smtClean="0"/>
              <a:t>, station -1, membrane intact</a:t>
            </a:r>
          </a:p>
          <a:p>
            <a:r>
              <a:rPr lang="en-US" sz="2000" dirty="0" smtClean="0"/>
              <a:t>EXT : Pitting edema 1+ </a:t>
            </a:r>
          </a:p>
          <a:p>
            <a:r>
              <a:rPr lang="en-US" sz="2000" dirty="0" err="1" smtClean="0"/>
              <a:t>Neuro</a:t>
            </a:r>
            <a:r>
              <a:rPr lang="en-US" sz="2000" dirty="0" smtClean="0"/>
              <a:t> Exam : grossly intact , </a:t>
            </a:r>
            <a:r>
              <a:rPr lang="en-US" sz="2000" dirty="0" err="1" smtClean="0"/>
              <a:t>normoreflexia</a:t>
            </a:r>
            <a:r>
              <a:rPr lang="en-US" sz="2000" dirty="0" smtClean="0"/>
              <a:t> (+2 all limb)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mtClean="0"/>
              <a:t>อาการเจ็บครรภ์ทิ่</a:t>
            </a:r>
            <a:r>
              <a:rPr lang="en-US" smtClean="0"/>
              <a:t>regular </a:t>
            </a:r>
            <a:r>
              <a:rPr lang="th-TH" smtClean="0"/>
              <a:t>และมีความถี่มากกว่า </a:t>
            </a:r>
            <a:r>
              <a:rPr lang="en-US" smtClean="0"/>
              <a:t>4 </a:t>
            </a:r>
            <a:r>
              <a:rPr lang="th-TH" smtClean="0"/>
              <a:t>ครั้ง ต่อ </a:t>
            </a:r>
            <a:r>
              <a:rPr lang="en-US" smtClean="0"/>
              <a:t>20 </a:t>
            </a:r>
            <a:r>
              <a:rPr lang="th-TH" smtClean="0"/>
              <a:t>นาที</a:t>
            </a:r>
            <a:r>
              <a:rPr lang="en-US" smtClean="0"/>
              <a:t> </a:t>
            </a:r>
            <a:r>
              <a:rPr lang="th-TH" smtClean="0"/>
              <a:t>ร่วมกับมี </a:t>
            </a:r>
            <a:r>
              <a:rPr lang="en-US" smtClean="0"/>
              <a:t>cervical</a:t>
            </a:r>
            <a:r>
              <a:rPr lang="th-TH" smtClean="0"/>
              <a:t> </a:t>
            </a:r>
            <a:r>
              <a:rPr lang="en-US" smtClean="0"/>
              <a:t>change </a:t>
            </a:r>
            <a:r>
              <a:rPr lang="th-TH" smtClean="0"/>
              <a:t>ได้แก่</a:t>
            </a:r>
            <a:r>
              <a:rPr lang="en-US" smtClean="0"/>
              <a:t> dilatation &gt;1 cm </a:t>
            </a:r>
            <a:r>
              <a:rPr lang="th-TH" smtClean="0"/>
              <a:t>และ </a:t>
            </a:r>
            <a:r>
              <a:rPr lang="en-US" smtClean="0"/>
              <a:t>Effacement &gt; 80% </a:t>
            </a:r>
            <a:r>
              <a:rPr lang="th-TH" smtClean="0"/>
              <a:t>เท่ากับมีความเสี่ยงต่อการมี </a:t>
            </a:r>
            <a:r>
              <a:rPr lang="en-US" smtClean="0"/>
              <a:t>preterm labor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</a:t>
            </a:r>
            <a:br>
              <a:rPr lang="en-US" smtClean="0"/>
            </a:br>
            <a:r>
              <a:rPr lang="en-US" smtClean="0"/>
              <a:t>AORTIC REGURGITATION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Hemodynamics in pregnancy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Important physiologic changes:</a:t>
            </a:r>
          </a:p>
          <a:p>
            <a:pPr lvl="1"/>
            <a:r>
              <a:rPr lang="en-US" smtClean="0"/>
              <a:t>Increase blood volume 40-50% (≈ 1500 ml)</a:t>
            </a:r>
          </a:p>
          <a:p>
            <a:pPr lvl="1"/>
            <a:r>
              <a:rPr lang="en-US" smtClean="0"/>
              <a:t>Increase cardiac output 50% (highest during 28-32 wks and postpartum)</a:t>
            </a:r>
          </a:p>
          <a:p>
            <a:pPr lvl="1"/>
            <a:r>
              <a:rPr lang="en-US" smtClean="0"/>
              <a:t>Decrease in total peripheral resistance</a:t>
            </a:r>
          </a:p>
          <a:p>
            <a:pPr lvl="1"/>
            <a:r>
              <a:rPr lang="en-US" smtClean="0"/>
              <a:t>Hypercoagubility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หญิงไทย อายุ </a:t>
            </a:r>
            <a:r>
              <a:rPr lang="en-US" dirty="0" smtClean="0"/>
              <a:t>21 </a:t>
            </a:r>
            <a:r>
              <a:rPr lang="th-TH" dirty="0" smtClean="0"/>
              <a:t>ปี อาชีพ ไม่ได้ทำงาน(ทำโรงงาน ฝ่ายผลิตก่อนท้อง)</a:t>
            </a:r>
          </a:p>
          <a:p>
            <a:r>
              <a:rPr lang="en-US" dirty="0" smtClean="0"/>
              <a:t>G1P0A0; GA 34+4 wk. by ultrasound</a:t>
            </a:r>
          </a:p>
          <a:p>
            <a:r>
              <a:rPr lang="th-TH" dirty="0" smtClean="0"/>
              <a:t>มา รพ. ด้วยปวดท้อง </a:t>
            </a:r>
            <a:r>
              <a:rPr lang="en-US" dirty="0" smtClean="0"/>
              <a:t>12 </a:t>
            </a:r>
            <a:r>
              <a:rPr lang="th-TH" dirty="0" smtClean="0"/>
              <a:t>ชม. ก่อนมา รพ.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Duration  30 s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Interval 5 min</a:t>
            </a:r>
          </a:p>
          <a:p>
            <a:pPr lvl="1"/>
            <a:r>
              <a:rPr lang="th-TH" dirty="0" smtClean="0"/>
              <a:t>อาการปวดเกร็ง ทั่วๆทั้งท้อง ร้าวไปหลัง ระหว่างนอนบนเตียง ปวดถี่ขึ้น ไม่สม่ำเสมอ ไม่มีน้ำเดิน ไม่มีมูกเลือดออก ไม่มีจุกแน่นหน้าอก ไม่มีกระทบกระแทก ไม่มีตาพร่า ไม่มีแขนขาอ่อนแรง ไม่มีปวดศีรษะ ลูกดิ้นดี ปัสสาวะ</a:t>
            </a:r>
            <a:r>
              <a:rPr lang="th-TH" smtClean="0"/>
              <a:t>อุจจาระปกติ</a:t>
            </a:r>
            <a:endParaRPr lang="en-US" smtClean="0"/>
          </a:p>
          <a:p>
            <a:pPr lvl="1"/>
            <a:r>
              <a:rPr lang="th-TH" smtClean="0"/>
              <a:t>ไม่มีประวัติ </a:t>
            </a:r>
            <a:r>
              <a:rPr lang="en-US" smtClean="0"/>
              <a:t>trauma </a:t>
            </a:r>
            <a:r>
              <a:rPr lang="th-TH" smtClean="0"/>
              <a:t>ต่อครรภ์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Hemodynamics in pregnancy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MAP falls sharply in the first trimester, reaching a nadir by midpregnancy.</a:t>
            </a:r>
          </a:p>
          <a:p>
            <a:pPr lvl="1"/>
            <a:r>
              <a:rPr lang="en-US" smtClean="0"/>
              <a:t>third trimester may occasionally experience significant hypotension due to venocaval occlusion</a:t>
            </a:r>
          </a:p>
          <a:p>
            <a:r>
              <a:rPr lang="en-US" smtClean="0"/>
              <a:t>HR and SV increase as pregnancy progresses to the third trimester.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815268" cy="41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649459" cy="37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Cardiovascular disease in pregnancy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cause of death in pregnant women</a:t>
            </a:r>
            <a:endParaRPr lang="th-TH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133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Diagnosis of cardiovascular disease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yspnea</a:t>
            </a:r>
            <a:endParaRPr lang="th-TH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rthopnea</a:t>
            </a:r>
            <a:endParaRPr lang="en-US" dirty="0"/>
          </a:p>
          <a:p>
            <a:pPr lvl="1"/>
            <a:r>
              <a:rPr lang="en-US" dirty="0" smtClean="0"/>
              <a:t>Intermittent dyspnea at night</a:t>
            </a:r>
          </a:p>
          <a:p>
            <a:pPr lvl="1"/>
            <a:r>
              <a:rPr lang="en-US" dirty="0" smtClean="0"/>
              <a:t>Bloody cough</a:t>
            </a:r>
          </a:p>
          <a:p>
            <a:pPr lvl="1"/>
            <a:r>
              <a:rPr lang="en-US" dirty="0" smtClean="0"/>
              <a:t>Syncope after physical activities </a:t>
            </a:r>
            <a:endParaRPr lang="th-TH" dirty="0" smtClean="0"/>
          </a:p>
          <a:p>
            <a:pPr lvl="1"/>
            <a:r>
              <a:rPr lang="en-US" dirty="0" smtClean="0"/>
              <a:t>Chest pain assoc. with physical activities or mood</a:t>
            </a:r>
            <a:endParaRPr lang="th-TH" dirty="0" smtClean="0"/>
          </a:p>
          <a:p>
            <a:r>
              <a:rPr lang="en-US" dirty="0" smtClean="0"/>
              <a:t>Signs</a:t>
            </a:r>
          </a:p>
          <a:p>
            <a:pPr lvl="1"/>
            <a:r>
              <a:rPr lang="en-US" dirty="0" smtClean="0"/>
              <a:t>Cyanosis, clubbing</a:t>
            </a:r>
          </a:p>
          <a:p>
            <a:pPr lvl="1"/>
            <a:r>
              <a:rPr lang="en-US" dirty="0" smtClean="0"/>
              <a:t>Engorged neck vein</a:t>
            </a:r>
          </a:p>
          <a:p>
            <a:pPr lvl="1"/>
            <a:r>
              <a:rPr lang="en-US" dirty="0" smtClean="0"/>
              <a:t>Heart murmur</a:t>
            </a:r>
          </a:p>
          <a:p>
            <a:pPr lvl="1"/>
            <a:r>
              <a:rPr lang="en-US" dirty="0" smtClean="0"/>
              <a:t>Persistent split second heart sound</a:t>
            </a:r>
          </a:p>
          <a:p>
            <a:pPr lvl="1"/>
            <a:r>
              <a:rPr lang="en-US" dirty="0" smtClean="0"/>
              <a:t>Cardiomegaly on chest radiograph</a:t>
            </a:r>
          </a:p>
          <a:p>
            <a:pPr lvl="1"/>
            <a:r>
              <a:rPr lang="en-US" dirty="0" smtClean="0"/>
              <a:t>Severe arrhythmia</a:t>
            </a:r>
          </a:p>
          <a:p>
            <a:pPr lvl="1"/>
            <a:r>
              <a:rPr lang="en-US" dirty="0" smtClean="0"/>
              <a:t>Signs of pulmonary hypertension e.g. left parasternal lift, loud P2</a:t>
            </a:r>
          </a:p>
          <a:p>
            <a:pPr marL="45720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62873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EKG</a:t>
            </a:r>
          </a:p>
          <a:p>
            <a:r>
              <a:rPr lang="en-US" dirty="0" smtClean="0"/>
              <a:t>Echocardiography</a:t>
            </a:r>
          </a:p>
          <a:p>
            <a:r>
              <a:rPr lang="en-US" dirty="0" smtClean="0"/>
              <a:t>Chest x-ray</a:t>
            </a:r>
          </a:p>
        </p:txBody>
      </p:sp>
    </p:spTree>
    <p:extLst>
      <p:ext uri="{BB962C8B-B14F-4D97-AF65-F5344CB8AC3E}">
        <p14:creationId xmlns="" xmlns:p14="http://schemas.microsoft.com/office/powerpoint/2010/main" val="26711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Cardiovascular conditions unsuitable for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 of heart failure, transient ischemic attack, arrhythmia or stroke</a:t>
            </a:r>
          </a:p>
          <a:p>
            <a:r>
              <a:rPr lang="en-US" dirty="0" smtClean="0"/>
              <a:t>Severity (NYHA) Class III or class IV</a:t>
            </a:r>
          </a:p>
          <a:p>
            <a:r>
              <a:rPr lang="en-US" dirty="0" smtClean="0"/>
              <a:t>Left-sided obstruction (mitral valve area ‹ 2cm</a:t>
            </a:r>
            <a:r>
              <a:rPr lang="en-US" baseline="30000" dirty="0" smtClean="0"/>
              <a:t>2</a:t>
            </a:r>
            <a:r>
              <a:rPr lang="en-US" dirty="0" smtClean="0"/>
              <a:t> or aortic valve area ‹ 1.5cm</a:t>
            </a:r>
            <a:r>
              <a:rPr lang="en-US" baseline="30000" dirty="0" smtClean="0"/>
              <a:t>2 </a:t>
            </a:r>
            <a:r>
              <a:rPr lang="en-US" dirty="0" smtClean="0"/>
              <a:t> or peak left ventricular outflow tract › 30mmHg on echo) </a:t>
            </a:r>
          </a:p>
          <a:p>
            <a:r>
              <a:rPr lang="en-US" dirty="0" smtClean="0"/>
              <a:t>Ejection fraction ‹ 40%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35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Anticoagulants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1</a:t>
            </a:r>
            <a:r>
              <a:rPr lang="en-US" smtClean="0"/>
              <a:t>. Adjusted-dospeak anti-Xa 4 hrs after injection)</a:t>
            </a:r>
          </a:p>
          <a:p>
            <a:pPr lvl="1"/>
            <a:r>
              <a:rPr lang="en-US" smtClean="0"/>
              <a:t>2. Adjusted-dose UFH every 12 hours thoughout pregnancy ( aPTT at least 2x controlled level or anti-Xa heparin level 0.35-0.70 unit/ml)</a:t>
            </a:r>
          </a:p>
          <a:p>
            <a:pPr lvl="1"/>
            <a:r>
              <a:rPr lang="en-US" smtClean="0"/>
              <a:t>3. LMWH or UFH for the first 13 wks, then switch to warfarin (INR 2-3) and switch back to LMWH or UFH before partum</a:t>
            </a:r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r>
              <a:rPr lang="en-US" smtClean="0"/>
              <a:t>High risk: </a:t>
            </a:r>
            <a:r>
              <a:rPr lang="en-US" b="1" smtClean="0"/>
              <a:t>warfarin</a:t>
            </a:r>
            <a:r>
              <a:rPr lang="en-US" smtClean="0"/>
              <a:t> throughout pregnancy then switch to LMWH or UFH before partum</a:t>
            </a:r>
          </a:p>
          <a:p>
            <a:pPr lvl="1"/>
            <a:r>
              <a:rPr lang="en-US" smtClean="0"/>
              <a:t>Teratogenic effect of warfarin on first trimester</a:t>
            </a:r>
          </a:p>
          <a:p>
            <a:pPr lvl="1"/>
            <a:r>
              <a:rPr lang="th-TH" smtClean="0"/>
              <a:t>ยาผ่านรกได้ ดังนั้นถ้าให้ในช่วง </a:t>
            </a:r>
            <a:r>
              <a:rPr lang="en-US" smtClean="0"/>
              <a:t>e </a:t>
            </a:r>
            <a:r>
              <a:rPr lang="en-US" dirty="0" smtClean="0"/>
              <a:t>LMWH twice daily throughout pregnancy (adjusted </a:t>
            </a:r>
            <a:r>
              <a:rPr lang="en-US" smtClean="0"/>
              <a:t>to 3 </a:t>
            </a:r>
            <a:r>
              <a:rPr lang="th-TH" dirty="0" smtClean="0"/>
              <a:t>สัปดาห์ก่อนคลอดจะเสี่ยงต่อภาวะเลือดออกผิดปกติในทารก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9021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Specific cardiovascular disease: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Aortic </a:t>
            </a:r>
            <a:r>
              <a:rPr lang="en-US" sz="2800" dirty="0" smtClean="0"/>
              <a:t>regurgitation (AR)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th-TH" dirty="0" smtClean="0"/>
              <a:t>ลิ้นปิดไม่ดี → บางส่วนของ </a:t>
            </a:r>
            <a:r>
              <a:rPr lang="en-US" dirty="0" smtClean="0"/>
              <a:t>Cardiac output </a:t>
            </a:r>
            <a:r>
              <a:rPr lang="th-TH" dirty="0" smtClean="0"/>
              <a:t>ย้อนกลับลงมาสู่ </a:t>
            </a:r>
            <a:r>
              <a:rPr lang="en-US" dirty="0" smtClean="0"/>
              <a:t>LV </a:t>
            </a:r>
            <a:r>
              <a:rPr lang="th-TH" dirty="0" smtClean="0"/>
              <a:t>ในระยะ </a:t>
            </a:r>
            <a:r>
              <a:rPr lang="en-US" dirty="0" smtClean="0"/>
              <a:t>diastole </a:t>
            </a:r>
            <a:r>
              <a:rPr lang="th-TH" dirty="0" smtClean="0"/>
              <a:t>→</a:t>
            </a:r>
            <a:r>
              <a:rPr lang="en-US" dirty="0" smtClean="0"/>
              <a:t> LV </a:t>
            </a:r>
            <a:r>
              <a:rPr lang="th-TH" dirty="0" smtClean="0"/>
              <a:t>ขยายเพื่อเพิ่ม </a:t>
            </a:r>
            <a:r>
              <a:rPr lang="en-US" dirty="0" smtClean="0"/>
              <a:t>stroke volume </a:t>
            </a:r>
            <a:r>
              <a:rPr lang="th-TH" dirty="0" smtClean="0"/>
              <a:t>แต่มักจะไม่เพียงพอที่จะทำให้ได้ปริมาณ </a:t>
            </a:r>
            <a:r>
              <a:rPr lang="en-US" dirty="0" smtClean="0"/>
              <a:t>CO </a:t>
            </a:r>
            <a:r>
              <a:rPr lang="th-TH" dirty="0" smtClean="0"/>
              <a:t>เหมือนปกติ → ความดันใน </a:t>
            </a:r>
            <a:r>
              <a:rPr lang="en-US" dirty="0" smtClean="0"/>
              <a:t>LA </a:t>
            </a:r>
            <a:r>
              <a:rPr lang="th-TH" dirty="0" smtClean="0"/>
              <a:t>เพิ่ม → </a:t>
            </a:r>
            <a:r>
              <a:rPr lang="en-US" dirty="0" smtClean="0"/>
              <a:t>pulmonary congestion</a:t>
            </a:r>
          </a:p>
          <a:p>
            <a:r>
              <a:rPr lang="en-US" dirty="0" smtClean="0"/>
              <a:t>Symptoms: fatigue, dyspnea </a:t>
            </a:r>
            <a:r>
              <a:rPr lang="th-TH" dirty="0" smtClean="0"/>
              <a:t>→</a:t>
            </a:r>
            <a:r>
              <a:rPr lang="en-US" dirty="0" smtClean="0"/>
              <a:t> syncope, chest pain</a:t>
            </a:r>
          </a:p>
          <a:p>
            <a:r>
              <a:rPr lang="en-US" dirty="0" smtClean="0"/>
              <a:t>Pregnancy --&gt; IUGR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7746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 and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mtClean="0"/>
              <a:t>โดยทั่วไปแล้ว </a:t>
            </a:r>
            <a:r>
              <a:rPr lang="en-US" smtClean="0"/>
              <a:t>AR </a:t>
            </a:r>
            <a:r>
              <a:rPr lang="th-TH" dirty="0" smtClean="0"/>
              <a:t>ทนต่อการตั้งครรภ์ได้ดี จาก</a:t>
            </a:r>
          </a:p>
          <a:p>
            <a:pPr lvl="1"/>
            <a:r>
              <a:rPr lang="en-US" dirty="0" smtClean="0"/>
              <a:t>Decrease in total </a:t>
            </a:r>
            <a:r>
              <a:rPr lang="en-US" smtClean="0"/>
              <a:t>peripheral resistance (decreased regurgitant volume)</a:t>
            </a:r>
          </a:p>
          <a:p>
            <a:pPr lvl="1"/>
            <a:r>
              <a:rPr lang="en-US" smtClean="0"/>
              <a:t>Increased heart rate (decreased regurgitation time)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3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food/drug allergy</a:t>
            </a:r>
          </a:p>
          <a:p>
            <a:r>
              <a:rPr lang="en-US" dirty="0" smtClean="0"/>
              <a:t>Underlying: Congenital heart disease </a:t>
            </a:r>
            <a:r>
              <a:rPr lang="en-US" dirty="0" smtClean="0">
                <a:solidFill>
                  <a:srgbClr val="FFC000"/>
                </a:solidFill>
              </a:rPr>
              <a:t>(aortic </a:t>
            </a:r>
            <a:r>
              <a:rPr lang="en-US" dirty="0" err="1" smtClean="0">
                <a:solidFill>
                  <a:srgbClr val="FFC000"/>
                </a:solidFill>
              </a:rPr>
              <a:t>regurtigation</a:t>
            </a:r>
            <a:r>
              <a:rPr lang="en-US" dirty="0" smtClean="0"/>
              <a:t>, VSD?)</a:t>
            </a:r>
          </a:p>
          <a:p>
            <a:pPr lvl="1"/>
            <a:r>
              <a:rPr lang="en-US" dirty="0" smtClean="0"/>
              <a:t>Status post Ross’ procedure and closure of VSD </a:t>
            </a:r>
            <a:r>
              <a:rPr lang="th-TH" dirty="0" smtClean="0"/>
              <a:t>ตอนอายุ </a:t>
            </a:r>
            <a:r>
              <a:rPr lang="en-US" dirty="0" smtClean="0"/>
              <a:t>8 </a:t>
            </a:r>
            <a:r>
              <a:rPr lang="th-TH" dirty="0" smtClean="0"/>
              <a:t>ปี ที่ รพ. เด็ก กินยา แล้ว </a:t>
            </a:r>
            <a:r>
              <a:rPr lang="en-US" dirty="0" smtClean="0"/>
              <a:t>Lost follow up </a:t>
            </a:r>
            <a:r>
              <a:rPr lang="th-TH" dirty="0" smtClean="0"/>
              <a:t>รพ. เด็ก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AR </a:t>
            </a:r>
            <a:r>
              <a:rPr lang="th-TH" smtClean="0"/>
              <a:t>ที่มี </a:t>
            </a:r>
            <a:r>
              <a:rPr lang="en-US" smtClean="0"/>
              <a:t>decompensation </a:t>
            </a:r>
            <a:r>
              <a:rPr lang="th-TH" smtClean="0"/>
              <a:t>ใน </a:t>
            </a:r>
            <a:r>
              <a:rPr lang="en-US" smtClean="0"/>
              <a:t>pregnancy </a:t>
            </a:r>
            <a:r>
              <a:rPr lang="th-TH" smtClean="0"/>
              <a:t>มักมีเหตุกระตุ้น</a:t>
            </a:r>
          </a:p>
          <a:p>
            <a:r>
              <a:rPr lang="th-TH" smtClean="0"/>
              <a:t>ในรายนี้ตรวจพบ </a:t>
            </a:r>
            <a:r>
              <a:rPr lang="en-US" smtClean="0"/>
              <a:t>SBP </a:t>
            </a:r>
            <a:r>
              <a:rPr lang="th-TH" smtClean="0"/>
              <a:t>สูง ซึ่งไม่</a:t>
            </a:r>
            <a:r>
              <a:rPr lang="en-US" smtClean="0"/>
              <a:t> typical </a:t>
            </a:r>
            <a:r>
              <a:rPr lang="th-TH" smtClean="0"/>
              <a:t>สำหรับ</a:t>
            </a:r>
            <a:r>
              <a:rPr lang="en-US" smtClean="0"/>
              <a:t> decompensation </a:t>
            </a:r>
            <a:r>
              <a:rPr lang="th-TH" smtClean="0"/>
              <a:t>ของ </a:t>
            </a:r>
            <a:r>
              <a:rPr lang="en-US" smtClean="0"/>
              <a:t>AR </a:t>
            </a:r>
            <a:r>
              <a:rPr lang="th-TH" smtClean="0"/>
              <a:t>ตามปรกติ (ซึ่ง </a:t>
            </a:r>
            <a:r>
              <a:rPr lang="en-US" smtClean="0"/>
              <a:t>SBP </a:t>
            </a:r>
            <a:r>
              <a:rPr lang="th-TH" smtClean="0"/>
              <a:t>มักปกติหรือค่อนข้างต่ำ โดยเฉพาะในรายนี้ที่มี </a:t>
            </a:r>
            <a:r>
              <a:rPr lang="en-US" smtClean="0"/>
              <a:t>decrased LVEF </a:t>
            </a:r>
            <a:r>
              <a:rPr lang="th-TH" smtClean="0"/>
              <a:t>แล้ว) </a:t>
            </a:r>
          </a:p>
          <a:p>
            <a:r>
              <a:rPr lang="th-TH" smtClean="0"/>
              <a:t>จึงเชื่อว่า </a:t>
            </a:r>
            <a:r>
              <a:rPr lang="en-US" smtClean="0"/>
              <a:t>SBP</a:t>
            </a:r>
            <a:r>
              <a:rPr lang="th-TH" smtClean="0"/>
              <a:t> ที่สูงขึ้นนั้น</a:t>
            </a:r>
            <a:r>
              <a:rPr lang="en-US" smtClean="0"/>
              <a:t> </a:t>
            </a:r>
            <a:r>
              <a:rPr lang="th-TH" smtClean="0"/>
              <a:t>เป็นสาเหตุ (</a:t>
            </a:r>
            <a:r>
              <a:rPr lang="en-US" smtClean="0"/>
              <a:t>primary</a:t>
            </a:r>
            <a:r>
              <a:rPr lang="th-TH" smtClean="0"/>
              <a:t>)</a:t>
            </a:r>
            <a:r>
              <a:rPr lang="en-US" smtClean="0"/>
              <a:t> </a:t>
            </a:r>
            <a:r>
              <a:rPr lang="th-TH" smtClean="0"/>
              <a:t>ส่วน </a:t>
            </a:r>
            <a:r>
              <a:rPr lang="en-US" smtClean="0"/>
              <a:t>decompensation </a:t>
            </a:r>
            <a:r>
              <a:rPr lang="th-TH" smtClean="0"/>
              <a:t>นั้นเป็นผล (</a:t>
            </a:r>
            <a:r>
              <a:rPr lang="en-US" smtClean="0"/>
              <a:t>secondary</a:t>
            </a:r>
            <a:r>
              <a:rPr lang="th-TH" smtClean="0"/>
              <a:t>)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SBP </a:t>
            </a:r>
            <a:r>
              <a:rPr lang="th-TH" smtClean="0"/>
              <a:t>ที่สูงขึ้นในผู้ป่วยรายนี้ ใน </a:t>
            </a:r>
            <a:r>
              <a:rPr lang="en-US" smtClean="0"/>
              <a:t>second ANC visit </a:t>
            </a:r>
            <a:r>
              <a:rPr lang="th-TH" smtClean="0"/>
              <a:t>ยังไม่ทราบเหตุชัดเจน คงไว้เพียง </a:t>
            </a:r>
            <a:r>
              <a:rPr lang="en-US" smtClean="0"/>
              <a:t>differential </a:t>
            </a:r>
            <a:r>
              <a:rPr lang="th-TH" smtClean="0"/>
              <a:t>ถึง </a:t>
            </a:r>
            <a:endParaRPr lang="en-US" smtClean="0"/>
          </a:p>
          <a:p>
            <a:pPr lvl="1"/>
            <a:r>
              <a:rPr lang="en-US" smtClean="0"/>
              <a:t>gestational hypertension</a:t>
            </a:r>
          </a:p>
          <a:p>
            <a:pPr lvl="1"/>
            <a:r>
              <a:rPr lang="en-US" smtClean="0"/>
              <a:t>preeclampsia</a:t>
            </a:r>
            <a:r>
              <a:rPr lang="th-TH" smtClean="0"/>
              <a:t> </a:t>
            </a:r>
            <a:endParaRPr lang="en-US" smtClean="0"/>
          </a:p>
          <a:p>
            <a:pPr lvl="1"/>
            <a:r>
              <a:rPr lang="th-TH" smtClean="0"/>
              <a:t>และ </a:t>
            </a:r>
            <a:r>
              <a:rPr lang="en-US" smtClean="0"/>
              <a:t>chronic hypertension </a:t>
            </a:r>
            <a:r>
              <a:rPr lang="th-TH" smtClean="0"/>
              <a:t>จาก </a:t>
            </a:r>
            <a:r>
              <a:rPr lang="en-US" smtClean="0"/>
              <a:t>underlying disease </a:t>
            </a:r>
            <a:r>
              <a:rPr lang="th-TH" smtClean="0"/>
              <a:t>ที่อาจมีอยู่เดิม แต่เพียงบังเอิญตรวจได้ค่า </a:t>
            </a:r>
            <a:r>
              <a:rPr lang="en-US" smtClean="0"/>
              <a:t>BP </a:t>
            </a:r>
            <a:r>
              <a:rPr lang="th-TH" smtClean="0"/>
              <a:t>ปกติใน </a:t>
            </a:r>
            <a:r>
              <a:rPr lang="en-US" smtClean="0"/>
              <a:t>ANC visit </a:t>
            </a:r>
            <a:r>
              <a:rPr lang="th-TH" smtClean="0"/>
              <a:t>แรก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Antenatal control for AR</a:t>
            </a:r>
          </a:p>
          <a:p>
            <a:pPr lvl="1"/>
            <a:r>
              <a:rPr lang="th-TH" smtClean="0"/>
              <a:t>ควรได้รับ </a:t>
            </a:r>
            <a:r>
              <a:rPr lang="en-US" smtClean="0"/>
              <a:t>Control BP </a:t>
            </a:r>
            <a:r>
              <a:rPr lang="th-TH" smtClean="0"/>
              <a:t>และ </a:t>
            </a:r>
            <a:r>
              <a:rPr lang="en-US" smtClean="0"/>
              <a:t>regurgitation (</a:t>
            </a:r>
            <a:r>
              <a:rPr lang="th-TH" smtClean="0"/>
              <a:t>ดูจาก </a:t>
            </a:r>
            <a:r>
              <a:rPr lang="en-US" smtClean="0"/>
              <a:t>echo</a:t>
            </a:r>
            <a:r>
              <a:rPr lang="th-TH" smtClean="0"/>
              <a:t>ฯ</a:t>
            </a:r>
            <a:r>
              <a:rPr lang="en-US" smtClean="0"/>
              <a:t> </a:t>
            </a:r>
            <a:r>
              <a:rPr lang="th-TH" smtClean="0"/>
              <a:t>หรือ </a:t>
            </a:r>
            <a:r>
              <a:rPr lang="en-US" smtClean="0"/>
              <a:t>pulse pressure) </a:t>
            </a:r>
            <a:r>
              <a:rPr lang="th-TH" smtClean="0"/>
              <a:t>โดยใช้ยา</a:t>
            </a:r>
            <a:r>
              <a:rPr lang="en-US" smtClean="0"/>
              <a:t> pure vasodilators</a:t>
            </a:r>
            <a:endParaRPr lang="th-TH" smtClean="0"/>
          </a:p>
          <a:p>
            <a:pPr lvl="2"/>
            <a:r>
              <a:rPr lang="en-US" smtClean="0"/>
              <a:t>Nifedipine (long term-oral)</a:t>
            </a:r>
          </a:p>
          <a:p>
            <a:pPr lvl="2"/>
            <a:r>
              <a:rPr lang="en-US" smtClean="0"/>
              <a:t>Hydralazine (long term-oral; </a:t>
            </a:r>
            <a:r>
              <a:rPr lang="th-TH" smtClean="0"/>
              <a:t>หรือใน </a:t>
            </a:r>
            <a:r>
              <a:rPr lang="en-US" smtClean="0"/>
              <a:t>acute control </a:t>
            </a:r>
            <a:r>
              <a:rPr lang="th-TH" smtClean="0"/>
              <a:t>ให้ </a:t>
            </a:r>
            <a:r>
              <a:rPr lang="en-US" smtClean="0"/>
              <a:t>IV form)</a:t>
            </a:r>
          </a:p>
          <a:p>
            <a:pPr lvl="2"/>
            <a:r>
              <a:rPr lang="en-US" smtClean="0"/>
              <a:t>Labetalol (acute control-IV)</a:t>
            </a:r>
          </a:p>
          <a:p>
            <a:pPr lvl="1"/>
            <a:r>
              <a:rPr lang="th-TH" smtClean="0"/>
              <a:t>อาจให้ </a:t>
            </a:r>
            <a:r>
              <a:rPr lang="en-US" smtClean="0"/>
              <a:t>diuretics </a:t>
            </a:r>
            <a:r>
              <a:rPr lang="th-TH" smtClean="0"/>
              <a:t>ถ้ามี </a:t>
            </a:r>
            <a:r>
              <a:rPr lang="en-US" smtClean="0"/>
              <a:t>volume overload</a:t>
            </a:r>
          </a:p>
          <a:p>
            <a:pPr lvl="1"/>
            <a:r>
              <a:rPr lang="th-TH" smtClean="0"/>
              <a:t>เคสนี้ </a:t>
            </a:r>
            <a:r>
              <a:rPr lang="en-US" smtClean="0"/>
              <a:t>consult internal medicine for antenatal and perinatal management </a:t>
            </a:r>
            <a:r>
              <a:rPr lang="th-TH" smtClean="0"/>
              <a:t>แต่ผู้ป่วยไม่ได้มาตามนัด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Perinatal management</a:t>
            </a:r>
          </a:p>
          <a:p>
            <a:pPr lvl="1"/>
            <a:r>
              <a:rPr lang="th-TH" smtClean="0"/>
              <a:t>หลักการเหมือน </a:t>
            </a:r>
            <a:r>
              <a:rPr lang="en-US" smtClean="0"/>
              <a:t>antenatal</a:t>
            </a:r>
            <a:r>
              <a:rPr lang="th-TH" smtClean="0"/>
              <a:t> </a:t>
            </a:r>
          </a:p>
          <a:p>
            <a:pPr lvl="1"/>
            <a:r>
              <a:rPr lang="en-US" smtClean="0"/>
              <a:t>choice of</a:t>
            </a:r>
            <a:r>
              <a:rPr lang="th-TH" smtClean="0"/>
              <a:t> </a:t>
            </a:r>
            <a:r>
              <a:rPr lang="en-US" smtClean="0"/>
              <a:t>acute control of BP </a:t>
            </a:r>
            <a:r>
              <a:rPr lang="th-TH" smtClean="0"/>
              <a:t>เป็น </a:t>
            </a:r>
            <a:r>
              <a:rPr lang="en-US" smtClean="0"/>
              <a:t>IV labetalol (</a:t>
            </a:r>
            <a:r>
              <a:rPr lang="th-TH" smtClean="0"/>
              <a:t>ติดปัญหายาหมด รพ.</a:t>
            </a:r>
            <a:r>
              <a:rPr lang="en-US" smtClean="0"/>
              <a:t> </a:t>
            </a:r>
            <a:r>
              <a:rPr lang="th-TH" smtClean="0"/>
              <a:t>จึงเปลี่ยนเป็น</a:t>
            </a:r>
            <a:r>
              <a:rPr lang="en-US" smtClean="0"/>
              <a:t> hydralazine</a:t>
            </a:r>
            <a:r>
              <a:rPr lang="th-TH" smtClean="0"/>
              <a:t> </a:t>
            </a:r>
            <a:r>
              <a:rPr lang="en-US" smtClean="0"/>
              <a:t>single dose)</a:t>
            </a:r>
          </a:p>
          <a:p>
            <a:pPr lvl="1"/>
            <a:r>
              <a:rPr lang="th-TH" smtClean="0"/>
              <a:t>ในรายนี้ เนื่องจาก </a:t>
            </a:r>
            <a:r>
              <a:rPr lang="en-US" smtClean="0"/>
              <a:t>exacerbant </a:t>
            </a:r>
            <a:r>
              <a:rPr lang="th-TH" smtClean="0"/>
              <a:t>พบว่าเป็น </a:t>
            </a:r>
            <a:r>
              <a:rPr lang="en-US" smtClean="0"/>
              <a:t>preeclampsia </a:t>
            </a:r>
            <a:r>
              <a:rPr lang="th-TH" smtClean="0"/>
              <a:t>นอกจากการคุม </a:t>
            </a:r>
            <a:r>
              <a:rPr lang="en-US" smtClean="0"/>
              <a:t>BP </a:t>
            </a:r>
            <a:r>
              <a:rPr lang="th-TH" smtClean="0"/>
              <a:t>ด้วยยาแล้ว ย่อมต้องได้รับ </a:t>
            </a:r>
            <a:r>
              <a:rPr lang="en-US" smtClean="0"/>
              <a:t>specific treatment </a:t>
            </a:r>
            <a:r>
              <a:rPr lang="th-TH" smtClean="0"/>
              <a:t>ของ </a:t>
            </a:r>
            <a:r>
              <a:rPr lang="en-US" smtClean="0"/>
              <a:t>preeclampsia </a:t>
            </a:r>
            <a:r>
              <a:rPr lang="th-TH" smtClean="0"/>
              <a:t>คือ </a:t>
            </a:r>
            <a:r>
              <a:rPr lang="en-US" smtClean="0"/>
              <a:t>termination of pregnancy </a:t>
            </a:r>
            <a:r>
              <a:rPr lang="th-TH" smtClean="0"/>
              <a:t>ดังจะกล่าวต่อไป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</a:t>
            </a:r>
            <a:br>
              <a:rPr lang="en-US" smtClean="0"/>
            </a:br>
            <a:r>
              <a:rPr lang="en-US" smtClean="0"/>
              <a:t>ANEMIA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Anemia in pregnancy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Physiologic cause</a:t>
            </a:r>
          </a:p>
          <a:p>
            <a:pPr lvl="1"/>
            <a:r>
              <a:rPr lang="en-US" smtClean="0"/>
              <a:t>Plasma volume</a:t>
            </a:r>
          </a:p>
          <a:p>
            <a:pPr lvl="1"/>
            <a:r>
              <a:rPr lang="en-US" smtClean="0"/>
              <a:t>Red cell mass</a:t>
            </a:r>
          </a:p>
          <a:p>
            <a:r>
              <a:rPr lang="en-US" smtClean="0"/>
              <a:t>Phathologic cause</a:t>
            </a:r>
          </a:p>
          <a:p>
            <a:pPr lvl="1"/>
            <a:r>
              <a:rPr lang="en-US" smtClean="0"/>
              <a:t>Decrease production</a:t>
            </a:r>
            <a:endParaRPr lang="th-TH" smtClean="0"/>
          </a:p>
          <a:p>
            <a:pPr lvl="1"/>
            <a:r>
              <a:rPr lang="en-US" smtClean="0"/>
              <a:t>Increase destruction</a:t>
            </a:r>
            <a:endParaRPr lang="th-TH" smtClean="0"/>
          </a:p>
          <a:p>
            <a:pPr lvl="1"/>
            <a:r>
              <a:rPr lang="en-US" smtClean="0"/>
              <a:t>Blood loss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536149" y="23209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679819" y="23209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321041" y="28924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Hb</a:t>
            </a:r>
            <a:r>
              <a:rPr lang="en-US" dirty="0" smtClean="0">
                <a:solidFill>
                  <a:schemeClr val="tx2"/>
                </a:solidFill>
              </a:rPr>
              <a:t> 9.9 mg/</a:t>
            </a:r>
            <a:r>
              <a:rPr lang="en-US" dirty="0" err="1" smtClean="0">
                <a:solidFill>
                  <a:schemeClr val="tx2"/>
                </a:solidFill>
              </a:rPr>
              <a:t>dL</a:t>
            </a:r>
            <a:r>
              <a:rPr lang="en-US" dirty="0" smtClean="0">
                <a:solidFill>
                  <a:schemeClr val="tx2"/>
                </a:solidFill>
              </a:rPr>
              <a:t>, MCV 66.8, </a:t>
            </a:r>
            <a:r>
              <a:rPr lang="en-US" dirty="0" err="1" smtClean="0">
                <a:solidFill>
                  <a:schemeClr val="tx2"/>
                </a:solidFill>
              </a:rPr>
              <a:t>Microcytosis</a:t>
            </a:r>
            <a:r>
              <a:rPr lang="en-US" dirty="0" smtClean="0">
                <a:solidFill>
                  <a:schemeClr val="tx2"/>
                </a:solidFill>
              </a:rPr>
              <a:t> 2+, </a:t>
            </a:r>
            <a:r>
              <a:rPr lang="en-US" dirty="0" err="1" smtClean="0">
                <a:solidFill>
                  <a:schemeClr val="tx2"/>
                </a:solidFill>
              </a:rPr>
              <a:t>Anisopoikilocytois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th-TH" dirty="0" smtClean="0">
                <a:solidFill>
                  <a:schemeClr val="tx2"/>
                </a:solidFill>
                <a:sym typeface="Wingdings" pitchFamily="2" charset="2"/>
              </a:rPr>
              <a:t>ได้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FF(200)1x3 ~1 month-&gt; F/U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Hb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13, MCV 71.6</a:t>
            </a:r>
          </a:p>
          <a:p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work up OF: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neg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, DCIP: pos.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case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Iron deficiency anemia</a:t>
            </a:r>
          </a:p>
          <a:p>
            <a:pPr lvl="1"/>
            <a:r>
              <a:rPr lang="th-TH" dirty="0" smtClean="0"/>
              <a:t>น่าจะมีส่วนบ้าง เนื่องจาก</a:t>
            </a:r>
            <a:r>
              <a:rPr lang="th-TH" dirty="0" smtClean="0"/>
              <a:t>ได้รับ</a:t>
            </a:r>
            <a:r>
              <a:rPr lang="en-US" dirty="0" smtClean="0"/>
              <a:t> Ferrous </a:t>
            </a:r>
            <a:r>
              <a:rPr lang="en-US" dirty="0" err="1" smtClean="0"/>
              <a:t>fumarate</a:t>
            </a:r>
            <a:r>
              <a:rPr lang="en-US" dirty="0" smtClean="0"/>
              <a:t> (FF) </a:t>
            </a:r>
            <a:r>
              <a:rPr lang="th-TH" dirty="0" smtClean="0"/>
              <a:t>แล้ว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th-TH" dirty="0" smtClean="0"/>
              <a:t>เพิ่ม </a:t>
            </a:r>
            <a:r>
              <a:rPr lang="en-US" dirty="0" smtClean="0"/>
              <a:t>MCV </a:t>
            </a:r>
            <a:r>
              <a:rPr lang="th-TH" dirty="0" smtClean="0"/>
              <a:t>เพิ่ม</a:t>
            </a:r>
            <a:endParaRPr lang="en-US" dirty="0" smtClean="0"/>
          </a:p>
          <a:p>
            <a:r>
              <a:rPr lang="en-US" dirty="0" err="1" smtClean="0"/>
              <a:t>Hemoglobinopathy</a:t>
            </a:r>
            <a:endParaRPr lang="en-US" dirty="0" smtClean="0"/>
          </a:p>
          <a:p>
            <a:pPr lvl="1"/>
            <a:r>
              <a:rPr lang="en-US" dirty="0" smtClean="0"/>
              <a:t>DCIP positive </a:t>
            </a:r>
            <a:r>
              <a:rPr lang="th-TH" dirty="0" smtClean="0"/>
              <a:t>แต่ไม่ได้ </a:t>
            </a:r>
            <a:r>
              <a:rPr lang="en-US" dirty="0" smtClean="0"/>
              <a:t>work up </a:t>
            </a:r>
            <a:r>
              <a:rPr lang="th-TH" dirty="0" smtClean="0"/>
              <a:t>ต่อ</a:t>
            </a:r>
            <a:endParaRPr lang="en-US" dirty="0" smtClean="0"/>
          </a:p>
          <a:p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endParaRPr lang="th-TH" dirty="0" smtClean="0"/>
          </a:p>
          <a:p>
            <a:pPr lvl="1"/>
            <a:r>
              <a:rPr lang="th-TH" dirty="0" smtClean="0"/>
              <a:t>รายนี้หลังได้รับ </a:t>
            </a:r>
            <a:r>
              <a:rPr lang="en-US" dirty="0" smtClean="0"/>
              <a:t>FF </a:t>
            </a:r>
            <a:r>
              <a:rPr lang="th-TH" dirty="0" smtClean="0"/>
              <a:t>แล้ว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th-TH" dirty="0" smtClean="0"/>
              <a:t>ขึ้นสูงถึง </a:t>
            </a:r>
            <a:r>
              <a:rPr lang="en-US" dirty="0" smtClean="0"/>
              <a:t>13 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th-TH" dirty="0" smtClean="0"/>
              <a:t>ซึ่งน่าจะเป็นค่าที่สูงกว่า </a:t>
            </a:r>
            <a:r>
              <a:rPr lang="en-US" dirty="0" smtClean="0"/>
              <a:t>baseline </a:t>
            </a:r>
            <a:r>
              <a:rPr lang="th-TH" dirty="0" smtClean="0"/>
              <a:t>ในรายที่มี </a:t>
            </a:r>
            <a:r>
              <a:rPr lang="en-US" dirty="0" smtClean="0"/>
              <a:t>underlying </a:t>
            </a:r>
            <a:r>
              <a:rPr lang="th-TH" dirty="0" smtClean="0"/>
              <a:t>เกี่ยวกับ </a:t>
            </a:r>
            <a:r>
              <a:rPr lang="en-US" dirty="0" err="1" smtClean="0"/>
              <a:t>hemoglobinopathy</a:t>
            </a:r>
            <a:r>
              <a:rPr lang="en-US" dirty="0" smtClean="0"/>
              <a:t> </a:t>
            </a:r>
            <a:r>
              <a:rPr lang="th-TH" dirty="0" smtClean="0"/>
              <a:t>ดังที่ </a:t>
            </a:r>
            <a:r>
              <a:rPr lang="en-US" dirty="0" smtClean="0"/>
              <a:t>screen </a:t>
            </a:r>
            <a:r>
              <a:rPr lang="th-TH" dirty="0" smtClean="0"/>
              <a:t>พบ</a:t>
            </a:r>
          </a:p>
          <a:p>
            <a:pPr lvl="1"/>
            <a:r>
              <a:rPr lang="th-TH" dirty="0" smtClean="0"/>
              <a:t>เชื่อว่ามีผลจาก </a:t>
            </a:r>
            <a:r>
              <a:rPr lang="en-US" dirty="0" err="1" smtClean="0"/>
              <a:t>hemoconcentration</a:t>
            </a:r>
            <a:r>
              <a:rPr lang="th-TH" dirty="0" smtClean="0"/>
              <a:t> ของ </a:t>
            </a:r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r>
              <a:rPr lang="en-US" dirty="0" smtClean="0"/>
              <a:t> </a:t>
            </a:r>
            <a:r>
              <a:rPr lang="th-TH" dirty="0" smtClean="0"/>
              <a:t>จึงที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th-TH" dirty="0" smtClean="0"/>
              <a:t>เพิ่มสูงได้ถึง </a:t>
            </a:r>
            <a:r>
              <a:rPr lang="en-US" dirty="0" smtClean="0"/>
              <a:t>13</a:t>
            </a:r>
            <a:endParaRPr lang="th-TH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98176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Discussion:</a:t>
            </a:r>
            <a:br>
              <a:rPr lang="en-US" smtClean="0"/>
            </a:br>
            <a:r>
              <a:rPr lang="en-US" smtClean="0"/>
              <a:t>ACEI EXPOSURE DURING 1st trimester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Teratogenic</a:t>
            </a:r>
            <a:r>
              <a:rPr lang="en-US" dirty="0" smtClean="0"/>
              <a:t> effects of ACEIs in 1</a:t>
            </a:r>
            <a:r>
              <a:rPr lang="en-US" baseline="30000" dirty="0" smtClean="0"/>
              <a:t>st</a:t>
            </a:r>
            <a:r>
              <a:rPr lang="en-US" dirty="0" smtClean="0"/>
              <a:t>  trimester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853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class of antihypertensive drug precipitating an increased risk of cardiac malformations and neural tube defects (Cooper WO et al, 2006)</a:t>
            </a:r>
          </a:p>
          <a:p>
            <a:r>
              <a:rPr lang="en-US" sz="2400" dirty="0" smtClean="0"/>
              <a:t>Similar cardiac risks seen in other classes of antihypertensive drug (Li DK et al, 2011; </a:t>
            </a:r>
            <a:r>
              <a:rPr lang="en-US" sz="2400" dirty="0" err="1" smtClean="0"/>
              <a:t>Lennestal</a:t>
            </a:r>
            <a:r>
              <a:rPr lang="en-US" sz="2400" dirty="0" smtClean="0"/>
              <a:t> R et al, 2009)</a:t>
            </a:r>
          </a:p>
          <a:p>
            <a:r>
              <a:rPr lang="en-US" sz="2400" dirty="0" smtClean="0"/>
              <a:t>Underlying hypertension has greater association (Li DK et al, 2011, </a:t>
            </a:r>
            <a:r>
              <a:rPr lang="en-US" sz="2400" dirty="0" err="1" smtClean="0"/>
              <a:t>Caton</a:t>
            </a:r>
            <a:r>
              <a:rPr lang="en-US" sz="2400" dirty="0" smtClean="0"/>
              <a:t> AR et al, 2009)</a:t>
            </a:r>
          </a:p>
          <a:p>
            <a:r>
              <a:rPr lang="en-US" sz="2400" dirty="0" smtClean="0"/>
              <a:t>Still ACEI (FDA class D) is not recommended in women of child bearing potential to prevent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trimester and </a:t>
            </a:r>
            <a:r>
              <a:rPr lang="en-US" sz="2400" smtClean="0"/>
              <a:t>subsequent exposures</a:t>
            </a:r>
            <a:endParaRPr lang="th-TH" sz="2400" dirty="0"/>
          </a:p>
        </p:txBody>
      </p:sp>
    </p:spTree>
    <p:extLst>
      <p:ext uri="{BB962C8B-B14F-4D97-AF65-F5344CB8AC3E}">
        <p14:creationId xmlns="" xmlns:p14="http://schemas.microsoft.com/office/powerpoint/2010/main" val="1178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Underlying: Congenital heart disease (aortic </a:t>
            </a:r>
            <a:r>
              <a:rPr lang="en-US" dirty="0" err="1" smtClean="0"/>
              <a:t>regurtigation</a:t>
            </a:r>
            <a:r>
              <a:rPr lang="en-US" dirty="0" smtClean="0"/>
              <a:t>, VSD?)</a:t>
            </a:r>
          </a:p>
          <a:p>
            <a:pPr lvl="1"/>
            <a:r>
              <a:rPr lang="en-US" dirty="0" smtClean="0"/>
              <a:t>9 m PTA functional class 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2, </a:t>
            </a:r>
            <a:r>
              <a:rPr lang="th-TH" dirty="0" smtClean="0"/>
              <a:t>มีอาการ </a:t>
            </a:r>
            <a:r>
              <a:rPr lang="en-US" dirty="0" smtClean="0"/>
              <a:t>chest pain </a:t>
            </a:r>
            <a:r>
              <a:rPr lang="th-TH" dirty="0" smtClean="0"/>
              <a:t>ไป รพ. หนองเสือ </a:t>
            </a:r>
            <a:r>
              <a:rPr lang="en-US" dirty="0" err="1" smtClean="0"/>
              <a:t>ddx</a:t>
            </a:r>
            <a:r>
              <a:rPr lang="en-US" dirty="0" smtClean="0"/>
              <a:t> NSTEMI refer </a:t>
            </a:r>
            <a:r>
              <a:rPr lang="th-TH" dirty="0" smtClean="0"/>
              <a:t>ไป รพ. เอกปทุม ทำ </a:t>
            </a:r>
            <a:r>
              <a:rPr lang="en-US" dirty="0" smtClean="0"/>
              <a:t>Echo </a:t>
            </a:r>
            <a:r>
              <a:rPr lang="en-US" dirty="0" smtClean="0">
                <a:sym typeface="Wingdings" pitchFamily="2" charset="2"/>
              </a:rPr>
              <a:t> moderate-severe AR, LVEF 56%, LVH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dx: moderate-severe AR with acute </a:t>
            </a:r>
            <a:r>
              <a:rPr lang="en-US" smtClean="0">
                <a:solidFill>
                  <a:srgbClr val="FFC000"/>
                </a:solidFill>
                <a:sym typeface="Wingdings" pitchFamily="2" charset="2"/>
              </a:rPr>
              <a:t>CHF </a:t>
            </a:r>
            <a:r>
              <a:rPr lang="th-TH" smtClean="0">
                <a:sym typeface="Wingdings" pitchFamily="2" charset="2"/>
              </a:rPr>
              <a:t>ตรวจไม่พบสาเหตุของ </a:t>
            </a:r>
            <a:r>
              <a:rPr lang="en-US" smtClean="0">
                <a:sym typeface="Wingdings" pitchFamily="2" charset="2"/>
              </a:rPr>
              <a:t>acute CHF (</a:t>
            </a:r>
            <a:r>
              <a:rPr lang="th-TH" smtClean="0">
                <a:sym typeface="Wingdings" pitchFamily="2" charset="2"/>
              </a:rPr>
              <a:t>จึงเชื่อว่าเป็นจาก </a:t>
            </a:r>
            <a:r>
              <a:rPr lang="en-US" smtClean="0">
                <a:sym typeface="Wingdings" pitchFamily="2" charset="2"/>
              </a:rPr>
              <a:t>progression of underlying disease)</a:t>
            </a:r>
            <a:endParaRPr lang="en-US" dirty="0" smtClean="0">
              <a:solidFill>
                <a:srgbClr val="FFC000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BP 119/50</a:t>
            </a:r>
            <a:endParaRPr lang="th-TH" dirty="0" smtClean="0">
              <a:sym typeface="Wingdings" pitchFamily="2" charset="2"/>
            </a:endParaRPr>
          </a:p>
          <a:p>
            <a:pPr lvl="1"/>
            <a:r>
              <a:rPr lang="th-TH" dirty="0" smtClean="0"/>
              <a:t>ได้ยา </a:t>
            </a:r>
            <a:r>
              <a:rPr lang="en-US" dirty="0" err="1" smtClean="0">
                <a:solidFill>
                  <a:srgbClr val="FFC000"/>
                </a:solidFill>
              </a:rPr>
              <a:t>Enalapril</a:t>
            </a:r>
            <a:r>
              <a:rPr lang="en-US" dirty="0" smtClean="0"/>
              <a:t> (5) ½ x2 </a:t>
            </a:r>
            <a:r>
              <a:rPr lang="en-US" dirty="0" err="1" smtClean="0"/>
              <a:t>po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Rt. pyelectasis in this case may be associated with ACEI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:</a:t>
            </a:r>
            <a:br>
              <a:rPr lang="en-US" smtClean="0"/>
            </a:br>
            <a:r>
              <a:rPr lang="en-US" smtClean="0"/>
              <a:t>Preeclampsia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Gestational hypertension</a:t>
            </a:r>
          </a:p>
          <a:p>
            <a:r>
              <a:rPr lang="en-US" smtClean="0"/>
              <a:t>preecclampia</a:t>
            </a:r>
          </a:p>
          <a:p>
            <a:pPr lvl="1"/>
            <a:r>
              <a:rPr lang="en-US" smtClean="0"/>
              <a:t>mild preecclampsia</a:t>
            </a:r>
          </a:p>
          <a:p>
            <a:pPr lvl="1"/>
            <a:r>
              <a:rPr lang="en-US" smtClean="0"/>
              <a:t>Severe preecclampsia</a:t>
            </a:r>
          </a:p>
          <a:p>
            <a:r>
              <a:rPr lang="en-US" smtClean="0"/>
              <a:t>Ecclampsia</a:t>
            </a:r>
          </a:p>
          <a:p>
            <a:r>
              <a:rPr lang="en-US" smtClean="0"/>
              <a:t>Superimposed preeclampsia on chronic hypertension</a:t>
            </a:r>
          </a:p>
          <a:p>
            <a:r>
              <a:rPr lang="en-US" smtClean="0"/>
              <a:t>Chronic hypersion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101534" cy="4197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Severe preecclampsia</a:t>
            </a:r>
          </a:p>
          <a:p>
            <a:r>
              <a:rPr lang="en-US" smtClean="0"/>
              <a:t>Laboratory</a:t>
            </a:r>
          </a:p>
          <a:p>
            <a:pPr lvl="1"/>
            <a:r>
              <a:rPr lang="en-US" smtClean="0"/>
              <a:t>CBC</a:t>
            </a:r>
          </a:p>
          <a:p>
            <a:pPr lvl="1"/>
            <a:r>
              <a:rPr lang="en-US" smtClean="0"/>
              <a:t>LFT</a:t>
            </a:r>
          </a:p>
          <a:p>
            <a:pPr lvl="1"/>
            <a:r>
              <a:rPr lang="en-US" smtClean="0"/>
              <a:t>BUN, Cr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Ecclampsia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prodrome</a:t>
            </a:r>
          </a:p>
          <a:p>
            <a:pPr lvl="1"/>
            <a:r>
              <a:rPr lang="th-TH" smtClean="0"/>
              <a:t>เจ็บที่ลิ้นปี่ หรือ ใต้ชายโครงขวารุนแรง</a:t>
            </a:r>
          </a:p>
          <a:p>
            <a:pPr lvl="1"/>
            <a:r>
              <a:rPr lang="th-TH" smtClean="0"/>
              <a:t>ปวดศีรษะมากแบบ</a:t>
            </a:r>
            <a:r>
              <a:rPr lang="en-US" smtClean="0"/>
              <a:t> Throbbing</a:t>
            </a:r>
            <a:r>
              <a:rPr lang="th-TH" smtClean="0"/>
              <a:t> </a:t>
            </a:r>
            <a:r>
              <a:rPr lang="en-US" smtClean="0"/>
              <a:t>(Frontal)</a:t>
            </a:r>
          </a:p>
          <a:p>
            <a:pPr lvl="1"/>
            <a:r>
              <a:rPr lang="th-TH" smtClean="0"/>
              <a:t>อาการผิดปกติทางสายตา (ตาพร่ามองไม่ชัด)</a:t>
            </a:r>
          </a:p>
          <a:p>
            <a:pPr lvl="1"/>
            <a:r>
              <a:rPr lang="th-TH" smtClean="0"/>
              <a:t>อาเจียน </a:t>
            </a:r>
          </a:p>
          <a:p>
            <a:pPr lvl="1"/>
            <a:r>
              <a:rPr lang="th-TH" smtClean="0"/>
              <a:t>ตื่นตัวทางประสาท </a:t>
            </a:r>
            <a:r>
              <a:rPr lang="en-US" smtClean="0"/>
              <a:t>(Hyperreflexia)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mtClean="0"/>
              <a:t>ป้องกันการชัก</a:t>
            </a:r>
            <a:r>
              <a:rPr lang="en-US" smtClean="0"/>
              <a:t> (MgSO</a:t>
            </a:r>
            <a:r>
              <a:rPr lang="en-US" sz="2800" baseline="-25000" smtClean="0"/>
              <a:t>4</a:t>
            </a:r>
            <a:r>
              <a:rPr lang="en-US" smtClean="0"/>
              <a:t>)</a:t>
            </a:r>
            <a:endParaRPr lang="th-TH" smtClean="0"/>
          </a:p>
          <a:p>
            <a:r>
              <a:rPr lang="th-TH" smtClean="0"/>
              <a:t>ลดความดันโลหิต </a:t>
            </a:r>
            <a:r>
              <a:rPr lang="en-US" smtClean="0"/>
              <a:t>(Dexametazone)</a:t>
            </a:r>
            <a:endParaRPr lang="th-TH" smtClean="0"/>
          </a:p>
          <a:p>
            <a:r>
              <a:rPr lang="th-TH" smtClean="0"/>
              <a:t>ชักนำการคลอด</a:t>
            </a:r>
            <a:r>
              <a:rPr lang="en-US" smtClean="0"/>
              <a:t> (Oxytocin, Expogin)</a:t>
            </a:r>
            <a:endParaRPr lang="th-TH" smtClean="0"/>
          </a:p>
          <a:p>
            <a:r>
              <a:rPr lang="th-TH" smtClean="0"/>
              <a:t>ตรวจติดตามสุขภาพทารกในครรภ์</a:t>
            </a:r>
          </a:p>
          <a:p>
            <a:r>
              <a:rPr lang="th-TH" smtClean="0"/>
              <a:t>ควบคุมสมดุล </a:t>
            </a:r>
            <a:r>
              <a:rPr lang="en-US" smtClean="0"/>
              <a:t>Fluid &amp; Electrolyte</a:t>
            </a:r>
          </a:p>
          <a:p>
            <a:r>
              <a:rPr lang="th-TH" smtClean="0"/>
              <a:t>ป้องกันและแก้ไขภาวะแทรกซ้อน</a:t>
            </a:r>
          </a:p>
          <a:p>
            <a:r>
              <a:rPr lang="th-TH" smtClean="0"/>
              <a:t>การดูแลทั่วไป</a:t>
            </a: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Underlying: Congenital heart disease (aortic </a:t>
            </a:r>
            <a:r>
              <a:rPr lang="en-US" dirty="0" err="1" smtClean="0"/>
              <a:t>regurtigation</a:t>
            </a:r>
            <a:r>
              <a:rPr lang="en-US" dirty="0" smtClean="0"/>
              <a:t>, VSD?)</a:t>
            </a:r>
          </a:p>
          <a:p>
            <a:pPr lvl="1"/>
            <a:r>
              <a:rPr lang="en-US" dirty="0" smtClean="0"/>
              <a:t>6 m (30/3/56) PTA </a:t>
            </a:r>
            <a:r>
              <a:rPr lang="th-TH" dirty="0" smtClean="0"/>
              <a:t>อาการปกติ ไป </a:t>
            </a:r>
            <a:r>
              <a:rPr lang="en-US" dirty="0" smtClean="0"/>
              <a:t>follow up </a:t>
            </a:r>
            <a:r>
              <a:rPr lang="th-TH" dirty="0" smtClean="0"/>
              <a:t>รพ. เอกปทุม ครั้งสุดท้าย ได้ยา </a:t>
            </a:r>
            <a:r>
              <a:rPr lang="en-US" dirty="0" err="1" smtClean="0"/>
              <a:t>Enalapril</a:t>
            </a:r>
            <a:r>
              <a:rPr lang="en-US" dirty="0" smtClean="0"/>
              <a:t> </a:t>
            </a:r>
            <a:r>
              <a:rPr lang="th-TH" dirty="0" smtClean="0"/>
              <a:t>เหมือนเดิม แล้ว </a:t>
            </a:r>
            <a:r>
              <a:rPr lang="en-US" dirty="0" smtClean="0"/>
              <a:t>loss follow </a:t>
            </a:r>
            <a:r>
              <a:rPr lang="en-US" smtClean="0"/>
              <a:t>up </a:t>
            </a:r>
            <a:r>
              <a:rPr lang="th-TH" smtClean="0"/>
              <a:t>ไปเนื่องจากย้ายที่อยู่</a:t>
            </a:r>
            <a:r>
              <a:rPr lang="en-US" smtClean="0"/>
              <a:t> </a:t>
            </a:r>
          </a:p>
          <a:p>
            <a:pPr lvl="1"/>
            <a:r>
              <a:rPr lang="th-TH" smtClean="0"/>
              <a:t>หลังจาก</a:t>
            </a:r>
            <a:r>
              <a:rPr lang="th-TH" dirty="0" smtClean="0"/>
              <a:t>นี้ทราบ</a:t>
            </a:r>
            <a:r>
              <a:rPr lang="th-TH" smtClean="0"/>
              <a:t>ว่าตั้งครรภ์</a:t>
            </a:r>
            <a:r>
              <a:rPr lang="en-US" smtClean="0"/>
              <a:t> </a:t>
            </a:r>
            <a:r>
              <a:rPr lang="th-TH" smtClean="0"/>
              <a:t>ประกอบกับยาที่ได้จาก รพ. หมดพอดี จึงไม่ได้รับประทานยาต่อ ไม่ได้ไปรักษาที่อื่น ไม่มีซื้อยารับประทานเอง</a:t>
            </a:r>
          </a:p>
          <a:p>
            <a:pPr lvl="1"/>
            <a:r>
              <a:rPr lang="th-TH" smtClean="0"/>
              <a:t>ไม่ทราบข้อมูลว่าขณะรับประทานยา </a:t>
            </a:r>
            <a:r>
              <a:rPr lang="en-US" smtClean="0"/>
              <a:t>enalapril </a:t>
            </a:r>
            <a:r>
              <a:rPr lang="th-TH" smtClean="0"/>
              <a:t>นี้ไม่ควรตั้งครรภ์</a:t>
            </a:r>
            <a:endParaRPr lang="th-TH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 err="1" smtClean="0"/>
              <a:t>Hx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smoking, alcohol, IVDU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Second-hand </a:t>
            </a:r>
            <a:r>
              <a:rPr lang="en-US" smtClean="0">
                <a:solidFill>
                  <a:srgbClr val="FFC000"/>
                </a:solidFill>
              </a:rPr>
              <a:t>smoking </a:t>
            </a:r>
            <a:r>
              <a:rPr lang="th-TH" smtClean="0">
                <a:solidFill>
                  <a:srgbClr val="FFC000"/>
                </a:solidFill>
              </a:rPr>
              <a:t>สามี </a:t>
            </a:r>
            <a:r>
              <a:rPr lang="en-US" smtClean="0">
                <a:solidFill>
                  <a:srgbClr val="FFC000"/>
                </a:solidFill>
              </a:rPr>
              <a:t>~1 pack-year</a:t>
            </a:r>
            <a:endParaRPr lang="th-TH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GYN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STD</a:t>
            </a:r>
          </a:p>
          <a:p>
            <a:r>
              <a:rPr lang="en-US" dirty="0" smtClean="0"/>
              <a:t>LMP: 15/3/56</a:t>
            </a:r>
          </a:p>
          <a:p>
            <a:r>
              <a:rPr lang="th-TH" dirty="0" smtClean="0"/>
              <a:t>เคยใช้ยาคุมและถุงยาง เลิกใช้ยาคุมไป </a:t>
            </a:r>
            <a:r>
              <a:rPr lang="en-US" dirty="0" smtClean="0"/>
              <a:t>10 </a:t>
            </a:r>
            <a:r>
              <a:rPr lang="th-TH" dirty="0" smtClean="0"/>
              <a:t>เดือน </a:t>
            </a:r>
            <a:r>
              <a:rPr lang="en-US" dirty="0" smtClean="0"/>
              <a:t>PTA</a:t>
            </a:r>
            <a:r>
              <a:rPr lang="th-TH" dirty="0" smtClean="0"/>
              <a:t> เนื่องจากช่วงหลังไม่ได้อาศัยอยู่กับสามี </a:t>
            </a:r>
          </a:p>
          <a:p>
            <a:r>
              <a:rPr lang="th-TH" dirty="0" smtClean="0"/>
              <a:t>ผู้ป่วยไม่ทราบว่า</a:t>
            </a:r>
            <a:r>
              <a:rPr lang="th-TH" smtClean="0"/>
              <a:t>การตั้งครรภ์สามารถเพิ่มความรุนแรงของโรคหัวใจที่เป็นอยู่ จึงไม่ได้พยายามป้องกันการตั้งครรภ์โดยเคร่งครัด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Primigravidarum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ANC at MSMC, at GA 31+5 wk by LMP/32+2 wk by U/S; ANC </a:t>
            </a:r>
            <a:r>
              <a:rPr lang="th-TH" dirty="0" smtClean="0"/>
              <a:t>ทั้งหมด</a:t>
            </a:r>
            <a:r>
              <a:rPr lang="en-US" dirty="0" smtClean="0"/>
              <a:t> 3 </a:t>
            </a:r>
            <a:r>
              <a:rPr lang="th-TH" dirty="0" smtClean="0"/>
              <a:t>ครั้ง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ครั้งที่ </a:t>
            </a:r>
            <a:r>
              <a:rPr lang="en-US" smtClean="0"/>
              <a:t>1 </a:t>
            </a:r>
            <a:r>
              <a:rPr lang="th-TH" smtClean="0"/>
              <a:t>อาการปกติ ลูกดิ้นดี ตรวจ</a:t>
            </a:r>
            <a:r>
              <a:rPr lang="en-US" smtClean="0"/>
              <a:t> </a:t>
            </a:r>
            <a:r>
              <a:rPr lang="en-US" dirty="0" smtClean="0"/>
              <a:t>BP </a:t>
            </a:r>
            <a:r>
              <a:rPr lang="en-US" smtClean="0"/>
              <a:t>120/104 ; first ANC lab </a:t>
            </a:r>
            <a:r>
              <a:rPr lang="th-TH" smtClean="0"/>
              <a:t>พบมี</a:t>
            </a:r>
            <a:r>
              <a:rPr lang="th-TH" dirty="0" smtClean="0">
                <a:solidFill>
                  <a:srgbClr val="FFC000"/>
                </a:solidFill>
              </a:rPr>
              <a:t>ซีด </a:t>
            </a:r>
            <a:r>
              <a:rPr lang="en-US" dirty="0" err="1" smtClean="0">
                <a:solidFill>
                  <a:srgbClr val="FFC000"/>
                </a:solidFill>
              </a:rPr>
              <a:t>Hb</a:t>
            </a:r>
            <a:r>
              <a:rPr lang="en-US" dirty="0" smtClean="0">
                <a:solidFill>
                  <a:srgbClr val="FFC000"/>
                </a:solidFill>
              </a:rPr>
              <a:t> 9.9 mg/</a:t>
            </a:r>
            <a:r>
              <a:rPr lang="en-US" dirty="0" err="1" smtClean="0">
                <a:solidFill>
                  <a:srgbClr val="FFC000"/>
                </a:solidFill>
              </a:rPr>
              <a:t>dL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smtClean="0">
                <a:solidFill>
                  <a:srgbClr val="FFC000"/>
                </a:solidFill>
              </a:rPr>
              <a:t>MCV 66.8 fL, </a:t>
            </a:r>
            <a:r>
              <a:rPr lang="en-US" dirty="0" smtClean="0"/>
              <a:t>	</a:t>
            </a:r>
            <a:r>
              <a:rPr lang="th-TH" dirty="0" smtClean="0">
                <a:solidFill>
                  <a:srgbClr val="FFC000"/>
                </a:solidFill>
              </a:rPr>
              <a:t>มี </a:t>
            </a:r>
            <a:r>
              <a:rPr lang="en-US" dirty="0" err="1" smtClean="0">
                <a:solidFill>
                  <a:srgbClr val="FFC000"/>
                </a:solidFill>
              </a:rPr>
              <a:t>Anisopoikilocytic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work up OF: </a:t>
            </a:r>
            <a:r>
              <a:rPr lang="en-US" dirty="0" err="1" smtClean="0">
                <a:solidFill>
                  <a:srgbClr val="FFC000"/>
                </a:solidFill>
                <a:sym typeface="Wingdings" pitchFamily="2" charset="2"/>
              </a:rPr>
              <a:t>neg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, DCIP: pos</a:t>
            </a:r>
            <a:r>
              <a:rPr lang="en-US" smtClean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th-TH" smtClean="0">
                <a:solidFill>
                  <a:srgbClr val="FFC000"/>
                </a:solidFill>
                <a:sym typeface="Wingdings" pitchFamily="2" charset="2"/>
              </a:rPr>
              <a:t>แพทย์เริ่มให้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FF (200) </a:t>
            </a:r>
            <a:r>
              <a:rPr lang="en-US" smtClean="0">
                <a:solidFill>
                  <a:srgbClr val="FFC000"/>
                </a:solidFill>
                <a:sym typeface="Wingdings" pitchFamily="2" charset="2"/>
              </a:rPr>
              <a:t>1x3 </a:t>
            </a:r>
            <a:r>
              <a:rPr lang="th-TH" smtClean="0">
                <a:solidFill>
                  <a:srgbClr val="FFC000"/>
                </a:solidFill>
                <a:sym typeface="Wingdings" pitchFamily="2" charset="2"/>
              </a:rPr>
              <a:t>และยัง</a:t>
            </a:r>
            <a:r>
              <a:rPr lang="th-TH" dirty="0" smtClean="0">
                <a:solidFill>
                  <a:srgbClr val="FFC000"/>
                </a:solidFill>
                <a:sym typeface="Wingdings" pitchFamily="2" charset="2"/>
              </a:rPr>
              <a:t>ไม่ได้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w/u </a:t>
            </a:r>
            <a:r>
              <a:rPr lang="th-TH" dirty="0" smtClean="0">
                <a:solidFill>
                  <a:srgbClr val="FFC000"/>
                </a:solidFill>
                <a:sym typeface="Wingdings" pitchFamily="2" charset="2"/>
              </a:rPr>
              <a:t>ต่อ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th-TH" dirty="0" smtClean="0"/>
              <a:t>ที่ไม่ได้ฝากครรภ์ตั้งแต่แรกๆ เนื่องจากมีปัญหากับที่บ้าน และยุ่งกับงานจึงลาออกมา หลังจัดการกับปัญหาที่บ้านได้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History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</a:t>
            </a:r>
            <a:endParaRPr lang="th-TH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ครั้งที่ </a:t>
            </a:r>
            <a:r>
              <a:rPr lang="en-US" dirty="0" smtClean="0"/>
              <a:t>2 </a:t>
            </a:r>
            <a:r>
              <a:rPr lang="th-TH" dirty="0" smtClean="0"/>
              <a:t>มี </a:t>
            </a:r>
            <a:r>
              <a:rPr lang="en-US" dirty="0" smtClean="0">
                <a:solidFill>
                  <a:srgbClr val="FFC000"/>
                </a:solidFill>
              </a:rPr>
              <a:t>BP </a:t>
            </a:r>
            <a:r>
              <a:rPr lang="th-TH" dirty="0" smtClean="0">
                <a:solidFill>
                  <a:srgbClr val="FFC000"/>
                </a:solidFill>
              </a:rPr>
              <a:t>สูง </a:t>
            </a:r>
            <a:r>
              <a:rPr lang="en-US" dirty="0" smtClean="0">
                <a:solidFill>
                  <a:srgbClr val="FFC000"/>
                </a:solidFill>
              </a:rPr>
              <a:t>162/59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repeat 120/59; urine pro/</a:t>
            </a:r>
            <a:r>
              <a:rPr lang="en-US" dirty="0" err="1" smtClean="0">
                <a:solidFill>
                  <a:srgbClr val="FFC000"/>
                </a:solidFill>
                <a:sym typeface="Wingdings" pitchFamily="2" charset="2"/>
              </a:rPr>
              <a:t>sug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sym typeface="Wingdings" pitchFamily="2" charset="2"/>
              </a:rPr>
              <a:t>neg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/</a:t>
            </a:r>
            <a:r>
              <a:rPr lang="en-US" dirty="0" err="1" smtClean="0">
                <a:solidFill>
                  <a:srgbClr val="FFC000"/>
                </a:solidFill>
                <a:sym typeface="Wingdings" pitchFamily="2" charset="2"/>
              </a:rPr>
              <a:t>neg</a:t>
            </a:r>
            <a:endParaRPr lang="th-TH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rgbClr val="993300"/>
      </a:dk1>
      <a:lt1>
        <a:srgbClr val="FFDBB7"/>
      </a:lt1>
      <a:dk2>
        <a:srgbClr val="452103"/>
      </a:dk2>
      <a:lt2>
        <a:srgbClr val="FDEADA"/>
      </a:lt2>
      <a:accent1>
        <a:srgbClr val="612121"/>
      </a:accent1>
      <a:accent2>
        <a:srgbClr val="C0504D"/>
      </a:accent2>
      <a:accent3>
        <a:srgbClr val="A5C26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631</TotalTime>
  <Words>1733</Words>
  <Application>Microsoft Office PowerPoint</Application>
  <PresentationFormat>On-screen Show (4:3)</PresentationFormat>
  <Paragraphs>219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Case study 15</vt:lpstr>
      <vt:lpstr>Case</vt:lpstr>
      <vt:lpstr>Medical history</vt:lpstr>
      <vt:lpstr>Medical history</vt:lpstr>
      <vt:lpstr>Medical history</vt:lpstr>
      <vt:lpstr>Personal Hx</vt:lpstr>
      <vt:lpstr>GYN History</vt:lpstr>
      <vt:lpstr>OB History</vt:lpstr>
      <vt:lpstr>OB History</vt:lpstr>
      <vt:lpstr>OB History</vt:lpstr>
      <vt:lpstr>ANC risk: </vt:lpstr>
      <vt:lpstr>Risk of second-hand smoker</vt:lpstr>
      <vt:lpstr>At ward</vt:lpstr>
      <vt:lpstr>Slide 14</vt:lpstr>
      <vt:lpstr>Slide 15</vt:lpstr>
      <vt:lpstr>Physical exam</vt:lpstr>
      <vt:lpstr>This case</vt:lpstr>
      <vt:lpstr>Discussion: AORTIC REGURGITATION</vt:lpstr>
      <vt:lpstr>Hemodynamics in pregnancy</vt:lpstr>
      <vt:lpstr>Hemodynamics in pregnancy</vt:lpstr>
      <vt:lpstr>Slide 21</vt:lpstr>
      <vt:lpstr>Slide 22</vt:lpstr>
      <vt:lpstr>Cardiovascular disease in pregnancy</vt:lpstr>
      <vt:lpstr>Diagnosis of cardiovascular disease in pregnancy</vt:lpstr>
      <vt:lpstr>Investigations</vt:lpstr>
      <vt:lpstr>Cardiovascular conditions unsuitable for pregnancy</vt:lpstr>
      <vt:lpstr>Anticoagulants use</vt:lpstr>
      <vt:lpstr>Specific cardiovascular disease:  Aortic regurgitation (AR)</vt:lpstr>
      <vt:lpstr>AR and pregnancy</vt:lpstr>
      <vt:lpstr>Slide 30</vt:lpstr>
      <vt:lpstr>This case</vt:lpstr>
      <vt:lpstr>Management</vt:lpstr>
      <vt:lpstr>Management</vt:lpstr>
      <vt:lpstr>Discussion: ANEMIA</vt:lpstr>
      <vt:lpstr>Anemia in pregnancy</vt:lpstr>
      <vt:lpstr>This case</vt:lpstr>
      <vt:lpstr>This case</vt:lpstr>
      <vt:lpstr>Discussion: ACEI EXPOSURE DURING 1st trimester</vt:lpstr>
      <vt:lpstr>Teratogenic effects of ACEIs in 1st  trimester</vt:lpstr>
      <vt:lpstr>This case</vt:lpstr>
      <vt:lpstr>Discussion : Preeclampsia</vt:lpstr>
      <vt:lpstr>Terminology</vt:lpstr>
      <vt:lpstr>Pathophysiology</vt:lpstr>
      <vt:lpstr>In this case</vt:lpstr>
      <vt:lpstr>Ecclampsia </vt:lpstr>
      <vt:lpstr>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จักรพันธ์</dc:creator>
  <cp:lastModifiedBy>pawin</cp:lastModifiedBy>
  <cp:revision>44</cp:revision>
  <dcterms:created xsi:type="dcterms:W3CDTF">2013-11-12T02:51:01Z</dcterms:created>
  <dcterms:modified xsi:type="dcterms:W3CDTF">2013-11-22T06:08:45Z</dcterms:modified>
</cp:coreProperties>
</file>